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handoutMasterIdLst>
    <p:handoutMasterId r:id="rId16"/>
  </p:handoutMasterIdLst>
  <p:sldIdLst>
    <p:sldId id="256" r:id="rId2"/>
    <p:sldId id="379" r:id="rId3"/>
    <p:sldId id="257" r:id="rId4"/>
    <p:sldId id="298" r:id="rId5"/>
    <p:sldId id="259" r:id="rId6"/>
    <p:sldId id="459" r:id="rId7"/>
    <p:sldId id="473" r:id="rId8"/>
    <p:sldId id="474" r:id="rId9"/>
    <p:sldId id="503" r:id="rId10"/>
    <p:sldId id="501" r:id="rId11"/>
    <p:sldId id="417" r:id="rId12"/>
    <p:sldId id="263" r:id="rId13"/>
    <p:sldId id="48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147" autoAdjust="0"/>
    <p:restoredTop sz="94660" autoAdjust="0"/>
  </p:normalViewPr>
  <p:slideViewPr>
    <p:cSldViewPr snapToGrid="0" showGuides="1">
      <p:cViewPr varScale="1">
        <p:scale>
          <a:sx n="69" d="100"/>
          <a:sy n="69" d="100"/>
        </p:scale>
        <p:origin x="282"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2029" y="705081"/>
            <a:ext cx="10421957" cy="3183223"/>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035" y="326105"/>
            <a:ext cx="10049384" cy="1195761"/>
          </a:xfrm>
        </p:spPr>
        <p:txBody>
          <a:bodyPr anchor="t">
            <a:noAutofit/>
          </a:bodyPr>
          <a:lstStyle/>
          <a:p>
            <a:pPr algn="just" defTabSz="457200"/>
            <a:r>
              <a:rPr lang="en-US" sz="3600" b="1" dirty="0">
                <a:solidFill>
                  <a:srgbClr val="FFC000"/>
                </a:solidFill>
                <a:latin typeface="+mn-lt"/>
                <a:ea typeface="+mn-ea"/>
                <a:cs typeface="+mn-cs"/>
              </a:rPr>
              <a:t>Table Comparison between Depth of Field blur and Motion blur</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cxnSp>
        <p:nvCxnSpPr>
          <p:cNvPr id="9" name="Straight Arrow Connector 8"/>
          <p:cNvCxnSpPr/>
          <p:nvPr/>
        </p:nvCxnSpPr>
        <p:spPr>
          <a:xfrm flipH="1" flipV="1">
            <a:off x="8383980" y="5486401"/>
            <a:ext cx="202979" cy="79397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 name="Table 3">
            <a:extLst>
              <a:ext uri="{FF2B5EF4-FFF2-40B4-BE49-F238E27FC236}">
                <a16:creationId xmlns:a16="http://schemas.microsoft.com/office/drawing/2014/main" id="{FA4E386D-3A11-446D-A91A-4CA3CA01E881}"/>
              </a:ext>
            </a:extLst>
          </p:cNvPr>
          <p:cNvGraphicFramePr>
            <a:graphicFrameLocks noGrp="1"/>
          </p:cNvGraphicFramePr>
          <p:nvPr>
            <p:extLst>
              <p:ext uri="{D42A27DB-BD31-4B8C-83A1-F6EECF244321}">
                <p14:modId xmlns:p14="http://schemas.microsoft.com/office/powerpoint/2010/main" val="1701795881"/>
              </p:ext>
            </p:extLst>
          </p:nvPr>
        </p:nvGraphicFramePr>
        <p:xfrm>
          <a:off x="868000" y="1521866"/>
          <a:ext cx="9855419" cy="4407878"/>
        </p:xfrm>
        <a:graphic>
          <a:graphicData uri="http://schemas.openxmlformats.org/drawingml/2006/table">
            <a:tbl>
              <a:tblPr firstRow="1" firstCol="1" bandRow="1">
                <a:tableStyleId>{BDBED569-4797-4DF1-A0F4-6AAB3CD982D8}</a:tableStyleId>
              </a:tblPr>
              <a:tblGrid>
                <a:gridCol w="1902910">
                  <a:extLst>
                    <a:ext uri="{9D8B030D-6E8A-4147-A177-3AD203B41FA5}">
                      <a16:colId xmlns:a16="http://schemas.microsoft.com/office/drawing/2014/main" val="3647110138"/>
                    </a:ext>
                  </a:extLst>
                </a:gridCol>
                <a:gridCol w="4162828">
                  <a:extLst>
                    <a:ext uri="{9D8B030D-6E8A-4147-A177-3AD203B41FA5}">
                      <a16:colId xmlns:a16="http://schemas.microsoft.com/office/drawing/2014/main" val="3453263062"/>
                    </a:ext>
                  </a:extLst>
                </a:gridCol>
                <a:gridCol w="3789681">
                  <a:extLst>
                    <a:ext uri="{9D8B030D-6E8A-4147-A177-3AD203B41FA5}">
                      <a16:colId xmlns:a16="http://schemas.microsoft.com/office/drawing/2014/main" val="3693558632"/>
                    </a:ext>
                  </a:extLst>
                </a:gridCol>
              </a:tblGrid>
              <a:tr h="664436">
                <a:tc>
                  <a:txBody>
                    <a:bodyPr/>
                    <a:lstStyle/>
                    <a:p>
                      <a:pPr hangingPunct="0">
                        <a:lnSpc>
                          <a:spcPct val="115000"/>
                        </a:lnSpc>
                        <a:spcBef>
                          <a:spcPts val="285"/>
                        </a:spcBef>
                        <a:spcAft>
                          <a:spcPts val="285"/>
                        </a:spcAft>
                      </a:pPr>
                      <a:r>
                        <a:rPr lang="en-US" sz="2400">
                          <a:effectLst/>
                        </a:rPr>
                        <a:t> </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Depth of Field blur</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Motion blur</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4175758565"/>
                  </a:ext>
                </a:extLst>
              </a:tr>
              <a:tr h="993548">
                <a:tc>
                  <a:txBody>
                    <a:bodyPr/>
                    <a:lstStyle/>
                    <a:p>
                      <a:pPr hangingPunct="0">
                        <a:lnSpc>
                          <a:spcPct val="115000"/>
                        </a:lnSpc>
                        <a:spcBef>
                          <a:spcPts val="285"/>
                        </a:spcBef>
                        <a:spcAft>
                          <a:spcPts val="285"/>
                        </a:spcAft>
                      </a:pPr>
                      <a:r>
                        <a:rPr lang="en-US" sz="2400">
                          <a:effectLst/>
                        </a:rPr>
                        <a:t>Created by</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Camera lens</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Slow shutter speed</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994824917"/>
                  </a:ext>
                </a:extLst>
              </a:tr>
              <a:tr h="1092060">
                <a:tc>
                  <a:txBody>
                    <a:bodyPr/>
                    <a:lstStyle/>
                    <a:p>
                      <a:pPr hangingPunct="0">
                        <a:lnSpc>
                          <a:spcPct val="115000"/>
                        </a:lnSpc>
                        <a:spcBef>
                          <a:spcPts val="285"/>
                        </a:spcBef>
                        <a:spcAft>
                          <a:spcPts val="285"/>
                        </a:spcAft>
                      </a:pPr>
                      <a:r>
                        <a:rPr lang="en-US" sz="2400">
                          <a:effectLst/>
                        </a:rPr>
                        <a:t>Effected by</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Focal length of lens, aperture and object distance</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Object speed</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964009392"/>
                  </a:ext>
                </a:extLst>
              </a:tr>
              <a:tr h="664436">
                <a:tc>
                  <a:txBody>
                    <a:bodyPr/>
                    <a:lstStyle/>
                    <a:p>
                      <a:pPr hangingPunct="0">
                        <a:lnSpc>
                          <a:spcPct val="115000"/>
                        </a:lnSpc>
                        <a:spcBef>
                          <a:spcPts val="285"/>
                        </a:spcBef>
                        <a:spcAft>
                          <a:spcPts val="285"/>
                        </a:spcAft>
                      </a:pPr>
                      <a:r>
                        <a:rPr lang="en-US" sz="2400">
                          <a:effectLst/>
                        </a:rPr>
                        <a:t>Impact</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Cinematic, artistic</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a:effectLst/>
                        </a:rPr>
                        <a:t>Suspense, thriller</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3601164486"/>
                  </a:ext>
                </a:extLst>
              </a:tr>
              <a:tr h="993398">
                <a:tc>
                  <a:txBody>
                    <a:bodyPr/>
                    <a:lstStyle/>
                    <a:p>
                      <a:pPr hangingPunct="0">
                        <a:lnSpc>
                          <a:spcPct val="115000"/>
                        </a:lnSpc>
                        <a:spcBef>
                          <a:spcPts val="285"/>
                        </a:spcBef>
                        <a:spcAft>
                          <a:spcPts val="285"/>
                        </a:spcAft>
                      </a:pPr>
                      <a:r>
                        <a:rPr lang="en-US" sz="2400">
                          <a:effectLst/>
                        </a:rPr>
                        <a:t>Example</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dirty="0">
                          <a:effectLst/>
                        </a:rPr>
                        <a:t>Close-up of flower, Extreme close-up shots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400" dirty="0">
                          <a:effectLst/>
                        </a:rPr>
                        <a:t>Action sequences, fast moving cars</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3442931045"/>
                  </a:ext>
                </a:extLst>
              </a:tr>
            </a:tbl>
          </a:graphicData>
        </a:graphic>
      </p:graphicFrame>
    </p:spTree>
    <p:extLst>
      <p:ext uri="{BB962C8B-B14F-4D97-AF65-F5344CB8AC3E}">
        <p14:creationId xmlns:p14="http://schemas.microsoft.com/office/powerpoint/2010/main" val="2073182900"/>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313" y="1079215"/>
            <a:ext cx="10255360" cy="4005403"/>
          </a:xfrm>
        </p:spPr>
        <p:txBody>
          <a:bodyPr>
            <a:normAutofit fontScale="40000" lnSpcReduction="20000"/>
          </a:bodyPr>
          <a:lstStyle/>
          <a:p>
            <a:pPr marL="60325" indent="-1588" algn="ctr">
              <a:lnSpc>
                <a:spcPct val="100000"/>
              </a:lnSpc>
              <a:buNone/>
            </a:pPr>
            <a:r>
              <a:rPr lang="en-US" sz="9000" b="1" dirty="0">
                <a:solidFill>
                  <a:srgbClr val="FFFF00"/>
                </a:solidFill>
                <a:cs typeface="Century Schoolbook"/>
              </a:rPr>
              <a:t>Summary</a:t>
            </a:r>
          </a:p>
          <a:p>
            <a:pPr marL="60325" indent="-1588" algn="just">
              <a:lnSpc>
                <a:spcPct val="100000"/>
              </a:lnSpc>
              <a:buNone/>
            </a:pPr>
            <a:r>
              <a:rPr lang="en-US" sz="6000" dirty="0"/>
              <a:t>In this lesson, you have learnt about Blur is of two types- Depth of field blur and Motion blur. Camera blur is created by the focal length while motion blur occurs when the object is in the fast motion and camera is unable to capture it. Watch the motion of the object carefully as you start and start working with the frame with have highest detail. As we did in the practical activity, try to transform whole shape using the transform tool like move, rotate and scale, before start editing individual point. Keep the control points of your shape on the same part of the object all of the way during the shot. Keep checking your work with the solid overlay view, by pressing numeric key 4.</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Tree>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10556335"/>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540160" y="2818655"/>
            <a:ext cx="10344840" cy="922071"/>
          </a:xfrm>
        </p:spPr>
        <p:txBody>
          <a:bodyPr>
            <a:normAutofit/>
          </a:bodyPr>
          <a:lstStyle/>
          <a:p>
            <a:pPr marL="0" indent="0" algn="ctr">
              <a:buNone/>
            </a:pPr>
            <a:r>
              <a:rPr lang="en-IN" sz="3600" b="1" dirty="0">
                <a:solidFill>
                  <a:srgbClr val="FFFF00"/>
                </a:solidFill>
              </a:rPr>
              <a:t>CHAPTER 5: </a:t>
            </a:r>
            <a:r>
              <a:rPr lang="en-US" sz="3600" b="1" dirty="0">
                <a:solidFill>
                  <a:srgbClr val="FFFF00"/>
                </a:solidFill>
              </a:rPr>
              <a:t>BLUR AND MOTION BLUR</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8074"/>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57421652"/>
              </p:ext>
            </p:extLst>
          </p:nvPr>
        </p:nvGraphicFramePr>
        <p:xfrm>
          <a:off x="2119745" y="1256144"/>
          <a:ext cx="7952509" cy="2347310"/>
        </p:xfrm>
        <a:graphic>
          <a:graphicData uri="http://schemas.openxmlformats.org/drawingml/2006/table">
            <a:tbl>
              <a:tblPr firstRow="1" bandRow="1">
                <a:tableStyleId>{7DF18680-E054-41AD-8BC1-D1AEF772440D}</a:tableStyleId>
              </a:tblPr>
              <a:tblGrid>
                <a:gridCol w="5004493">
                  <a:extLst>
                    <a:ext uri="{9D8B030D-6E8A-4147-A177-3AD203B41FA5}">
                      <a16:colId xmlns:a16="http://schemas.microsoft.com/office/drawing/2014/main" val="466885541"/>
                    </a:ext>
                  </a:extLst>
                </a:gridCol>
                <a:gridCol w="2948016">
                  <a:extLst>
                    <a:ext uri="{9D8B030D-6E8A-4147-A177-3AD203B41FA5}">
                      <a16:colId xmlns:a16="http://schemas.microsoft.com/office/drawing/2014/main" val="1759081340"/>
                    </a:ext>
                  </a:extLst>
                </a:gridCol>
              </a:tblGrid>
              <a:tr h="517949">
                <a:tc>
                  <a:txBody>
                    <a:bodyPr/>
                    <a:lstStyle/>
                    <a:p>
                      <a:pPr algn="l">
                        <a:lnSpc>
                          <a:spcPct val="100000"/>
                        </a:lnSpc>
                      </a:pPr>
                      <a:r>
                        <a:rPr lang="en-US" sz="2800" dirty="0"/>
                        <a:t>Title</a:t>
                      </a:r>
                    </a:p>
                  </a:txBody>
                  <a:tcPr marL="91512" marR="91512" marT="45755" marB="45755"/>
                </a:tc>
                <a:tc>
                  <a:txBody>
                    <a:bodyPr/>
                    <a:lstStyle/>
                    <a:p>
                      <a:pPr algn="l">
                        <a:lnSpc>
                          <a:spcPct val="100000"/>
                        </a:lnSpc>
                      </a:pPr>
                      <a:r>
                        <a:rPr lang="en-US" sz="2800" dirty="0"/>
                        <a:t>Slide</a:t>
                      </a:r>
                      <a:r>
                        <a:rPr lang="en-US" sz="2800" baseline="0" dirty="0"/>
                        <a:t> No.</a:t>
                      </a:r>
                      <a:endParaRPr lang="en-US" sz="2800" dirty="0"/>
                    </a:p>
                  </a:txBody>
                  <a:tcPr marL="91512" marR="91512" marT="45755" marB="45755"/>
                </a:tc>
                <a:extLst>
                  <a:ext uri="{0D108BD9-81ED-4DB2-BD59-A6C34878D82A}">
                    <a16:rowId xmlns:a16="http://schemas.microsoft.com/office/drawing/2014/main" val="3294882017"/>
                  </a:ext>
                </a:extLst>
              </a:tr>
              <a:tr h="457022">
                <a:tc>
                  <a:txBody>
                    <a:bodyPr/>
                    <a:lstStyle/>
                    <a:p>
                      <a:pPr algn="l">
                        <a:lnSpc>
                          <a:spcPct val="100000"/>
                        </a:lnSpc>
                      </a:pPr>
                      <a:r>
                        <a:rPr lang="en-IN" sz="2400" dirty="0"/>
                        <a:t>Introduction 			</a:t>
                      </a:r>
                      <a:endParaRPr lang="en-US" sz="2400" b="0" dirty="0">
                        <a:solidFill>
                          <a:schemeClr val="bg1"/>
                        </a:solidFill>
                      </a:endParaRPr>
                    </a:p>
                  </a:txBody>
                  <a:tcPr marL="91512" marR="91512" marT="45755" marB="45755"/>
                </a:tc>
                <a:tc>
                  <a:txBody>
                    <a:bodyPr/>
                    <a:lstStyle/>
                    <a:p>
                      <a:pPr algn="l">
                        <a:lnSpc>
                          <a:spcPct val="100000"/>
                        </a:lnSpc>
                      </a:pPr>
                      <a:r>
                        <a:rPr lang="en-IN" sz="2400" dirty="0"/>
                        <a:t>05-06</a:t>
                      </a:r>
                      <a:endParaRPr lang="en-US" sz="2400" dirty="0"/>
                    </a:p>
                  </a:txBody>
                  <a:tcPr marL="91512" marR="91512" marT="45755" marB="45755"/>
                </a:tc>
                <a:extLst>
                  <a:ext uri="{0D108BD9-81ED-4DB2-BD59-A6C34878D82A}">
                    <a16:rowId xmlns:a16="http://schemas.microsoft.com/office/drawing/2014/main" val="4119173625"/>
                  </a:ext>
                </a:extLst>
              </a:tr>
              <a:tr h="4570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a:t>Depth of Field Blur	</a:t>
                      </a:r>
                      <a:endParaRPr lang="en-IN" sz="2400" b="0" dirty="0">
                        <a:solidFill>
                          <a:schemeClr val="bg1"/>
                        </a:solidFill>
                      </a:endParaRPr>
                    </a:p>
                  </a:txBody>
                  <a:tcPr marL="91512" marR="91512" marT="45755" marB="45755"/>
                </a:tc>
                <a:tc>
                  <a:txBody>
                    <a:bodyPr/>
                    <a:lstStyle/>
                    <a:p>
                      <a:pPr algn="l">
                        <a:lnSpc>
                          <a:spcPct val="100000"/>
                        </a:lnSpc>
                      </a:pPr>
                      <a:r>
                        <a:rPr lang="en-IN" sz="2400" dirty="0"/>
                        <a:t>07-08</a:t>
                      </a:r>
                      <a:endParaRPr lang="en-US" sz="2400" dirty="0"/>
                    </a:p>
                  </a:txBody>
                  <a:tcPr marL="91512" marR="91512" marT="45755" marB="45755"/>
                </a:tc>
                <a:extLst>
                  <a:ext uri="{0D108BD9-81ED-4DB2-BD59-A6C34878D82A}">
                    <a16:rowId xmlns:a16="http://schemas.microsoft.com/office/drawing/2014/main" val="1977436750"/>
                  </a:ext>
                </a:extLst>
              </a:tr>
              <a:tr h="4570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dirty="0"/>
                        <a:t>Motion Blur</a:t>
                      </a:r>
                    </a:p>
                  </a:txBody>
                  <a:tcPr marL="91512" marR="91512" marT="45755" marB="45755"/>
                </a:tc>
                <a:tc>
                  <a:txBody>
                    <a:bodyPr/>
                    <a:lstStyle/>
                    <a:p>
                      <a:pPr algn="l">
                        <a:lnSpc>
                          <a:spcPct val="100000"/>
                        </a:lnSpc>
                      </a:pPr>
                      <a:r>
                        <a:rPr lang="en-US" sz="2400" dirty="0"/>
                        <a:t>09-10</a:t>
                      </a:r>
                    </a:p>
                  </a:txBody>
                  <a:tcPr marL="91512" marR="91512" marT="45755" marB="45755"/>
                </a:tc>
                <a:extLst>
                  <a:ext uri="{0D108BD9-81ED-4DB2-BD59-A6C34878D82A}">
                    <a16:rowId xmlns:a16="http://schemas.microsoft.com/office/drawing/2014/main" val="2644528309"/>
                  </a:ext>
                </a:extLst>
              </a:tr>
              <a:tr h="4570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400" b="0" dirty="0">
                          <a:solidFill>
                            <a:schemeClr val="bg1"/>
                          </a:solidFill>
                        </a:rPr>
                        <a:t>Summary  </a:t>
                      </a:r>
                    </a:p>
                  </a:txBody>
                  <a:tcPr marL="91512" marR="91512" marT="45755" marB="45755"/>
                </a:tc>
                <a:tc>
                  <a:txBody>
                    <a:bodyPr/>
                    <a:lstStyle/>
                    <a:p>
                      <a:pPr algn="l">
                        <a:lnSpc>
                          <a:spcPct val="100000"/>
                        </a:lnSpc>
                      </a:pPr>
                      <a:r>
                        <a:rPr lang="en-US" sz="2400" dirty="0"/>
                        <a:t>11</a:t>
                      </a:r>
                    </a:p>
                  </a:txBody>
                  <a:tcPr marL="91512" marR="91512" marT="45755" marB="45755"/>
                </a:tc>
                <a:extLst>
                  <a:ext uri="{0D108BD9-81ED-4DB2-BD59-A6C34878D82A}">
                    <a16:rowId xmlns:a16="http://schemas.microsoft.com/office/drawing/2014/main" val="584833640"/>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018796" y="1427976"/>
            <a:ext cx="9763998" cy="1744715"/>
          </a:xfrm>
        </p:spPr>
        <p:txBody>
          <a:bodyPr>
            <a:noAutofit/>
          </a:bodyPr>
          <a:lstStyle/>
          <a:p>
            <a:pPr marL="0" indent="0" algn="just">
              <a:buNone/>
            </a:pPr>
            <a:r>
              <a:rPr lang="en-IN" sz="2400" dirty="0"/>
              <a:t>The students will be able to:</a:t>
            </a:r>
          </a:p>
          <a:p>
            <a:pPr marL="800100" indent="-428625">
              <a:buFont typeface="Wingdings" panose="05000000000000000000" pitchFamily="2" charset="2"/>
              <a:buChar char="q"/>
            </a:pPr>
            <a:r>
              <a:rPr lang="en-IN" sz="2400" dirty="0"/>
              <a:t>Depth of Field Blur	</a:t>
            </a:r>
          </a:p>
          <a:p>
            <a:pPr marL="800100" indent="-428625">
              <a:buFont typeface="Wingdings" panose="05000000000000000000" pitchFamily="2" charset="2"/>
              <a:buChar char="q"/>
            </a:pPr>
            <a:r>
              <a:rPr lang="en-IN" sz="2400" dirty="0"/>
              <a:t>Motion Blur</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995" y="225877"/>
            <a:ext cx="9692640" cy="623433"/>
          </a:xfrm>
        </p:spPr>
        <p:txBody>
          <a:bodyPr>
            <a:normAutofit/>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9" name="TextBox 8"/>
          <p:cNvSpPr txBox="1"/>
          <p:nvPr/>
        </p:nvSpPr>
        <p:spPr>
          <a:xfrm>
            <a:off x="494286" y="793892"/>
            <a:ext cx="10506223" cy="1938992"/>
          </a:xfrm>
          <a:prstGeom prst="rect">
            <a:avLst/>
          </a:prstGeom>
          <a:noFill/>
        </p:spPr>
        <p:txBody>
          <a:bodyPr wrap="square" rtlCol="0">
            <a:spAutoFit/>
          </a:bodyPr>
          <a:lstStyle/>
          <a:p>
            <a:pPr algn="just"/>
            <a:r>
              <a:rPr lang="en-US" sz="2400" dirty="0"/>
              <a:t>In last chapter, you have learned two important aspect of rotoscoping, i.e. drawing the shape and its movement. In rotoscoping, it is always challenging to create shapes or animating it, which have blur and motion blur. Before going deep in that, you need to understand the difference between these two.</a:t>
            </a:r>
          </a:p>
        </p:txBody>
      </p:sp>
      <p:pic>
        <p:nvPicPr>
          <p:cNvPr id="6" name="Image59">
            <a:extLst>
              <a:ext uri="{FF2B5EF4-FFF2-40B4-BE49-F238E27FC236}">
                <a16:creationId xmlns:a16="http://schemas.microsoft.com/office/drawing/2014/main" id="{AE24A2F8-6BAB-422E-BC74-ED922325A132}"/>
              </a:ext>
            </a:extLst>
          </p:cNvPr>
          <p:cNvPicPr/>
          <p:nvPr/>
        </p:nvPicPr>
        <p:blipFill>
          <a:blip r:embed="rId2"/>
          <a:srcRect l="-25" t="-37" r="-25" b="-37"/>
          <a:stretch>
            <a:fillRect/>
          </a:stretch>
        </p:blipFill>
        <p:spPr bwMode="auto">
          <a:xfrm>
            <a:off x="7034468" y="2732884"/>
            <a:ext cx="3966041" cy="3331223"/>
          </a:xfrm>
          <a:prstGeom prst="rect">
            <a:avLst/>
          </a:prstGeom>
        </p:spPr>
      </p:pic>
      <p:sp>
        <p:nvSpPr>
          <p:cNvPr id="3" name="Rectangle 2">
            <a:extLst>
              <a:ext uri="{FF2B5EF4-FFF2-40B4-BE49-F238E27FC236}">
                <a16:creationId xmlns:a16="http://schemas.microsoft.com/office/drawing/2014/main" id="{E15BA2D2-16CD-4897-9A04-1F3668F3774D}"/>
              </a:ext>
            </a:extLst>
          </p:cNvPr>
          <p:cNvSpPr/>
          <p:nvPr/>
        </p:nvSpPr>
        <p:spPr>
          <a:xfrm>
            <a:off x="7229623" y="6172200"/>
            <a:ext cx="3770886"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Blur created from focal length of the camera</a:t>
            </a:r>
            <a:endParaRPr lang="en-IN" sz="1400" dirty="0">
              <a:solidFill>
                <a:srgbClr val="FFC000"/>
              </a:solidFill>
            </a:endParaRPr>
          </a:p>
        </p:txBody>
      </p:sp>
      <p:sp>
        <p:nvSpPr>
          <p:cNvPr id="7" name="TextBox 6">
            <a:extLst>
              <a:ext uri="{FF2B5EF4-FFF2-40B4-BE49-F238E27FC236}">
                <a16:creationId xmlns:a16="http://schemas.microsoft.com/office/drawing/2014/main" id="{F8AF28E2-281F-41AB-9744-280AAB32BA9F}"/>
              </a:ext>
            </a:extLst>
          </p:cNvPr>
          <p:cNvSpPr txBox="1"/>
          <p:nvPr/>
        </p:nvSpPr>
        <p:spPr>
          <a:xfrm>
            <a:off x="494286" y="2666359"/>
            <a:ext cx="6415297" cy="3785652"/>
          </a:xfrm>
          <a:prstGeom prst="rect">
            <a:avLst/>
          </a:prstGeom>
          <a:noFill/>
        </p:spPr>
        <p:txBody>
          <a:bodyPr wrap="square" rtlCol="0">
            <a:spAutoFit/>
          </a:bodyPr>
          <a:lstStyle/>
          <a:p>
            <a:pPr algn="just"/>
            <a:r>
              <a:rPr lang="en-US" sz="2400" dirty="0"/>
              <a:t>In the first part of this chapter, you will understand about depth of field blur, which creates by the focal length of the camera. If the focal length remains same then amount of blur will be the same. But if the focal length changes, amount of blur will also be changed. you can see the flower in focus while foreground and background are blurred or out of focus. This type of blur can be created by the focal length of the camera. </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4" name="Rectangle 3"/>
          <p:cNvSpPr/>
          <p:nvPr/>
        </p:nvSpPr>
        <p:spPr>
          <a:xfrm>
            <a:off x="387927" y="187038"/>
            <a:ext cx="10695709" cy="3416320"/>
          </a:xfrm>
          <a:prstGeom prst="rect">
            <a:avLst/>
          </a:prstGeom>
        </p:spPr>
        <p:txBody>
          <a:bodyPr wrap="square">
            <a:spAutoFit/>
          </a:bodyPr>
          <a:lstStyle/>
          <a:p>
            <a:pPr algn="just"/>
            <a:r>
              <a:rPr lang="en-US" sz="2400" dirty="0"/>
              <a:t>While in other side, motion blur is slightly different from depth of field blur. Motion blur occurs when a focus object is in fast motion and camera is unable to capture all frames, where the ball is in motion and creating motion blur. Like in car racing or fighting scenes, if you are capturing the scene from your smart phone then definitely there will be a chance of motion blur except not using slow motion mode.</a:t>
            </a:r>
          </a:p>
          <a:p>
            <a:pPr algn="just"/>
            <a:r>
              <a:rPr lang="en-US" sz="2400" dirty="0"/>
              <a:t>Basically, in Motion blur focus object travels a great distance over a short number of frames. The image blurs because the camera’s shutter doesn’t open and close fast enough to visually capture the moment.</a:t>
            </a:r>
          </a:p>
        </p:txBody>
      </p:sp>
      <p:sp>
        <p:nvSpPr>
          <p:cNvPr id="7" name="Rectangle 6">
            <a:extLst>
              <a:ext uri="{FF2B5EF4-FFF2-40B4-BE49-F238E27FC236}">
                <a16:creationId xmlns:a16="http://schemas.microsoft.com/office/drawing/2014/main" id="{D42A2CFB-BFE8-499C-8630-38E7C2ECB367}"/>
              </a:ext>
            </a:extLst>
          </p:cNvPr>
          <p:cNvSpPr/>
          <p:nvPr/>
        </p:nvSpPr>
        <p:spPr>
          <a:xfrm>
            <a:off x="387928" y="3466835"/>
            <a:ext cx="7758545" cy="3416320"/>
          </a:xfrm>
          <a:prstGeom prst="rect">
            <a:avLst/>
          </a:prstGeom>
        </p:spPr>
        <p:txBody>
          <a:bodyPr wrap="square">
            <a:spAutoFit/>
          </a:bodyPr>
          <a:lstStyle/>
          <a:p>
            <a:pPr algn="just"/>
            <a:r>
              <a:rPr lang="en-US" sz="2400" dirty="0"/>
              <a:t>While in other side, slow-motion footage is captured at a much higher number of frames per second. Thus it is not affected by motion blur because there are more frames to correctly capture the movement of the elements in the footage. Everybody have smartphone in their pocket with slow motion function. Motion blur is not uniform for complete footage; it depends upon the speed of the object while depth of field blur remains similar for complete shot.</a:t>
            </a:r>
          </a:p>
        </p:txBody>
      </p:sp>
      <p:pic>
        <p:nvPicPr>
          <p:cNvPr id="8" name="Image60">
            <a:extLst>
              <a:ext uri="{FF2B5EF4-FFF2-40B4-BE49-F238E27FC236}">
                <a16:creationId xmlns:a16="http://schemas.microsoft.com/office/drawing/2014/main" id="{8B9EBB05-A691-42B8-9E9B-59D91626BAAA}"/>
              </a:ext>
            </a:extLst>
          </p:cNvPr>
          <p:cNvPicPr/>
          <p:nvPr/>
        </p:nvPicPr>
        <p:blipFill>
          <a:blip r:embed="rId2"/>
          <a:srcRect l="-8" t="-14" r="-8" b="-14"/>
          <a:stretch>
            <a:fillRect/>
          </a:stretch>
        </p:blipFill>
        <p:spPr bwMode="auto">
          <a:xfrm>
            <a:off x="8174183" y="3780452"/>
            <a:ext cx="2909454" cy="2391748"/>
          </a:xfrm>
          <a:prstGeom prst="rect">
            <a:avLst/>
          </a:prstGeom>
        </p:spPr>
      </p:pic>
      <p:sp>
        <p:nvSpPr>
          <p:cNvPr id="9" name="Rectangle 8">
            <a:extLst>
              <a:ext uri="{FF2B5EF4-FFF2-40B4-BE49-F238E27FC236}">
                <a16:creationId xmlns:a16="http://schemas.microsoft.com/office/drawing/2014/main" id="{A6743048-3264-408B-8B4F-61896FC86EE8}"/>
              </a:ext>
            </a:extLst>
          </p:cNvPr>
          <p:cNvSpPr/>
          <p:nvPr/>
        </p:nvSpPr>
        <p:spPr>
          <a:xfrm>
            <a:off x="8146473" y="6207452"/>
            <a:ext cx="2909454"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Motion blur on table tennis ball</a:t>
            </a:r>
            <a:endParaRPr lang="en-IN" sz="1400" dirty="0">
              <a:solidFill>
                <a:srgbClr val="FFC000"/>
              </a:solidFill>
            </a:endParaRPr>
          </a:p>
        </p:txBody>
      </p:sp>
    </p:spTree>
    <p:extLst>
      <p:ext uri="{BB962C8B-B14F-4D97-AF65-F5344CB8AC3E}">
        <p14:creationId xmlns:p14="http://schemas.microsoft.com/office/powerpoint/2010/main" val="1446773281"/>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4" name="Rectangle 3"/>
          <p:cNvSpPr/>
          <p:nvPr/>
        </p:nvSpPr>
        <p:spPr>
          <a:xfrm>
            <a:off x="358338" y="731837"/>
            <a:ext cx="10808404" cy="2862322"/>
          </a:xfrm>
          <a:prstGeom prst="rect">
            <a:avLst/>
          </a:prstGeom>
        </p:spPr>
        <p:txBody>
          <a:bodyPr wrap="square">
            <a:spAutoFit/>
          </a:bodyPr>
          <a:lstStyle/>
          <a:p>
            <a:pPr algn="just">
              <a:lnSpc>
                <a:spcPts val="2700"/>
              </a:lnSpc>
            </a:pPr>
            <a:r>
              <a:rPr lang="en-US" sz="2400" dirty="0"/>
              <a:t>Let us consider an object which has crispy sharp edge in the footage. Because most of time, there is a chance of edge blur. In the footage having some kind of blurriness, you have to blur your shapes, such that it can meet the focus object blurriness. This is your only target, when you roto any blur object. So first, find the blur setting that matches the object blurriness and second, keep that amount for the whole duration.</a:t>
            </a:r>
          </a:p>
          <a:p>
            <a:pPr algn="just">
              <a:lnSpc>
                <a:spcPts val="2700"/>
              </a:lnSpc>
            </a:pPr>
            <a:r>
              <a:rPr lang="en-US" sz="2400" dirty="0"/>
              <a:t>Let us recall quickly, where you get this blur setting? When you create spline, it displays on object list while its control shows on object window.</a:t>
            </a:r>
          </a:p>
        </p:txBody>
      </p:sp>
      <p:sp>
        <p:nvSpPr>
          <p:cNvPr id="13" name="TextBox 12">
            <a:extLst>
              <a:ext uri="{FF2B5EF4-FFF2-40B4-BE49-F238E27FC236}">
                <a16:creationId xmlns:a16="http://schemas.microsoft.com/office/drawing/2014/main" id="{890E2016-F6CE-4A8B-B123-CFD1AC3896B5}"/>
              </a:ext>
            </a:extLst>
          </p:cNvPr>
          <p:cNvSpPr txBox="1"/>
          <p:nvPr/>
        </p:nvSpPr>
        <p:spPr>
          <a:xfrm>
            <a:off x="247502" y="74423"/>
            <a:ext cx="6103344" cy="707886"/>
          </a:xfrm>
          <a:prstGeom prst="rect">
            <a:avLst/>
          </a:prstGeom>
          <a:noFill/>
        </p:spPr>
        <p:txBody>
          <a:bodyPr wrap="square">
            <a:spAutoFit/>
          </a:bodyPr>
          <a:lstStyle/>
          <a:p>
            <a:pPr algn="just"/>
            <a:r>
              <a:rPr lang="en-US" sz="4000" b="1" dirty="0">
                <a:solidFill>
                  <a:srgbClr val="FFFF00"/>
                </a:solidFill>
              </a:rPr>
              <a:t>Depth of Field Blur</a:t>
            </a:r>
            <a:endParaRPr lang="en-US" sz="5400" b="1" dirty="0">
              <a:solidFill>
                <a:srgbClr val="FFFF00"/>
              </a:solidFill>
            </a:endParaRPr>
          </a:p>
        </p:txBody>
      </p:sp>
      <p:sp>
        <p:nvSpPr>
          <p:cNvPr id="17" name="Rectangle 16">
            <a:extLst>
              <a:ext uri="{FF2B5EF4-FFF2-40B4-BE49-F238E27FC236}">
                <a16:creationId xmlns:a16="http://schemas.microsoft.com/office/drawing/2014/main" id="{17862660-4E2C-47DC-A9E7-594FD6DA107D}"/>
              </a:ext>
            </a:extLst>
          </p:cNvPr>
          <p:cNvSpPr/>
          <p:nvPr/>
        </p:nvSpPr>
        <p:spPr>
          <a:xfrm>
            <a:off x="3570797" y="6329073"/>
            <a:ext cx="4068876"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Spline blur setting</a:t>
            </a:r>
            <a:endParaRPr lang="en-IN" sz="28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12" name="Image61">
            <a:extLst>
              <a:ext uri="{FF2B5EF4-FFF2-40B4-BE49-F238E27FC236}">
                <a16:creationId xmlns:a16="http://schemas.microsoft.com/office/drawing/2014/main" id="{70382DE1-4B22-455A-A3CB-84C2B88AFAAB}"/>
              </a:ext>
            </a:extLst>
          </p:cNvPr>
          <p:cNvPicPr/>
          <p:nvPr/>
        </p:nvPicPr>
        <p:blipFill>
          <a:blip r:embed="rId2"/>
          <a:srcRect l="-11" t="-22" r="-11" b="-22"/>
          <a:stretch>
            <a:fillRect/>
          </a:stretch>
        </p:blipFill>
        <p:spPr bwMode="auto">
          <a:xfrm>
            <a:off x="2308505" y="3560618"/>
            <a:ext cx="6309021" cy="2831312"/>
          </a:xfrm>
          <a:prstGeom prst="rect">
            <a:avLst/>
          </a:prstGeom>
        </p:spPr>
      </p:pic>
    </p:spTree>
    <p:extLst>
      <p:ext uri="{BB962C8B-B14F-4D97-AF65-F5344CB8AC3E}">
        <p14:creationId xmlns:p14="http://schemas.microsoft.com/office/powerpoint/2010/main" val="1186431418"/>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4" name="Rectangle 3"/>
          <p:cNvSpPr/>
          <p:nvPr/>
        </p:nvSpPr>
        <p:spPr>
          <a:xfrm>
            <a:off x="345990" y="170519"/>
            <a:ext cx="10626810" cy="3046988"/>
          </a:xfrm>
          <a:prstGeom prst="rect">
            <a:avLst/>
          </a:prstGeom>
        </p:spPr>
        <p:txBody>
          <a:bodyPr wrap="square">
            <a:spAutoFit/>
          </a:bodyPr>
          <a:lstStyle/>
          <a:p>
            <a:pPr algn="just"/>
            <a:r>
              <a:rPr lang="en-US" sz="2400" dirty="0"/>
              <a:t>When using the mattes, compositor should know how much blur to apply to the mattes. As long as you keep your spline consistent with the edge of the focus object, the compositor will have the ability to blur that shape as per the requirement.</a:t>
            </a:r>
          </a:p>
          <a:p>
            <a:pPr algn="just"/>
            <a:r>
              <a:rPr lang="en-US" sz="2400" dirty="0"/>
              <a:t>Here we will try to isolate the person, who is sitting on foreground. Observe that the plant is crisp and clear on this video however the man is out of focus. To isolate the man from the frame, we are going to create a shape which has the same amount of blur as the frame has.</a:t>
            </a:r>
          </a:p>
        </p:txBody>
      </p:sp>
      <p:cxnSp>
        <p:nvCxnSpPr>
          <p:cNvPr id="9" name="Straight Arrow Connector 8"/>
          <p:cNvCxnSpPr/>
          <p:nvPr/>
        </p:nvCxnSpPr>
        <p:spPr>
          <a:xfrm flipH="1" flipV="1">
            <a:off x="8383980" y="5486401"/>
            <a:ext cx="202979" cy="79397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3F1CAD4A-37BD-4A55-AEE8-EB2F3EC0D930}"/>
              </a:ext>
            </a:extLst>
          </p:cNvPr>
          <p:cNvSpPr/>
          <p:nvPr/>
        </p:nvSpPr>
        <p:spPr>
          <a:xfrm>
            <a:off x="1392810" y="6125950"/>
            <a:ext cx="3498055"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Footage</a:t>
            </a:r>
            <a:endParaRPr lang="en-IN" sz="28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pic>
        <p:nvPicPr>
          <p:cNvPr id="10" name="Image62">
            <a:extLst>
              <a:ext uri="{FF2B5EF4-FFF2-40B4-BE49-F238E27FC236}">
                <a16:creationId xmlns:a16="http://schemas.microsoft.com/office/drawing/2014/main" id="{4EE2CC6B-3D61-429F-BB82-44DB1E9E41F2}"/>
              </a:ext>
            </a:extLst>
          </p:cNvPr>
          <p:cNvPicPr/>
          <p:nvPr/>
        </p:nvPicPr>
        <p:blipFill>
          <a:blip r:embed="rId2"/>
          <a:srcRect l="-16" t="-28" r="-16" b="-28"/>
          <a:stretch>
            <a:fillRect/>
          </a:stretch>
        </p:blipFill>
        <p:spPr bwMode="auto">
          <a:xfrm>
            <a:off x="737688" y="3300634"/>
            <a:ext cx="4782091" cy="2878493"/>
          </a:xfrm>
          <a:prstGeom prst="rect">
            <a:avLst/>
          </a:prstGeom>
        </p:spPr>
      </p:pic>
      <p:pic>
        <p:nvPicPr>
          <p:cNvPr id="11" name="Image63">
            <a:extLst>
              <a:ext uri="{FF2B5EF4-FFF2-40B4-BE49-F238E27FC236}">
                <a16:creationId xmlns:a16="http://schemas.microsoft.com/office/drawing/2014/main" id="{2EEF7FFC-8EFA-471E-84BE-F8B320355EA2}"/>
              </a:ext>
            </a:extLst>
          </p:cNvPr>
          <p:cNvPicPr/>
          <p:nvPr/>
        </p:nvPicPr>
        <p:blipFill>
          <a:blip r:embed="rId3"/>
          <a:srcRect l="-17" t="-28" r="-17" b="-28"/>
          <a:stretch>
            <a:fillRect/>
          </a:stretch>
        </p:blipFill>
        <p:spPr bwMode="auto">
          <a:xfrm>
            <a:off x="5953137" y="3300634"/>
            <a:ext cx="4908828" cy="2878493"/>
          </a:xfrm>
          <a:prstGeom prst="rect">
            <a:avLst/>
          </a:prstGeom>
        </p:spPr>
      </p:pic>
      <p:sp>
        <p:nvSpPr>
          <p:cNvPr id="12" name="Rectangle 11">
            <a:extLst>
              <a:ext uri="{FF2B5EF4-FFF2-40B4-BE49-F238E27FC236}">
                <a16:creationId xmlns:a16="http://schemas.microsoft.com/office/drawing/2014/main" id="{8460CC7D-AF16-4145-8239-A8C632DD6245}"/>
              </a:ext>
            </a:extLst>
          </p:cNvPr>
          <p:cNvSpPr/>
          <p:nvPr/>
        </p:nvSpPr>
        <p:spPr>
          <a:xfrm>
            <a:off x="6441844" y="6105958"/>
            <a:ext cx="3498055"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Focus edge </a:t>
            </a:r>
            <a:endParaRPr lang="en-IN" sz="28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Tree>
    <p:extLst>
      <p:ext uri="{BB962C8B-B14F-4D97-AF65-F5344CB8AC3E}">
        <p14:creationId xmlns:p14="http://schemas.microsoft.com/office/powerpoint/2010/main" val="3440066858"/>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3" name="Rectangle 2">
            <a:extLst>
              <a:ext uri="{FF2B5EF4-FFF2-40B4-BE49-F238E27FC236}">
                <a16:creationId xmlns:a16="http://schemas.microsoft.com/office/drawing/2014/main" id="{3F1CAD4A-37BD-4A55-AEE8-EB2F3EC0D930}"/>
              </a:ext>
            </a:extLst>
          </p:cNvPr>
          <p:cNvSpPr/>
          <p:nvPr/>
        </p:nvSpPr>
        <p:spPr>
          <a:xfrm>
            <a:off x="1321490" y="4602643"/>
            <a:ext cx="3000448" cy="390813"/>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Feather handle</a:t>
            </a:r>
            <a:endParaRPr lang="en-IN" sz="28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
        <p:nvSpPr>
          <p:cNvPr id="6" name="Rectangle 5">
            <a:extLst>
              <a:ext uri="{FF2B5EF4-FFF2-40B4-BE49-F238E27FC236}">
                <a16:creationId xmlns:a16="http://schemas.microsoft.com/office/drawing/2014/main" id="{DCE14B15-7854-408D-959B-0CCF8CF6A6CF}"/>
              </a:ext>
            </a:extLst>
          </p:cNvPr>
          <p:cNvSpPr/>
          <p:nvPr/>
        </p:nvSpPr>
        <p:spPr>
          <a:xfrm>
            <a:off x="98856" y="248973"/>
            <a:ext cx="6994222" cy="590931"/>
          </a:xfrm>
          <a:prstGeom prst="rect">
            <a:avLst/>
          </a:prstGeom>
        </p:spPr>
        <p:txBody>
          <a:bodyPr vert="horz" lIns="91440" tIns="45720" rIns="91440" bIns="45720" rtlCol="0" anchor="b">
            <a:noAutofit/>
          </a:bodyPr>
          <a:lstStyle/>
          <a:p>
            <a:pPr algn="just">
              <a:lnSpc>
                <a:spcPct val="90000"/>
              </a:lnSpc>
              <a:spcBef>
                <a:spcPct val="0"/>
              </a:spcBef>
            </a:pPr>
            <a:r>
              <a:rPr lang="en-US" sz="3600" b="1" spc="-50" dirty="0">
                <a:solidFill>
                  <a:srgbClr val="FFFF00"/>
                </a:solidFill>
              </a:rPr>
              <a:t>Motion Blur</a:t>
            </a:r>
            <a:endParaRPr lang="en-IN" sz="3600" b="1" spc="-50" dirty="0">
              <a:solidFill>
                <a:srgbClr val="FFFF00"/>
              </a:solidFill>
            </a:endParaRPr>
          </a:p>
        </p:txBody>
      </p:sp>
      <p:sp>
        <p:nvSpPr>
          <p:cNvPr id="10" name="Rectangle 9">
            <a:extLst>
              <a:ext uri="{FF2B5EF4-FFF2-40B4-BE49-F238E27FC236}">
                <a16:creationId xmlns:a16="http://schemas.microsoft.com/office/drawing/2014/main" id="{616C72D3-77A6-4216-A91F-766BAABA5999}"/>
              </a:ext>
            </a:extLst>
          </p:cNvPr>
          <p:cNvSpPr/>
          <p:nvPr/>
        </p:nvSpPr>
        <p:spPr>
          <a:xfrm>
            <a:off x="345990" y="735058"/>
            <a:ext cx="10737646" cy="1938992"/>
          </a:xfrm>
          <a:prstGeom prst="rect">
            <a:avLst/>
          </a:prstGeom>
        </p:spPr>
        <p:txBody>
          <a:bodyPr wrap="square">
            <a:spAutoFit/>
          </a:bodyPr>
          <a:lstStyle/>
          <a:p>
            <a:pPr algn="just"/>
            <a:r>
              <a:rPr lang="en-US" sz="2400" dirty="0"/>
              <a:t>Motion blur is different from blur achieved by focal length. It is the result of camera shutter. In motion blur, you don’t rely on spline control, as in focal length blur. Here you need to control the blur by the edge feather.</a:t>
            </a:r>
          </a:p>
          <a:p>
            <a:pPr algn="just"/>
            <a:r>
              <a:rPr lang="en-US" sz="2400" dirty="0"/>
              <a:t>As you know that the Edge feather is created by the feather handle and displayed as dotted lines.</a:t>
            </a:r>
          </a:p>
        </p:txBody>
      </p:sp>
      <p:pic>
        <p:nvPicPr>
          <p:cNvPr id="8" name="Image78">
            <a:extLst>
              <a:ext uri="{FF2B5EF4-FFF2-40B4-BE49-F238E27FC236}">
                <a16:creationId xmlns:a16="http://schemas.microsoft.com/office/drawing/2014/main" id="{F898AA73-AF92-422B-AA1C-D271A29B526F}"/>
              </a:ext>
            </a:extLst>
          </p:cNvPr>
          <p:cNvPicPr/>
          <p:nvPr/>
        </p:nvPicPr>
        <p:blipFill>
          <a:blip r:embed="rId2"/>
          <a:srcRect l="-46" t="-60" r="-46" b="-60"/>
          <a:stretch>
            <a:fillRect/>
          </a:stretch>
        </p:blipFill>
        <p:spPr bwMode="auto">
          <a:xfrm>
            <a:off x="1551707" y="2719070"/>
            <a:ext cx="2668830" cy="1938992"/>
          </a:xfrm>
          <a:prstGeom prst="rect">
            <a:avLst/>
          </a:prstGeom>
          <a:ln>
            <a:solidFill>
              <a:schemeClr val="accent1"/>
            </a:solidFill>
          </a:ln>
        </p:spPr>
      </p:pic>
      <p:pic>
        <p:nvPicPr>
          <p:cNvPr id="11" name="Image79">
            <a:extLst>
              <a:ext uri="{FF2B5EF4-FFF2-40B4-BE49-F238E27FC236}">
                <a16:creationId xmlns:a16="http://schemas.microsoft.com/office/drawing/2014/main" id="{4BCE777F-8A42-4DFA-A0A5-CB05D29C266E}"/>
              </a:ext>
            </a:extLst>
          </p:cNvPr>
          <p:cNvPicPr/>
          <p:nvPr/>
        </p:nvPicPr>
        <p:blipFill>
          <a:blip r:embed="rId3"/>
          <a:srcRect l="-46" t="-63" r="-46" b="-63"/>
          <a:stretch>
            <a:fillRect/>
          </a:stretch>
        </p:blipFill>
        <p:spPr bwMode="auto">
          <a:xfrm>
            <a:off x="4258456" y="2701758"/>
            <a:ext cx="3000448" cy="1956303"/>
          </a:xfrm>
          <a:prstGeom prst="rect">
            <a:avLst/>
          </a:prstGeom>
          <a:ln>
            <a:solidFill>
              <a:schemeClr val="accent1"/>
            </a:solidFill>
          </a:ln>
        </p:spPr>
      </p:pic>
      <p:pic>
        <p:nvPicPr>
          <p:cNvPr id="12" name="Image80">
            <a:extLst>
              <a:ext uri="{FF2B5EF4-FFF2-40B4-BE49-F238E27FC236}">
                <a16:creationId xmlns:a16="http://schemas.microsoft.com/office/drawing/2014/main" id="{2DEB7397-16C1-4438-A731-3C617B7620BB}"/>
              </a:ext>
            </a:extLst>
          </p:cNvPr>
          <p:cNvPicPr/>
          <p:nvPr/>
        </p:nvPicPr>
        <p:blipFill>
          <a:blip r:embed="rId4"/>
          <a:srcRect l="-56" t="-70" r="-56" b="-70"/>
          <a:stretch>
            <a:fillRect/>
          </a:stretch>
        </p:blipFill>
        <p:spPr bwMode="auto">
          <a:xfrm>
            <a:off x="7285241" y="2701758"/>
            <a:ext cx="2551483" cy="1956304"/>
          </a:xfrm>
          <a:prstGeom prst="rect">
            <a:avLst/>
          </a:prstGeom>
          <a:ln>
            <a:solidFill>
              <a:schemeClr val="accent1"/>
            </a:solidFill>
          </a:ln>
        </p:spPr>
      </p:pic>
      <p:sp>
        <p:nvSpPr>
          <p:cNvPr id="14" name="Rectangle 13">
            <a:extLst>
              <a:ext uri="{FF2B5EF4-FFF2-40B4-BE49-F238E27FC236}">
                <a16:creationId xmlns:a16="http://schemas.microsoft.com/office/drawing/2014/main" id="{27914400-AB38-497D-B563-06190011F134}"/>
              </a:ext>
            </a:extLst>
          </p:cNvPr>
          <p:cNvSpPr/>
          <p:nvPr/>
        </p:nvSpPr>
        <p:spPr>
          <a:xfrm>
            <a:off x="4136038" y="4607019"/>
            <a:ext cx="3373125" cy="385747"/>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Feather in dotted line</a:t>
            </a:r>
          </a:p>
        </p:txBody>
      </p:sp>
      <p:sp>
        <p:nvSpPr>
          <p:cNvPr id="15" name="Rectangle 14">
            <a:extLst>
              <a:ext uri="{FF2B5EF4-FFF2-40B4-BE49-F238E27FC236}">
                <a16:creationId xmlns:a16="http://schemas.microsoft.com/office/drawing/2014/main" id="{8BB25C50-BF8B-49BA-9E10-7C46ADD6C781}"/>
              </a:ext>
            </a:extLst>
          </p:cNvPr>
          <p:cNvSpPr/>
          <p:nvPr/>
        </p:nvSpPr>
        <p:spPr>
          <a:xfrm>
            <a:off x="7234886" y="4609953"/>
            <a:ext cx="3373125" cy="385747"/>
          </a:xfrm>
          <a:prstGeom prst="rect">
            <a:avLst/>
          </a:prstGeom>
        </p:spPr>
        <p:txBody>
          <a:bodyPr wrap="square">
            <a:spAutoFit/>
          </a:bodyPr>
          <a:lstStyle/>
          <a:p>
            <a:pPr algn="ctr">
              <a:lnSpc>
                <a:spcPct val="115000"/>
              </a:lnSpc>
              <a:spcBef>
                <a:spcPts val="285"/>
              </a:spcBef>
              <a:spcAft>
                <a:spcPts val="285"/>
              </a:spcAft>
            </a:pPr>
            <a:r>
              <a:rPr lang="en-US" b="1" i="1" dirty="0">
                <a:solidFill>
                  <a:srgbClr val="FFC000"/>
                </a:solidFill>
                <a:latin typeface="Bookman Old Style" panose="02050604050505020204" pitchFamily="18" charset="0"/>
                <a:ea typeface="Times New Roman" panose="02020603050405020304" pitchFamily="18" charset="0"/>
                <a:cs typeface="Segoe UI" panose="020B0502040204020203" pitchFamily="34" charset="0"/>
              </a:rPr>
              <a:t>Fig. Alpha channel</a:t>
            </a:r>
          </a:p>
        </p:txBody>
      </p:sp>
      <p:sp>
        <p:nvSpPr>
          <p:cNvPr id="2" name="Rectangle 1">
            <a:extLst>
              <a:ext uri="{FF2B5EF4-FFF2-40B4-BE49-F238E27FC236}">
                <a16:creationId xmlns:a16="http://schemas.microsoft.com/office/drawing/2014/main" id="{8444533C-4071-4F68-8358-3CE085B469E7}"/>
              </a:ext>
            </a:extLst>
          </p:cNvPr>
          <p:cNvSpPr/>
          <p:nvPr/>
        </p:nvSpPr>
        <p:spPr>
          <a:xfrm>
            <a:off x="373699" y="4883971"/>
            <a:ext cx="10737646" cy="1938992"/>
          </a:xfrm>
          <a:prstGeom prst="rect">
            <a:avLst/>
          </a:prstGeom>
        </p:spPr>
        <p:txBody>
          <a:bodyPr wrap="square">
            <a:spAutoFit/>
          </a:bodyPr>
          <a:lstStyle/>
          <a:p>
            <a:pPr algn="just"/>
            <a:r>
              <a:rPr lang="en-US" sz="2400" dirty="0"/>
              <a:t>Applying motion blur to the mattes you create is useful, if these mattes are accurately isolating the focus object. Isolating a focus object with high motion blur without including the graduated edges would make the mattes nearly impossible to use. This is something all roto artists must deal with on a pretty consistent basis.</a:t>
            </a:r>
            <a:endParaRPr lang="en-IN" sz="2400" dirty="0"/>
          </a:p>
        </p:txBody>
      </p:sp>
    </p:spTree>
    <p:extLst>
      <p:ext uri="{BB962C8B-B14F-4D97-AF65-F5344CB8AC3E}">
        <p14:creationId xmlns:p14="http://schemas.microsoft.com/office/powerpoint/2010/main" val="2242170013"/>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7267231</TotalTime>
  <Words>1235</Words>
  <Application>Microsoft Office PowerPoint</Application>
  <PresentationFormat>Widescreen</PresentationFormat>
  <Paragraphs>82</Paragraphs>
  <Slides>13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Arial</vt:lpstr>
      <vt:lpstr>Bookman Old Style</vt:lpstr>
      <vt:lpstr>Calibri</vt:lpstr>
      <vt:lpstr>Century Schoolbook</vt:lpstr>
      <vt:lpstr>DejaVu Sans</vt:lpstr>
      <vt:lpstr>Mangal</vt:lpstr>
      <vt:lpstr>Segoe UI</vt:lpstr>
      <vt:lpstr>Times New Roman</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 </vt:lpstr>
      <vt:lpstr>PowerPoint Presentation</vt:lpstr>
      <vt:lpstr>PowerPoint Presentation</vt:lpstr>
      <vt:lpstr>PowerPoint Presentation</vt:lpstr>
      <vt:lpstr>PowerPoint Presentation</vt:lpstr>
      <vt:lpstr>Table Comparison between Depth of Field blur and Motion blur</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815</cp:revision>
  <dcterms:created xsi:type="dcterms:W3CDTF">2019-09-09T07:12:13Z</dcterms:created>
  <dcterms:modified xsi:type="dcterms:W3CDTF">2023-02-06T06:39:39Z</dcterms:modified>
</cp:coreProperties>
</file>