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handoutMasterIdLst>
    <p:handoutMasterId r:id="rId20"/>
  </p:handoutMasterIdLst>
  <p:sldIdLst>
    <p:sldId id="256" r:id="rId2"/>
    <p:sldId id="379" r:id="rId3"/>
    <p:sldId id="257" r:id="rId4"/>
    <p:sldId id="298" r:id="rId5"/>
    <p:sldId id="259" r:id="rId6"/>
    <p:sldId id="434" r:id="rId7"/>
    <p:sldId id="420" r:id="rId8"/>
    <p:sldId id="488" r:id="rId9"/>
    <p:sldId id="421" r:id="rId10"/>
    <p:sldId id="489" r:id="rId11"/>
    <p:sldId id="490" r:id="rId12"/>
    <p:sldId id="422" r:id="rId13"/>
    <p:sldId id="423" r:id="rId14"/>
    <p:sldId id="424" r:id="rId15"/>
    <p:sldId id="417" r:id="rId16"/>
    <p:sldId id="263" r:id="rId17"/>
    <p:sldId id="48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cer" initials="a" lastIdx="0" clrIdx="0">
    <p:extLst>
      <p:ext uri="{19B8F6BF-5375-455C-9EA6-DF929625EA0E}">
        <p15:presenceInfo xmlns:p15="http://schemas.microsoft.com/office/powerpoint/2012/main" userId="ac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7AE0"/>
    <a:srgbClr val="FC8EFF"/>
    <a:srgbClr val="CD6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34" autoAdjust="0"/>
    <p:restoredTop sz="89926" autoAdjust="0"/>
  </p:normalViewPr>
  <p:slideViewPr>
    <p:cSldViewPr snapToGrid="0" showGuides="1">
      <p:cViewPr varScale="1">
        <p:scale>
          <a:sx n="61" d="100"/>
          <a:sy n="61" d="100"/>
        </p:scale>
        <p:origin x="480" y="60"/>
      </p:cViewPr>
      <p:guideLst>
        <p:guide orient="horz" pos="2160"/>
        <p:guide pos="3840"/>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F095CF2-4891-4BA6-AA63-9C188A4B01C2}" type="datetimeFigureOut">
              <a:rPr lang="en-US" smtClean="0"/>
              <a:pPr/>
              <a:t>2/16/2023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1FEBF8-CACA-4FB0-AA49-8847C2624D82}" type="slidenum">
              <a:rPr lang="en-US" smtClean="0"/>
              <a:pPr/>
              <a:t>‹#›</a:t>
            </a:fld>
            <a:endParaRPr lang="en-US"/>
          </a:p>
        </p:txBody>
      </p:sp>
    </p:spTree>
    <p:extLst>
      <p:ext uri="{BB962C8B-B14F-4D97-AF65-F5344CB8AC3E}">
        <p14:creationId xmlns:p14="http://schemas.microsoft.com/office/powerpoint/2010/main" val="39815494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0BB62C-DBC1-4EA6-A0DB-95441F2490B4}" type="datetimeFigureOut">
              <a:rPr lang="en-IN" smtClean="0"/>
              <a:pPr/>
              <a:t>16-02-2023</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3B8BCD-BD80-451E-BDFE-C8281CAD3428}" type="slidenum">
              <a:rPr lang="en-IN" smtClean="0"/>
              <a:pPr/>
              <a:t>‹#›</a:t>
            </a:fld>
            <a:endParaRPr lang="en-IN"/>
          </a:p>
        </p:txBody>
      </p:sp>
    </p:spTree>
    <p:extLst>
      <p:ext uri="{BB962C8B-B14F-4D97-AF65-F5344CB8AC3E}">
        <p14:creationId xmlns:p14="http://schemas.microsoft.com/office/powerpoint/2010/main" val="276330670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6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33150AAD-2CA1-42E9-9662-5D7CF23FA159}" type="datetime1">
              <a:rPr lang="en-IN" smtClean="0"/>
              <a:pPr/>
              <a:t>16-02-2023</a:t>
            </a:fld>
            <a:endParaRPr lang="en-IN"/>
          </a:p>
        </p:txBody>
      </p:sp>
      <p:sp>
        <p:nvSpPr>
          <p:cNvPr id="5" name="Footer Placeholder 4"/>
          <p:cNvSpPr>
            <a:spLocks noGrp="1"/>
          </p:cNvSpPr>
          <p:nvPr>
            <p:ph type="ftr" sz="quarter" idx="11"/>
          </p:nvPr>
        </p:nvSpPr>
        <p:spPr>
          <a:xfrm>
            <a:off x="7255379" y="6538912"/>
            <a:ext cx="4037461" cy="365125"/>
          </a:xfrm>
        </p:spPr>
        <p:txBody>
          <a:bodyPr/>
          <a:lstStyle>
            <a:lvl1pPr>
              <a:defRPr i="0">
                <a:solidFill>
                  <a:schemeClr val="tx1">
                    <a:lumMod val="65000"/>
                  </a:schemeClr>
                </a:solidFill>
              </a:defRPr>
            </a:lvl1pPr>
          </a:lstStyle>
          <a:p>
            <a:r>
              <a:rPr lang="en-IN"/>
              <a:t>© PSS Central Institute of Vocational Education, Bhopal 2019</a:t>
            </a:r>
            <a:endParaRPr lang="en-IN" dirty="0"/>
          </a:p>
        </p:txBody>
      </p:sp>
      <p:sp>
        <p:nvSpPr>
          <p:cNvPr id="6" name="Slide Number Placeholder 5"/>
          <p:cNvSpPr>
            <a:spLocks noGrp="1"/>
          </p:cNvSpPr>
          <p:nvPr>
            <p:ph type="sldNum" sz="quarter" idx="12"/>
          </p:nvPr>
        </p:nvSpPr>
        <p:spPr/>
        <p:txBody>
          <a:bodyPr vert="horz" lIns="45720" tIns="45720" rIns="45720" bIns="45720" rtlCol="0" anchor="ctr">
            <a:normAutofit/>
          </a:bodyPr>
          <a:lstStyle>
            <a:lvl1pPr>
              <a:defRPr lang="en-US"/>
            </a:lvl1p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10499911"/>
      </p:ext>
    </p:extLst>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3C6BC61-C307-43E6-B81A-6640B2F5B36C}"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234433751"/>
      </p:ext>
    </p:extLst>
  </p:cSld>
  <p:clrMapOvr>
    <a:masterClrMapping/>
  </p:clrMapOvr>
  <p:transition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AD44B2-05FE-48AE-8499-E34754C777EE}"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03435084"/>
      </p:ext>
    </p:extLst>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D46FED-E145-4BD5-B694-5295C2780E4B}"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22495326"/>
      </p:ext>
    </p:extLst>
  </p:cSld>
  <p:clrMapOvr>
    <a:masterClrMapping/>
  </p:clrMapOvr>
  <p:transition advClick="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621851-3CE2-4A30-88E7-26B9DB6338C2}" type="datetime1">
              <a:rPr lang="en-IN" smtClean="0"/>
              <a:pPr/>
              <a:t>16-02-2023</a:t>
            </a:fld>
            <a:endParaRPr lang="en-IN"/>
          </a:p>
        </p:txBody>
      </p:sp>
      <p:sp>
        <p:nvSpPr>
          <p:cNvPr id="5" name="Footer Placeholder 4"/>
          <p:cNvSpPr>
            <a:spLocks noGrp="1"/>
          </p:cNvSpPr>
          <p:nvPr>
            <p:ph type="ftr" sz="quarter" idx="11"/>
          </p:nvPr>
        </p:nvSpPr>
        <p:spPr/>
        <p:txBody>
          <a:bodyPr/>
          <a:lstStyle/>
          <a:p>
            <a:r>
              <a:rPr lang="en-IN"/>
              <a:t>© PSS Central Institute of Vocational Education, Bhopal 2019</a:t>
            </a:r>
          </a:p>
        </p:txBody>
      </p:sp>
      <p:sp>
        <p:nvSpPr>
          <p:cNvPr id="6" name="Slide Number Placeholder 5"/>
          <p:cNvSpPr>
            <a:spLocks noGrp="1"/>
          </p:cNvSpPr>
          <p:nvPr>
            <p:ph type="sldNum" sz="quarter" idx="12"/>
          </p:nvPr>
        </p:nvSpPr>
        <p:spPr/>
        <p:txBody>
          <a:bodyPr/>
          <a:lstStyle/>
          <a:p>
            <a:fld id="{880B47A4-BD58-476A-BD47-E23F80C3D9B8}" type="slidenum">
              <a:rPr lang="en-IN" smtClean="0"/>
              <a:pPr/>
              <a:t>‹#›</a:t>
            </a:fld>
            <a:endParaRPr lang="en-IN"/>
          </a:p>
        </p:txBody>
      </p:sp>
      <p:sp>
        <p:nvSpPr>
          <p:cNvPr id="7" name="Rectangle 6"/>
          <p:cNvSpPr/>
          <p:nvPr/>
        </p:nvSpPr>
        <p:spPr>
          <a:xfrm>
            <a:off x="0" y="0"/>
            <a:ext cx="4572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68756449"/>
      </p:ext>
    </p:extLst>
  </p:cSld>
  <p:clrMapOvr>
    <a:masterClrMapping/>
  </p:clrMapOvr>
  <p:transition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CF09BBB-BDF1-46FE-BAE7-8ABB11B6DBB6}"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867311777"/>
      </p:ext>
    </p:extLst>
  </p:cSld>
  <p:clrMapOvr>
    <a:masterClrMapping/>
  </p:clrMapOvr>
  <p:transition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61872" y="1717879"/>
            <a:ext cx="4480560" cy="731520"/>
          </a:xfrm>
        </p:spPr>
        <p:txBody>
          <a:bodyPr anchor="b">
            <a:normAutofit/>
          </a:bodyPr>
          <a:lstStyle>
            <a:lvl1pPr marL="0" indent="0">
              <a:spcBef>
                <a:spcPts val="0"/>
              </a:spcBef>
              <a:buNone/>
              <a:defRPr sz="2000" b="0">
                <a:solidFill>
                  <a:schemeClr val="tx1">
                    <a:lumMod val="6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3"/>
          </p:nvPr>
        </p:nvSpPr>
        <p:spPr>
          <a:xfrm>
            <a:off x="6126480" y="1717879"/>
            <a:ext cx="4480560" cy="731520"/>
          </a:xfrm>
        </p:spPr>
        <p:txBody>
          <a:bodyPr anchor="b">
            <a:normAutofit/>
          </a:bodyPr>
          <a:lstStyle>
            <a:lvl1pPr marL="0" indent="0">
              <a:spcBef>
                <a:spcPts val="0"/>
              </a:spcBef>
              <a:buFontTx/>
              <a:buNone/>
              <a:defRPr lang="en-US" sz="2000" b="0" kern="1200" spc="10" baseline="0" dirty="0">
                <a:solidFill>
                  <a:schemeClr val="tx1">
                    <a:lumMod val="65000"/>
                  </a:schemeClr>
                </a:solidFill>
                <a:latin typeface="+mn-lt"/>
                <a:ea typeface="+mn-ea"/>
                <a:cs typeface="+mn-cs"/>
              </a:defRPr>
            </a:lvl1pPr>
          </a:lstStyle>
          <a:p>
            <a:pPr lvl="0"/>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8CCFB6E-6C74-42A1-B859-51061D7C83B9}" type="datetime1">
              <a:rPr lang="en-IN" smtClean="0"/>
              <a:pPr/>
              <a:t>16-02-2023</a:t>
            </a:fld>
            <a:endParaRPr lang="en-IN"/>
          </a:p>
        </p:txBody>
      </p:sp>
      <p:sp>
        <p:nvSpPr>
          <p:cNvPr id="8" name="Footer Placeholder 7"/>
          <p:cNvSpPr>
            <a:spLocks noGrp="1"/>
          </p:cNvSpPr>
          <p:nvPr>
            <p:ph type="ftr" sz="quarter" idx="11"/>
          </p:nvPr>
        </p:nvSpPr>
        <p:spPr/>
        <p:txBody>
          <a:bodyPr/>
          <a:lstStyle/>
          <a:p>
            <a:r>
              <a:rPr lang="en-IN"/>
              <a:t>© PSS Central Institute of Vocational Education, Bhopal 2019</a:t>
            </a:r>
          </a:p>
        </p:txBody>
      </p:sp>
      <p:sp>
        <p:nvSpPr>
          <p:cNvPr id="9" name="Slide Number Placeholder 8"/>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3969828025"/>
      </p:ext>
    </p:extLst>
  </p:cSld>
  <p:clrMapOvr>
    <a:masterClrMapping/>
  </p:clrMapOvr>
  <p:transition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B70DED-D4D4-4A18-AD99-31DABE8B4A38}" type="datetime1">
              <a:rPr lang="en-IN" smtClean="0"/>
              <a:pPr/>
              <a:t>16-02-2023</a:t>
            </a:fld>
            <a:endParaRPr lang="en-IN"/>
          </a:p>
        </p:txBody>
      </p:sp>
      <p:sp>
        <p:nvSpPr>
          <p:cNvPr id="4" name="Footer Placeholder 3"/>
          <p:cNvSpPr>
            <a:spLocks noGrp="1"/>
          </p:cNvSpPr>
          <p:nvPr>
            <p:ph type="ftr" sz="quarter" idx="11"/>
          </p:nvPr>
        </p:nvSpPr>
        <p:spPr/>
        <p:txBody>
          <a:bodyPr/>
          <a:lstStyle/>
          <a:p>
            <a:r>
              <a:rPr lang="en-IN"/>
              <a:t>© PSS Central Institute of Vocational Education, Bhopal 2019</a:t>
            </a:r>
          </a:p>
        </p:txBody>
      </p:sp>
      <p:sp>
        <p:nvSpPr>
          <p:cNvPr id="5" name="Slide Number Placeholder 4"/>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1333270939"/>
      </p:ext>
    </p:extLst>
  </p:cSld>
  <p:clrMapOvr>
    <a:masterClrMapping/>
  </p:clrMapOvr>
  <p:transition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15936A-8BAA-4B84-B4BD-0CD3B6D06DB4}" type="datetime1">
              <a:rPr lang="en-IN" smtClean="0"/>
              <a:pPr/>
              <a:t>16-02-2023</a:t>
            </a:fld>
            <a:endParaRPr lang="en-IN"/>
          </a:p>
        </p:txBody>
      </p:sp>
      <p:sp>
        <p:nvSpPr>
          <p:cNvPr id="3" name="Footer Placeholder 2"/>
          <p:cNvSpPr>
            <a:spLocks noGrp="1"/>
          </p:cNvSpPr>
          <p:nvPr>
            <p:ph type="ftr" sz="quarter" idx="11"/>
          </p:nvPr>
        </p:nvSpPr>
        <p:spPr/>
        <p:txBody>
          <a:bodyPr/>
          <a:lstStyle/>
          <a:p>
            <a:r>
              <a:rPr lang="en-IN"/>
              <a:t>© PSS Central Institute of Vocational Education, Bhopal 2019</a:t>
            </a:r>
          </a:p>
        </p:txBody>
      </p:sp>
      <p:sp>
        <p:nvSpPr>
          <p:cNvPr id="4" name="Slide Number Placeholder 3"/>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759371440"/>
      </p:ext>
    </p:extLst>
  </p:cSld>
  <p:clrMapOvr>
    <a:masterClrMapping/>
  </p:clrMapOvr>
  <p:transition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F8957DD-5781-4553-A410-EF6817FEF370}"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155320634"/>
      </p:ext>
    </p:extLst>
  </p:cSld>
  <p:clrMapOvr>
    <a:masterClrMapping/>
  </p:clrMapOvr>
  <p:transition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tx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1292840" cy="512892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tx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F4806A6-7BD0-4CD0-8B1C-D6467C4D39E3}" type="datetime1">
              <a:rPr lang="en-IN" smtClean="0"/>
              <a:pPr/>
              <a:t>16-02-2023</a:t>
            </a:fld>
            <a:endParaRPr lang="en-IN"/>
          </a:p>
        </p:txBody>
      </p:sp>
      <p:sp>
        <p:nvSpPr>
          <p:cNvPr id="6" name="Footer Placeholder 5"/>
          <p:cNvSpPr>
            <a:spLocks noGrp="1"/>
          </p:cNvSpPr>
          <p:nvPr>
            <p:ph type="ftr" sz="quarter" idx="11"/>
          </p:nvPr>
        </p:nvSpPr>
        <p:spPr/>
        <p:txBody>
          <a:bodyPr/>
          <a:lstStyle/>
          <a:p>
            <a:r>
              <a:rPr lang="en-IN"/>
              <a:t>© PSS Central Institute of Vocational Education, Bhopal 2019</a:t>
            </a:r>
          </a:p>
        </p:txBody>
      </p:sp>
      <p:sp>
        <p:nvSpPr>
          <p:cNvPr id="7" name="Slide Number Placeholder 6"/>
          <p:cNvSpPr>
            <a:spLocks noGrp="1"/>
          </p:cNvSpPr>
          <p:nvPr>
            <p:ph type="sldNum" sz="quarter" idx="12"/>
          </p:nvPr>
        </p:nvSpPr>
        <p:spPr/>
        <p:txBody>
          <a:bodyPr/>
          <a:lstStyle/>
          <a:p>
            <a:fld id="{880B47A4-BD58-476A-BD47-E23F80C3D9B8}" type="slidenum">
              <a:rPr lang="en-IN" smtClean="0"/>
              <a:pPr/>
              <a:t>‹#›</a:t>
            </a:fld>
            <a:endParaRPr lang="en-IN"/>
          </a:p>
        </p:txBody>
      </p:sp>
    </p:spTree>
    <p:extLst>
      <p:ext uri="{BB962C8B-B14F-4D97-AF65-F5344CB8AC3E}">
        <p14:creationId xmlns:p14="http://schemas.microsoft.com/office/powerpoint/2010/main" val="2989188204"/>
      </p:ext>
    </p:extLst>
  </p:cSld>
  <p:clrMapOvr>
    <a:masterClrMapping/>
  </p:clrMapOvr>
  <p:transition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rgbClr val="30303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1">
                    <a:lumMod val="50000"/>
                  </a:schemeClr>
                </a:solidFill>
              </a:defRPr>
            </a:lvl1pPr>
          </a:lstStyle>
          <a:p>
            <a:fld id="{A2D715BF-CCD0-4290-985E-C893C1F4B268}" type="datetime1">
              <a:rPr lang="en-IN" smtClean="0"/>
              <a:pPr/>
              <a:t>16-02-2023</a:t>
            </a:fld>
            <a:endParaRPr lang="en-IN"/>
          </a:p>
        </p:txBody>
      </p:sp>
      <p:sp>
        <p:nvSpPr>
          <p:cNvPr id="5" name="Footer Placeholder 4"/>
          <p:cNvSpPr>
            <a:spLocks noGrp="1"/>
          </p:cNvSpPr>
          <p:nvPr>
            <p:ph type="ftr" sz="quarter" idx="3"/>
          </p:nvPr>
        </p:nvSpPr>
        <p:spPr>
          <a:xfrm>
            <a:off x="6947732" y="6469062"/>
            <a:ext cx="4319097" cy="365125"/>
          </a:xfrm>
          <a:prstGeom prst="rect">
            <a:avLst/>
          </a:prstGeom>
        </p:spPr>
        <p:txBody>
          <a:bodyPr vert="horz" lIns="91440" tIns="45720" rIns="91440" bIns="45720" rtlCol="0" anchor="ctr"/>
          <a:lstStyle>
            <a:lvl1pPr algn="r">
              <a:defRPr sz="1050">
                <a:solidFill>
                  <a:srgbClr val="969696"/>
                </a:solidFill>
              </a:defRPr>
            </a:lvl1pPr>
          </a:lstStyle>
          <a:p>
            <a:r>
              <a:rPr lang="en-IN"/>
              <a:t>© PSS Central Institute of Vocational Education, Bhopal 2019</a:t>
            </a:r>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rgbClr val="777777"/>
                </a:solidFill>
              </a:defRPr>
            </a:lvl1pPr>
          </a:lstStyle>
          <a:p>
            <a:fld id="{880B47A4-BD58-476A-BD47-E23F80C3D9B8}" type="slidenum">
              <a:rPr lang="en-IN" smtClean="0"/>
              <a:pPr/>
              <a:t>‹#›</a:t>
            </a:fld>
            <a:endParaRPr lang="en-IN"/>
          </a:p>
        </p:txBody>
      </p:sp>
    </p:spTree>
    <p:extLst>
      <p:ext uri="{BB962C8B-B14F-4D97-AF65-F5344CB8AC3E}">
        <p14:creationId xmlns:p14="http://schemas.microsoft.com/office/powerpoint/2010/main" val="2818571483"/>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advClick="0"/>
  <p:hf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1458" y="388938"/>
            <a:ext cx="10231295" cy="3563565"/>
          </a:xfrm>
        </p:spPr>
        <p:txBody>
          <a:bodyPr anchor="ctr">
            <a:noAutofit/>
          </a:bodyPr>
          <a:lstStyle/>
          <a:p>
            <a:pPr algn="ctr">
              <a:lnSpc>
                <a:spcPct val="150000"/>
              </a:lnSpc>
            </a:pPr>
            <a:r>
              <a:rPr lang="en-IN" sz="3600" b="1" dirty="0">
                <a:solidFill>
                  <a:srgbClr val="FFFF00"/>
                </a:solidFill>
              </a:rPr>
              <a:t>JOB ROLE – </a:t>
            </a:r>
            <a:r>
              <a:rPr lang="en-US" sz="3600" b="1" dirty="0">
                <a:solidFill>
                  <a:srgbClr val="FFFF00"/>
                </a:solidFill>
              </a:rPr>
              <a:t> ROTO ARTIST</a:t>
            </a:r>
            <a:br>
              <a:rPr lang="en-US" sz="3200" dirty="0">
                <a:solidFill>
                  <a:srgbClr val="FFFF00"/>
                </a:solidFill>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Sector – Media and Entertainment Sector</a:t>
            </a:r>
            <a:br>
              <a:rPr lang="en-US" sz="2800" dirty="0">
                <a:effectLst>
                  <a:outerShdw blurRad="38100" dist="38100" dir="2700000" algn="tl">
                    <a:srgbClr val="000000">
                      <a:alpha val="43137"/>
                    </a:srgbClr>
                  </a:outerShdw>
                </a:effectLst>
              </a:rPr>
            </a:br>
            <a:r>
              <a:rPr lang="en-US" sz="2800" dirty="0">
                <a:effectLst>
                  <a:outerShdw blurRad="38100" dist="38100" dir="2700000" algn="tl">
                    <a:srgbClr val="000000">
                      <a:alpha val="43137"/>
                    </a:srgbClr>
                  </a:outerShdw>
                </a:effectLst>
              </a:rPr>
              <a:t>         (Qualification Pack Code: </a:t>
            </a:r>
            <a:r>
              <a:rPr lang="en-US" sz="2800" dirty="0"/>
              <a:t> </a:t>
            </a:r>
            <a:r>
              <a:rPr lang="en-GB" sz="2800" dirty="0"/>
              <a:t>MES/Q3504)</a:t>
            </a:r>
            <a:br>
              <a:rPr lang="en-US" sz="2800" dirty="0"/>
            </a:br>
            <a:r>
              <a:rPr lang="en-US" sz="1200" dirty="0"/>
              <a:t> </a:t>
            </a:r>
            <a:r>
              <a:rPr lang="en-US" sz="2800" dirty="0">
                <a:effectLst>
                  <a:outerShdw blurRad="38100" dist="38100" dir="2700000" algn="tl">
                    <a:srgbClr val="000000">
                      <a:alpha val="43137"/>
                    </a:srgbClr>
                  </a:outerShdw>
                </a:effectLst>
              </a:rPr>
              <a:t>( Class-XII )</a:t>
            </a:r>
            <a:endParaRPr lang="en-IN" sz="44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a:t>
            </a:fld>
            <a:endParaRPr lang="en-IN" dirty="0">
              <a:solidFill>
                <a:schemeClr val="tx1"/>
              </a:solidFill>
            </a:endParaRPr>
          </a:p>
        </p:txBody>
      </p:sp>
      <p:pic>
        <p:nvPicPr>
          <p:cNvPr id="2050" name="Picture 2" descr="Image result for ncert logo transparent white"/>
          <p:cNvPicPr>
            <a:picLocks noChangeAspect="1" noChangeArrowheads="1"/>
          </p:cNvPicPr>
          <p:nvPr/>
        </p:nvPicPr>
        <p:blipFill>
          <a:blip r:embed="rId2" cstate="print">
            <a:clrChange>
              <a:clrFrom>
                <a:srgbClr val="000000">
                  <a:alpha val="0"/>
                </a:srgbClr>
              </a:clrFrom>
              <a:clrTo>
                <a:srgbClr val="000000">
                  <a:alpha val="0"/>
                </a:srgbClr>
              </a:clrTo>
            </a:clrChange>
            <a:duotone>
              <a:prstClr val="black"/>
              <a:schemeClr val="tx1">
                <a:tint val="45000"/>
                <a:satMod val="400000"/>
              </a:schemeClr>
            </a:duotone>
            <a:extLst>
              <a:ext uri="{28A0092B-C50C-407E-A947-70E740481C1C}">
                <a14:useLocalDpi xmlns:a14="http://schemas.microsoft.com/office/drawing/2010/main" val="0"/>
              </a:ext>
            </a:extLst>
          </a:blip>
          <a:srcRect/>
          <a:stretch>
            <a:fillRect/>
          </a:stretch>
        </p:blipFill>
        <p:spPr bwMode="auto">
          <a:xfrm>
            <a:off x="1028537" y="4528973"/>
            <a:ext cx="1001547" cy="1296754"/>
          </a:xfrm>
          <a:prstGeom prst="rect">
            <a:avLst/>
          </a:prstGeom>
          <a:noFill/>
          <a:extLst>
            <a:ext uri="{909E8E84-426E-40DD-AFC4-6F175D3DCCD1}">
              <a14:hiddenFill xmlns:a14="http://schemas.microsoft.com/office/drawing/2010/main">
                <a:solidFill>
                  <a:srgbClr val="FFFFFF"/>
                </a:solidFill>
              </a14:hiddenFill>
            </a:ext>
          </a:extLst>
        </p:spPr>
      </p:pic>
      <p:sp>
        <p:nvSpPr>
          <p:cNvPr id="22532" name="AutoShape 4" descr="https://cdn2.newsok.biz/cache/r960-2b38995263e94014ad19114760834b4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9" name="Subtitle 4"/>
          <p:cNvSpPr txBox="1">
            <a:spLocks/>
          </p:cNvSpPr>
          <p:nvPr/>
        </p:nvSpPr>
        <p:spPr>
          <a:xfrm>
            <a:off x="1529311" y="4271268"/>
            <a:ext cx="9418320" cy="2062683"/>
          </a:xfrm>
          <a:prstGeom prst="rect">
            <a:avLst/>
          </a:prstGeom>
        </p:spPr>
        <p:txBody>
          <a:bodyPr vert="horz" lIns="91440" tIns="45720" rIns="91440" bIns="45720" rtlCol="0">
            <a:normAutofit fontScale="925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600" dirty="0">
              <a:solidFill>
                <a:schemeClr val="tx1"/>
              </a:solidFill>
            </a:endParaRPr>
          </a:p>
          <a:p>
            <a:pPr algn="ctr">
              <a:lnSpc>
                <a:spcPct val="120000"/>
              </a:lnSpc>
              <a:spcBef>
                <a:spcPts val="0"/>
              </a:spcBef>
              <a:spcAft>
                <a:spcPts val="0"/>
              </a:spcAft>
            </a:pPr>
            <a:r>
              <a:rPr lang="en-IN" sz="2600" dirty="0">
                <a:solidFill>
                  <a:schemeClr val="tx1"/>
                </a:solidFill>
              </a:rPr>
              <a:t>PSS Central Institute of Vocational Education</a:t>
            </a:r>
          </a:p>
          <a:p>
            <a:pPr algn="ctr">
              <a:lnSpc>
                <a:spcPct val="120000"/>
              </a:lnSpc>
              <a:spcBef>
                <a:spcPts val="0"/>
              </a:spcBef>
              <a:spcAft>
                <a:spcPts val="0"/>
              </a:spcAft>
            </a:pPr>
            <a:r>
              <a:rPr lang="en-IN" sz="2600" dirty="0">
                <a:solidFill>
                  <a:schemeClr val="tx1"/>
                </a:solidFill>
              </a:rPr>
              <a:t>Shyamla Hills, Bhopal – 462013 , Madhya Pradesh, India</a:t>
            </a:r>
            <a:br>
              <a:rPr lang="en-IN" sz="2600" dirty="0">
                <a:solidFill>
                  <a:schemeClr val="tx1"/>
                </a:solidFill>
              </a:rPr>
            </a:br>
            <a:r>
              <a:rPr lang="en-IN" sz="2500" b="1" dirty="0">
                <a:solidFill>
                  <a:schemeClr val="tx1"/>
                </a:solidFill>
              </a:rPr>
              <a:t>_________________________________________________________</a:t>
            </a:r>
            <a:r>
              <a:rPr lang="en-IN" sz="3000" b="1" dirty="0">
                <a:solidFill>
                  <a:schemeClr val="tx1"/>
                </a:solidFill>
              </a:rPr>
              <a:t> </a:t>
            </a:r>
            <a:r>
              <a:rPr lang="en-IN" sz="3000" dirty="0">
                <a:solidFill>
                  <a:schemeClr val="tx1"/>
                </a:solidFill>
              </a:rPr>
              <a:t>www.psscive.ac.in</a:t>
            </a:r>
          </a:p>
        </p:txBody>
      </p:sp>
    </p:spTree>
    <p:extLst>
      <p:ext uri="{BB962C8B-B14F-4D97-AF65-F5344CB8AC3E}">
        <p14:creationId xmlns:p14="http://schemas.microsoft.com/office/powerpoint/2010/main" val="95007572"/>
      </p:ext>
    </p:extLst>
  </p:cSld>
  <p:clrMapOvr>
    <a:masterClrMapping/>
  </p:clrMapOvr>
  <p:transition advClick="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10</a:t>
            </a:fld>
            <a:endParaRPr lang="en-IN" dirty="0">
              <a:solidFill>
                <a:schemeClr val="tx1"/>
              </a:solidFill>
            </a:endParaRPr>
          </a:p>
        </p:txBody>
      </p:sp>
      <p:sp>
        <p:nvSpPr>
          <p:cNvPr id="2" name="Rectangle 1">
            <a:extLst>
              <a:ext uri="{FF2B5EF4-FFF2-40B4-BE49-F238E27FC236}">
                <a16:creationId xmlns:a16="http://schemas.microsoft.com/office/drawing/2014/main" id="{FDC138CA-926A-44C4-87DC-6279940D3F47}"/>
              </a:ext>
            </a:extLst>
          </p:cNvPr>
          <p:cNvSpPr/>
          <p:nvPr/>
        </p:nvSpPr>
        <p:spPr>
          <a:xfrm>
            <a:off x="188870" y="228831"/>
            <a:ext cx="6058069" cy="590931"/>
          </a:xfrm>
          <a:prstGeom prst="rect">
            <a:avLst/>
          </a:prstGeom>
        </p:spPr>
        <p:txBody>
          <a:bodyPr vert="horz" lIns="91440" tIns="45720" rIns="91440" bIns="45720" rtlCol="0" anchor="b">
            <a:normAutofit/>
          </a:bodyPr>
          <a:lstStyle/>
          <a:p>
            <a:pPr defTabSz="914400">
              <a:lnSpc>
                <a:spcPct val="90000"/>
              </a:lnSpc>
              <a:spcBef>
                <a:spcPct val="0"/>
              </a:spcBef>
            </a:pPr>
            <a:r>
              <a:rPr lang="en-IN" sz="3600" b="1" spc="-50" dirty="0">
                <a:solidFill>
                  <a:srgbClr val="FFC000"/>
                </a:solidFill>
                <a:latin typeface="+mj-lt"/>
                <a:ea typeface="+mj-ea"/>
                <a:cs typeface="+mj-cs"/>
              </a:rPr>
              <a:t>Open Shape Method Tips</a:t>
            </a:r>
          </a:p>
        </p:txBody>
      </p:sp>
      <p:sp>
        <p:nvSpPr>
          <p:cNvPr id="7" name="Rectangle 6">
            <a:extLst>
              <a:ext uri="{FF2B5EF4-FFF2-40B4-BE49-F238E27FC236}">
                <a16:creationId xmlns:a16="http://schemas.microsoft.com/office/drawing/2014/main" id="{A838933B-C927-43D3-96B9-33D65F8D7DA7}"/>
              </a:ext>
            </a:extLst>
          </p:cNvPr>
          <p:cNvSpPr/>
          <p:nvPr/>
        </p:nvSpPr>
        <p:spPr>
          <a:xfrm>
            <a:off x="600075" y="819763"/>
            <a:ext cx="10344149" cy="5632311"/>
          </a:xfrm>
          <a:prstGeom prst="rect">
            <a:avLst/>
          </a:prstGeom>
        </p:spPr>
        <p:txBody>
          <a:bodyPr wrap="square">
            <a:spAutoFit/>
          </a:bodyPr>
          <a:lstStyle/>
          <a:p>
            <a:pPr marL="457200" indent="-457200" algn="just">
              <a:buFont typeface="+mj-lt"/>
              <a:buAutoNum type="arabicPeriod"/>
            </a:pPr>
            <a:r>
              <a:rPr lang="en-IN" sz="2400" dirty="0"/>
              <a:t>Make sure to draw enough foreground and background shapes. Always draw, open inner shape within the object and outer open shape outside the object.</a:t>
            </a:r>
          </a:p>
          <a:p>
            <a:pPr marL="457200" indent="-457200" algn="just">
              <a:buFont typeface="+mj-lt"/>
              <a:buAutoNum type="arabicPeriod"/>
            </a:pPr>
            <a:r>
              <a:rPr lang="en-IN" sz="2400" dirty="0"/>
              <a:t>The shapes are created near the boundary of the object, yet it is not drawn exactly over the object.</a:t>
            </a:r>
          </a:p>
          <a:p>
            <a:pPr marL="457200" indent="-457200" algn="just">
              <a:buFont typeface="+mj-lt"/>
              <a:buAutoNum type="arabicPeriod"/>
            </a:pPr>
            <a:r>
              <a:rPr lang="en-IN" sz="2400" dirty="0"/>
              <a:t>Keep the foreground and background shape in different colour, it will help you to identify the object, also you should keep the foreground and background object colour in mind, so that you can select contrast colour. </a:t>
            </a:r>
          </a:p>
          <a:p>
            <a:pPr marL="457200" indent="-457200" algn="just">
              <a:buFont typeface="+mj-lt"/>
              <a:buAutoNum type="arabicPeriod"/>
            </a:pPr>
            <a:r>
              <a:rPr lang="en-IN" sz="2400" dirty="0"/>
              <a:t>While viewing the matte, if you find any </a:t>
            </a:r>
            <a:r>
              <a:rPr lang="en-IN" sz="2400" dirty="0" err="1"/>
              <a:t>gray</a:t>
            </a:r>
            <a:r>
              <a:rPr lang="en-IN" sz="2400" dirty="0"/>
              <a:t> areas in the foreground object then do necessary change in foreground shapes to make it completely white. If you see </a:t>
            </a:r>
            <a:r>
              <a:rPr lang="en-IN" sz="2400" dirty="0" err="1"/>
              <a:t>gray</a:t>
            </a:r>
            <a:r>
              <a:rPr lang="en-IN" sz="2400" dirty="0"/>
              <a:t> matte areas in the background that should be completely black.</a:t>
            </a:r>
          </a:p>
          <a:p>
            <a:pPr marL="457200" indent="-457200" algn="just">
              <a:buFont typeface="+mj-lt"/>
              <a:buAutoNum type="arabicPeriod"/>
            </a:pPr>
            <a:r>
              <a:rPr lang="en-IN" sz="2400" dirty="0"/>
              <a:t>The general rule is, to not put different foreground and background shapes too close together unless you need it.</a:t>
            </a:r>
          </a:p>
        </p:txBody>
      </p:sp>
    </p:spTree>
    <p:extLst>
      <p:ext uri="{BB962C8B-B14F-4D97-AF65-F5344CB8AC3E}">
        <p14:creationId xmlns:p14="http://schemas.microsoft.com/office/powerpoint/2010/main" val="1431033112"/>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11</a:t>
            </a:fld>
            <a:endParaRPr lang="en-IN" dirty="0">
              <a:solidFill>
                <a:schemeClr val="tx1"/>
              </a:solidFill>
            </a:endParaRPr>
          </a:p>
        </p:txBody>
      </p:sp>
      <p:sp>
        <p:nvSpPr>
          <p:cNvPr id="2" name="Rectangle 1">
            <a:extLst>
              <a:ext uri="{FF2B5EF4-FFF2-40B4-BE49-F238E27FC236}">
                <a16:creationId xmlns:a16="http://schemas.microsoft.com/office/drawing/2014/main" id="{FDC138CA-926A-44C4-87DC-6279940D3F47}"/>
              </a:ext>
            </a:extLst>
          </p:cNvPr>
          <p:cNvSpPr/>
          <p:nvPr/>
        </p:nvSpPr>
        <p:spPr>
          <a:xfrm>
            <a:off x="188870" y="228831"/>
            <a:ext cx="6058069" cy="590931"/>
          </a:xfrm>
          <a:prstGeom prst="rect">
            <a:avLst/>
          </a:prstGeom>
        </p:spPr>
        <p:txBody>
          <a:bodyPr vert="horz" lIns="91440" tIns="45720" rIns="91440" bIns="45720" rtlCol="0" anchor="b">
            <a:normAutofit/>
          </a:bodyPr>
          <a:lstStyle/>
          <a:p>
            <a:pPr defTabSz="914400">
              <a:lnSpc>
                <a:spcPct val="90000"/>
              </a:lnSpc>
              <a:spcBef>
                <a:spcPct val="0"/>
              </a:spcBef>
            </a:pPr>
            <a:r>
              <a:rPr lang="en-IN" sz="3600" b="1" spc="-50" dirty="0">
                <a:solidFill>
                  <a:srgbClr val="FFC000"/>
                </a:solidFill>
                <a:latin typeface="+mj-lt"/>
                <a:ea typeface="+mj-ea"/>
                <a:cs typeface="+mj-cs"/>
              </a:rPr>
              <a:t>Closed Shape Method</a:t>
            </a:r>
          </a:p>
        </p:txBody>
      </p:sp>
      <p:sp>
        <p:nvSpPr>
          <p:cNvPr id="7" name="Rectangle 6">
            <a:extLst>
              <a:ext uri="{FF2B5EF4-FFF2-40B4-BE49-F238E27FC236}">
                <a16:creationId xmlns:a16="http://schemas.microsoft.com/office/drawing/2014/main" id="{A838933B-C927-43D3-96B9-33D65F8D7DA7}"/>
              </a:ext>
            </a:extLst>
          </p:cNvPr>
          <p:cNvSpPr/>
          <p:nvPr/>
        </p:nvSpPr>
        <p:spPr>
          <a:xfrm>
            <a:off x="600075" y="819763"/>
            <a:ext cx="10344149" cy="2308324"/>
          </a:xfrm>
          <a:prstGeom prst="rect">
            <a:avLst/>
          </a:prstGeom>
        </p:spPr>
        <p:txBody>
          <a:bodyPr wrap="square">
            <a:spAutoFit/>
          </a:bodyPr>
          <a:lstStyle/>
          <a:p>
            <a:pPr algn="just"/>
            <a:r>
              <a:rPr lang="en-US" sz="2400" dirty="0"/>
              <a:t>In Close Shape method, closed shapes are used to mark definite foreground and background area of the image. The areas, which is not comes under these two are consider as unmarked area. For these areas, partial opacity value is computed for the pixels. So, always try to keep any hair details, transparent or blurry portions under these unknown areas.</a:t>
            </a:r>
            <a:endParaRPr lang="en-IN" sz="2400" dirty="0"/>
          </a:p>
        </p:txBody>
      </p:sp>
      <p:graphicFrame>
        <p:nvGraphicFramePr>
          <p:cNvPr id="3" name="Table 2">
            <a:extLst>
              <a:ext uri="{FF2B5EF4-FFF2-40B4-BE49-F238E27FC236}">
                <a16:creationId xmlns:a16="http://schemas.microsoft.com/office/drawing/2014/main" id="{2FAC4BCA-FD67-4247-BE48-9371A3E4B0A1}"/>
              </a:ext>
            </a:extLst>
          </p:cNvPr>
          <p:cNvGraphicFramePr>
            <a:graphicFrameLocks noGrp="1"/>
          </p:cNvGraphicFramePr>
          <p:nvPr>
            <p:extLst>
              <p:ext uri="{D42A27DB-BD31-4B8C-83A1-F6EECF244321}">
                <p14:modId xmlns:p14="http://schemas.microsoft.com/office/powerpoint/2010/main" val="3775064953"/>
              </p:ext>
            </p:extLst>
          </p:nvPr>
        </p:nvGraphicFramePr>
        <p:xfrm>
          <a:off x="980086" y="3143853"/>
          <a:ext cx="9948372" cy="3388618"/>
        </p:xfrm>
        <a:graphic>
          <a:graphicData uri="http://schemas.openxmlformats.org/drawingml/2006/table">
            <a:tbl>
              <a:tblPr firstRow="1" firstCol="1" bandRow="1">
                <a:tableStyleId>{BDBED569-4797-4DF1-A0F4-6AAB3CD982D8}</a:tableStyleId>
              </a:tblPr>
              <a:tblGrid>
                <a:gridCol w="3253114">
                  <a:extLst>
                    <a:ext uri="{9D8B030D-6E8A-4147-A177-3AD203B41FA5}">
                      <a16:colId xmlns:a16="http://schemas.microsoft.com/office/drawing/2014/main" val="4241414465"/>
                    </a:ext>
                  </a:extLst>
                </a:gridCol>
                <a:gridCol w="3159408">
                  <a:extLst>
                    <a:ext uri="{9D8B030D-6E8A-4147-A177-3AD203B41FA5}">
                      <a16:colId xmlns:a16="http://schemas.microsoft.com/office/drawing/2014/main" val="627533624"/>
                    </a:ext>
                  </a:extLst>
                </a:gridCol>
                <a:gridCol w="3535850">
                  <a:extLst>
                    <a:ext uri="{9D8B030D-6E8A-4147-A177-3AD203B41FA5}">
                      <a16:colId xmlns:a16="http://schemas.microsoft.com/office/drawing/2014/main" val="3648756259"/>
                    </a:ext>
                  </a:extLst>
                </a:gridCol>
              </a:tblGrid>
              <a:tr h="417786">
                <a:tc>
                  <a:txBody>
                    <a:bodyPr/>
                    <a:lstStyle/>
                    <a:p>
                      <a:pPr hangingPunct="0">
                        <a:lnSpc>
                          <a:spcPct val="115000"/>
                        </a:lnSpc>
                        <a:spcBef>
                          <a:spcPts val="285"/>
                        </a:spcBef>
                        <a:spcAft>
                          <a:spcPts val="285"/>
                        </a:spcAft>
                      </a:pPr>
                      <a:r>
                        <a:rPr lang="en-IN" sz="1600">
                          <a:effectLst/>
                        </a:rPr>
                        <a:t>Characteristics/situations</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Open Shape</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 Closed shape</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1882583581"/>
                  </a:ext>
                </a:extLst>
              </a:tr>
              <a:tr h="693683">
                <a:tc>
                  <a:txBody>
                    <a:bodyPr/>
                    <a:lstStyle/>
                    <a:p>
                      <a:pPr hangingPunct="0">
                        <a:lnSpc>
                          <a:spcPct val="115000"/>
                        </a:lnSpc>
                        <a:spcBef>
                          <a:spcPts val="285"/>
                        </a:spcBef>
                        <a:spcAft>
                          <a:spcPts val="285"/>
                        </a:spcAft>
                      </a:pPr>
                      <a:r>
                        <a:rPr lang="en-IN" sz="1600">
                          <a:effectLst/>
                        </a:rPr>
                        <a:t>Regions</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dirty="0">
                          <a:effectLst/>
                        </a:rPr>
                        <a:t>Foreground, background</a:t>
                      </a:r>
                    </a:p>
                    <a:p>
                      <a:pPr hangingPunct="0">
                        <a:lnSpc>
                          <a:spcPct val="115000"/>
                        </a:lnSpc>
                        <a:spcBef>
                          <a:spcPts val="285"/>
                        </a:spcBef>
                        <a:spcAft>
                          <a:spcPts val="285"/>
                        </a:spcAft>
                      </a:pPr>
                      <a:r>
                        <a:rPr lang="en-IN" sz="1600" dirty="0">
                          <a:effectLst/>
                        </a:rPr>
                        <a:t>and unknown</a:t>
                      </a:r>
                      <a:endParaRPr lang="en-IN" sz="1600" dirty="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Foreground, background</a:t>
                      </a:r>
                    </a:p>
                    <a:p>
                      <a:pPr hangingPunct="0">
                        <a:lnSpc>
                          <a:spcPct val="115000"/>
                        </a:lnSpc>
                        <a:spcBef>
                          <a:spcPts val="285"/>
                        </a:spcBef>
                        <a:spcAft>
                          <a:spcPts val="285"/>
                        </a:spcAft>
                      </a:pPr>
                      <a:r>
                        <a:rPr lang="en-IN" sz="1600">
                          <a:effectLst/>
                        </a:rPr>
                        <a:t>and unknown</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1711547807"/>
                  </a:ext>
                </a:extLst>
              </a:tr>
              <a:tr h="543575">
                <a:tc>
                  <a:txBody>
                    <a:bodyPr/>
                    <a:lstStyle/>
                    <a:p>
                      <a:pPr hangingPunct="0">
                        <a:lnSpc>
                          <a:spcPct val="115000"/>
                        </a:lnSpc>
                        <a:spcBef>
                          <a:spcPts val="285"/>
                        </a:spcBef>
                        <a:spcAft>
                          <a:spcPts val="285"/>
                        </a:spcAft>
                      </a:pPr>
                      <a:r>
                        <a:rPr lang="en-IN" sz="1600">
                          <a:effectLst/>
                        </a:rPr>
                        <a:t>Method used</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Uses open shape to mark foreground and background area</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Uses closed shape to mark definite foreground and background area</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3085770625"/>
                  </a:ext>
                </a:extLst>
              </a:tr>
              <a:tr h="364023">
                <a:tc>
                  <a:txBody>
                    <a:bodyPr/>
                    <a:lstStyle/>
                    <a:p>
                      <a:pPr hangingPunct="0">
                        <a:lnSpc>
                          <a:spcPct val="115000"/>
                        </a:lnSpc>
                        <a:spcBef>
                          <a:spcPts val="285"/>
                        </a:spcBef>
                        <a:spcAft>
                          <a:spcPts val="285"/>
                        </a:spcAft>
                      </a:pPr>
                      <a:r>
                        <a:rPr lang="en-IN" sz="1600" dirty="0" err="1">
                          <a:effectLst/>
                        </a:rPr>
                        <a:t>Trimap</a:t>
                      </a:r>
                      <a:r>
                        <a:rPr lang="en-IN" sz="1600" dirty="0">
                          <a:effectLst/>
                        </a:rPr>
                        <a:t> process</a:t>
                      </a:r>
                      <a:endParaRPr lang="en-IN" sz="1600" dirty="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Slightly Slower</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Faster</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3180997843"/>
                  </a:ext>
                </a:extLst>
              </a:tr>
              <a:tr h="604930">
                <a:tc>
                  <a:txBody>
                    <a:bodyPr/>
                    <a:lstStyle/>
                    <a:p>
                      <a:pPr hangingPunct="0">
                        <a:lnSpc>
                          <a:spcPct val="115000"/>
                        </a:lnSpc>
                        <a:spcBef>
                          <a:spcPts val="285"/>
                        </a:spcBef>
                        <a:spcAft>
                          <a:spcPts val="285"/>
                        </a:spcAft>
                      </a:pPr>
                      <a:r>
                        <a:rPr lang="en-IN" sz="1600" dirty="0">
                          <a:effectLst/>
                        </a:rPr>
                        <a:t>If colour ambiguity exist in Foreground and background</a:t>
                      </a:r>
                      <a:endParaRPr lang="en-IN" sz="1600" dirty="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dirty="0">
                          <a:effectLst/>
                        </a:rPr>
                        <a:t>Not working</a:t>
                      </a:r>
                      <a:endParaRPr lang="en-IN" sz="1600" dirty="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Create more accurate matte</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1968612033"/>
                  </a:ext>
                </a:extLst>
              </a:tr>
              <a:tr h="674955">
                <a:tc>
                  <a:txBody>
                    <a:bodyPr/>
                    <a:lstStyle/>
                    <a:p>
                      <a:pPr hangingPunct="0">
                        <a:lnSpc>
                          <a:spcPct val="115000"/>
                        </a:lnSpc>
                        <a:spcBef>
                          <a:spcPts val="285"/>
                        </a:spcBef>
                        <a:spcAft>
                          <a:spcPts val="285"/>
                        </a:spcAft>
                      </a:pPr>
                      <a:r>
                        <a:rPr lang="en-IN" sz="1600">
                          <a:effectLst/>
                        </a:rPr>
                        <a:t>Foreground object with background holes</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a:effectLst/>
                        </a:rPr>
                        <a:t>Used in this situation</a:t>
                      </a:r>
                      <a:endParaRPr lang="en-IN" sz="160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tc>
                  <a:txBody>
                    <a:bodyPr/>
                    <a:lstStyle/>
                    <a:p>
                      <a:pPr hangingPunct="0">
                        <a:lnSpc>
                          <a:spcPct val="115000"/>
                        </a:lnSpc>
                        <a:spcBef>
                          <a:spcPts val="285"/>
                        </a:spcBef>
                        <a:spcAft>
                          <a:spcPts val="285"/>
                        </a:spcAft>
                      </a:pPr>
                      <a:r>
                        <a:rPr lang="en-IN" sz="1600" dirty="0">
                          <a:effectLst/>
                        </a:rPr>
                        <a:t>Cannot handle</a:t>
                      </a:r>
                      <a:endParaRPr lang="en-IN" sz="1600" dirty="0">
                        <a:effectLst/>
                        <a:latin typeface="Calibri" panose="020F0502020204030204" pitchFamily="34" charset="0"/>
                        <a:ea typeface="Calibri" panose="020F0502020204030204" pitchFamily="34" charset="0"/>
                        <a:cs typeface="Mangal" panose="02040503050203030202" pitchFamily="18" charset="0"/>
                      </a:endParaRPr>
                    </a:p>
                  </a:txBody>
                  <a:tcPr marL="38141" marR="38141" marT="38141" marB="38141"/>
                </a:tc>
                <a:extLst>
                  <a:ext uri="{0D108BD9-81ED-4DB2-BD59-A6C34878D82A}">
                    <a16:rowId xmlns:a16="http://schemas.microsoft.com/office/drawing/2014/main" val="2209265577"/>
                  </a:ext>
                </a:extLst>
              </a:tr>
            </a:tbl>
          </a:graphicData>
        </a:graphic>
      </p:graphicFrame>
    </p:spTree>
    <p:extLst>
      <p:ext uri="{BB962C8B-B14F-4D97-AF65-F5344CB8AC3E}">
        <p14:creationId xmlns:p14="http://schemas.microsoft.com/office/powerpoint/2010/main" val="3409902379"/>
      </p:ext>
    </p:extLst>
  </p:cSld>
  <p:clrMapOvr>
    <a:masterClrMapping/>
  </p:clrMapOvr>
  <p:transitio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657" y="552194"/>
            <a:ext cx="9692640" cy="623433"/>
          </a:xfrm>
        </p:spPr>
        <p:txBody>
          <a:bodyPr>
            <a:noAutofit/>
          </a:bodyPr>
          <a:lstStyle/>
          <a:p>
            <a:r>
              <a:rPr lang="en-US" sz="3600" b="1" dirty="0">
                <a:solidFill>
                  <a:srgbClr val="FFC000"/>
                </a:solidFill>
              </a:rPr>
              <a:t>Closed Shape Method Tips</a:t>
            </a:r>
            <a:endParaRPr lang="en-US" sz="2800" dirty="0">
              <a:solidFill>
                <a:srgbClr val="FFC0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12</a:t>
            </a:fld>
            <a:endParaRPr lang="en-IN" dirty="0">
              <a:solidFill>
                <a:schemeClr val="tx1"/>
              </a:solidFill>
            </a:endParaRPr>
          </a:p>
        </p:txBody>
      </p:sp>
      <p:sp>
        <p:nvSpPr>
          <p:cNvPr id="4" name="Rectangle 3"/>
          <p:cNvSpPr/>
          <p:nvPr/>
        </p:nvSpPr>
        <p:spPr>
          <a:xfrm>
            <a:off x="509832" y="1408279"/>
            <a:ext cx="10262943" cy="3416320"/>
          </a:xfrm>
          <a:prstGeom prst="rect">
            <a:avLst/>
          </a:prstGeom>
        </p:spPr>
        <p:txBody>
          <a:bodyPr wrap="square">
            <a:spAutoFit/>
          </a:bodyPr>
          <a:lstStyle/>
          <a:p>
            <a:pPr algn="just"/>
            <a:r>
              <a:rPr lang="en-US" sz="2400" dirty="0"/>
              <a:t>If the foreground object is completely surrounded by background, a quick way to define the background area is to first draw a closed shape around the outside of the foreground and then invert the shape in the Object Parameters. </a:t>
            </a:r>
          </a:p>
          <a:p>
            <a:pPr algn="just"/>
            <a:r>
              <a:rPr lang="en-US" sz="2400" dirty="0"/>
              <a:t>Ideally, the unknown region, which is not defined with foreground or background shapes, should only cover transparent pixels whose actual values are not completely foreground or background. In other words, the unknown region includes hair detail, transparent or blurry portions of the image</a:t>
            </a:r>
          </a:p>
        </p:txBody>
      </p:sp>
    </p:spTree>
    <p:extLst>
      <p:ext uri="{BB962C8B-B14F-4D97-AF65-F5344CB8AC3E}">
        <p14:creationId xmlns:p14="http://schemas.microsoft.com/office/powerpoint/2010/main" val="3268983839"/>
      </p:ext>
    </p:extLst>
  </p:cSld>
  <p:clrMapOvr>
    <a:masterClrMapping/>
  </p:clrMapOvr>
  <p:transitio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13</a:t>
            </a:fld>
            <a:endParaRPr lang="en-IN" dirty="0">
              <a:solidFill>
                <a:schemeClr val="tx1"/>
              </a:solidFill>
            </a:endParaRPr>
          </a:p>
        </p:txBody>
      </p:sp>
      <p:sp>
        <p:nvSpPr>
          <p:cNvPr id="6" name="Rectangle 5"/>
          <p:cNvSpPr/>
          <p:nvPr/>
        </p:nvSpPr>
        <p:spPr>
          <a:xfrm>
            <a:off x="428625" y="658729"/>
            <a:ext cx="10601325" cy="2462213"/>
          </a:xfrm>
          <a:prstGeom prst="rect">
            <a:avLst/>
          </a:prstGeom>
        </p:spPr>
        <p:txBody>
          <a:bodyPr wrap="square" anchor="t">
            <a:spAutoFit/>
          </a:bodyPr>
          <a:lstStyle/>
          <a:p>
            <a:pPr algn="just"/>
            <a:r>
              <a:rPr lang="en-US" sz="2200" dirty="0"/>
              <a:t>In first glance, you can interpret </a:t>
            </a:r>
            <a:r>
              <a:rPr lang="en-US" sz="2200" dirty="0" err="1"/>
              <a:t>zmatte</a:t>
            </a:r>
            <a:r>
              <a:rPr lang="en-US" sz="2200" dirty="0"/>
              <a:t> as a chroma key tools but it is far better than that. Using proprietary matte extraction techniques, </a:t>
            </a:r>
            <a:r>
              <a:rPr lang="en-US" sz="2200" dirty="0" err="1"/>
              <a:t>zMatte</a:t>
            </a:r>
            <a:r>
              <a:rPr lang="en-US" sz="2200" dirty="0"/>
              <a:t> quickly and simply creates mattes with minimal parameters even if you are dealing with fine hair detail, smoke, or reflections.</a:t>
            </a:r>
          </a:p>
          <a:p>
            <a:pPr algn="just"/>
            <a:r>
              <a:rPr lang="en-US" sz="2200" dirty="0" err="1"/>
              <a:t>zmatte</a:t>
            </a:r>
            <a:r>
              <a:rPr lang="en-US" sz="2200" dirty="0"/>
              <a:t> creates mattes using:</a:t>
            </a:r>
          </a:p>
          <a:p>
            <a:pPr algn="just"/>
            <a:r>
              <a:rPr lang="en-US" sz="2200" dirty="0"/>
              <a:t>•	Green/Blue screen keying</a:t>
            </a:r>
          </a:p>
          <a:p>
            <a:pPr algn="just"/>
            <a:r>
              <a:rPr lang="en-US" sz="2200" dirty="0"/>
              <a:t>•	Generating matte without blue/green screen</a:t>
            </a:r>
          </a:p>
        </p:txBody>
      </p:sp>
      <p:sp>
        <p:nvSpPr>
          <p:cNvPr id="9" name="Title 1">
            <a:extLst>
              <a:ext uri="{FF2B5EF4-FFF2-40B4-BE49-F238E27FC236}">
                <a16:creationId xmlns:a16="http://schemas.microsoft.com/office/drawing/2014/main" id="{7DDE4C27-330A-4DAA-8D22-0DD8673C6E99}"/>
              </a:ext>
            </a:extLst>
          </p:cNvPr>
          <p:cNvSpPr>
            <a:spLocks noGrp="1"/>
          </p:cNvSpPr>
          <p:nvPr>
            <p:ph type="title"/>
          </p:nvPr>
        </p:nvSpPr>
        <p:spPr>
          <a:xfrm>
            <a:off x="144378" y="56878"/>
            <a:ext cx="9799372" cy="601851"/>
          </a:xfrm>
        </p:spPr>
        <p:txBody>
          <a:bodyPr anchor="t">
            <a:normAutofit/>
          </a:bodyPr>
          <a:lstStyle/>
          <a:p>
            <a:r>
              <a:rPr lang="en-US" sz="3600" b="1" dirty="0" err="1">
                <a:solidFill>
                  <a:srgbClr val="FFFF00"/>
                </a:solidFill>
              </a:rPr>
              <a:t>zMatte</a:t>
            </a:r>
            <a:endParaRPr lang="en-US" sz="2400" dirty="0">
              <a:solidFill>
                <a:srgbClr val="FFFF00"/>
              </a:solidFill>
            </a:endParaRPr>
          </a:p>
        </p:txBody>
      </p:sp>
      <p:sp>
        <p:nvSpPr>
          <p:cNvPr id="14" name="Rectangle 13">
            <a:extLst>
              <a:ext uri="{FF2B5EF4-FFF2-40B4-BE49-F238E27FC236}">
                <a16:creationId xmlns:a16="http://schemas.microsoft.com/office/drawing/2014/main" id="{0C44E4CC-9DA4-4F9C-A096-AA21EB5A3EF5}"/>
              </a:ext>
            </a:extLst>
          </p:cNvPr>
          <p:cNvSpPr/>
          <p:nvPr/>
        </p:nvSpPr>
        <p:spPr>
          <a:xfrm>
            <a:off x="285907" y="3704983"/>
            <a:ext cx="10601326" cy="2800767"/>
          </a:xfrm>
          <a:prstGeom prst="rect">
            <a:avLst/>
          </a:prstGeom>
        </p:spPr>
        <p:txBody>
          <a:bodyPr wrap="square" anchor="t">
            <a:spAutoFit/>
          </a:bodyPr>
          <a:lstStyle/>
          <a:p>
            <a:pPr algn="just"/>
            <a:r>
              <a:rPr lang="en-US" sz="2200" dirty="0" err="1"/>
              <a:t>zMatte</a:t>
            </a:r>
            <a:r>
              <a:rPr lang="en-US" sz="2200" dirty="0"/>
              <a:t> can be used to create single matte for blue/green screen footage. Here you have two options to use inner/outer keying method.</a:t>
            </a:r>
          </a:p>
          <a:p>
            <a:pPr marL="457200" indent="-457200" algn="just">
              <a:buFont typeface="+mj-lt"/>
              <a:buAutoNum type="arabicPeriod"/>
            </a:pPr>
            <a:r>
              <a:rPr lang="en-US" sz="2200" b="1" dirty="0">
                <a:solidFill>
                  <a:srgbClr val="E07AE0"/>
                </a:solidFill>
              </a:rPr>
              <a:t>Primary matte – </a:t>
            </a:r>
            <a:r>
              <a:rPr lang="en-US" sz="2200" dirty="0"/>
              <a:t>It has gray values in the foreground’s edge. This will give a nice, smooth edge in the final composite.</a:t>
            </a:r>
          </a:p>
          <a:p>
            <a:pPr marL="457200" indent="-457200" algn="just">
              <a:buFont typeface="+mj-lt"/>
              <a:buAutoNum type="arabicPeriod"/>
            </a:pPr>
            <a:r>
              <a:rPr lang="en-US" sz="2200" b="1" dirty="0">
                <a:solidFill>
                  <a:srgbClr val="E07AE0"/>
                </a:solidFill>
              </a:rPr>
              <a:t>Secondary matte –</a:t>
            </a:r>
            <a:r>
              <a:rPr lang="en-US" sz="2200" dirty="0"/>
              <a:t> It is used to fill in any gray areas of the Primary Matte while retaining the gray values in the edge. You can do this by adjusting the Blur, Shrink/Grow and/or Wrap parameters of the Secondary Matte to retain the Primary Matte’s edge values.</a:t>
            </a:r>
          </a:p>
        </p:txBody>
      </p:sp>
      <p:sp>
        <p:nvSpPr>
          <p:cNvPr id="2" name="Rectangle 1">
            <a:extLst>
              <a:ext uri="{FF2B5EF4-FFF2-40B4-BE49-F238E27FC236}">
                <a16:creationId xmlns:a16="http://schemas.microsoft.com/office/drawing/2014/main" id="{9F66AA21-2510-4965-BACF-13D60B96F45A}"/>
              </a:ext>
            </a:extLst>
          </p:cNvPr>
          <p:cNvSpPr/>
          <p:nvPr/>
        </p:nvSpPr>
        <p:spPr>
          <a:xfrm>
            <a:off x="143189" y="3173968"/>
            <a:ext cx="6189515" cy="590931"/>
          </a:xfrm>
          <a:prstGeom prst="rect">
            <a:avLst/>
          </a:prstGeom>
        </p:spPr>
        <p:txBody>
          <a:bodyPr vert="horz" lIns="91440" tIns="45720" rIns="91440" bIns="45720" rtlCol="0" anchor="t">
            <a:normAutofit/>
          </a:bodyPr>
          <a:lstStyle/>
          <a:p>
            <a:pPr defTabSz="914400">
              <a:lnSpc>
                <a:spcPct val="90000"/>
              </a:lnSpc>
              <a:spcBef>
                <a:spcPct val="0"/>
              </a:spcBef>
            </a:pPr>
            <a:r>
              <a:rPr lang="en-US" sz="3200" b="1" spc="-50" dirty="0">
                <a:solidFill>
                  <a:srgbClr val="FFC000"/>
                </a:solidFill>
                <a:latin typeface="+mj-lt"/>
                <a:ea typeface="+mj-ea"/>
                <a:cs typeface="+mj-cs"/>
              </a:rPr>
              <a:t>Green/Blue screen keying</a:t>
            </a:r>
            <a:endParaRPr lang="en-IN" sz="3200" b="1" spc="-50" dirty="0">
              <a:solidFill>
                <a:srgbClr val="FFC000"/>
              </a:solidFill>
              <a:latin typeface="+mj-lt"/>
              <a:ea typeface="+mj-ea"/>
              <a:cs typeface="+mj-cs"/>
            </a:endParaRPr>
          </a:p>
        </p:txBody>
      </p:sp>
    </p:spTree>
    <p:extLst>
      <p:ext uri="{BB962C8B-B14F-4D97-AF65-F5344CB8AC3E}">
        <p14:creationId xmlns:p14="http://schemas.microsoft.com/office/powerpoint/2010/main" val="2750131322"/>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695" y="302727"/>
            <a:ext cx="9926374" cy="678727"/>
          </a:xfrm>
        </p:spPr>
        <p:txBody>
          <a:bodyPr anchor="t">
            <a:normAutofit fontScale="90000"/>
          </a:bodyPr>
          <a:lstStyle/>
          <a:p>
            <a:r>
              <a:rPr lang="en-IN" b="1" dirty="0">
                <a:solidFill>
                  <a:srgbClr val="FFC000"/>
                </a:solidFill>
              </a:rPr>
              <a:t>Holdout Matte</a:t>
            </a:r>
            <a:endParaRPr lang="en-US" sz="2400" b="1" dirty="0">
              <a:solidFill>
                <a:srgbClr val="FFC000"/>
              </a:solidFill>
              <a:latin typeface="+mn-lt"/>
              <a:ea typeface="+mn-ea"/>
              <a:cs typeface="+mn-cs"/>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14</a:t>
            </a:fld>
            <a:endParaRPr lang="en-IN" dirty="0">
              <a:solidFill>
                <a:schemeClr val="tx1"/>
              </a:solidFill>
            </a:endParaRPr>
          </a:p>
        </p:txBody>
      </p:sp>
      <p:sp>
        <p:nvSpPr>
          <p:cNvPr id="6" name="Rectangle 5"/>
          <p:cNvSpPr/>
          <p:nvPr/>
        </p:nvSpPr>
        <p:spPr>
          <a:xfrm>
            <a:off x="517037" y="1022810"/>
            <a:ext cx="10055713" cy="2308324"/>
          </a:xfrm>
          <a:prstGeom prst="rect">
            <a:avLst/>
          </a:prstGeom>
        </p:spPr>
        <p:txBody>
          <a:bodyPr wrap="square">
            <a:spAutoFit/>
          </a:bodyPr>
          <a:lstStyle/>
          <a:p>
            <a:pPr lvl="0" algn="just"/>
            <a:r>
              <a:rPr lang="en-US" sz="2400" dirty="0"/>
              <a:t>A Holdout Matte defines foreground areas that should not be keyed out. </a:t>
            </a:r>
            <a:r>
              <a:rPr lang="en-US" sz="2400" dirty="0" err="1"/>
              <a:t>zMatte</a:t>
            </a:r>
            <a:r>
              <a:rPr lang="en-US" sz="2400" dirty="0"/>
              <a:t> has Holdout Matte as an auxiliary input that can come from a source image or a node like Roto. If there are foreground areas that are not keying properly, hook a Roto node into the Holdout Matte input. Roto the appropriate foreground areas and they will be added to the output matte.</a:t>
            </a:r>
            <a:endParaRPr lang="en-US" sz="1200" dirty="0"/>
          </a:p>
        </p:txBody>
      </p:sp>
      <p:sp>
        <p:nvSpPr>
          <p:cNvPr id="20" name="TextBox 19">
            <a:extLst>
              <a:ext uri="{FF2B5EF4-FFF2-40B4-BE49-F238E27FC236}">
                <a16:creationId xmlns:a16="http://schemas.microsoft.com/office/drawing/2014/main" id="{B1702FDB-8859-487D-84FF-7381576D6270}"/>
              </a:ext>
            </a:extLst>
          </p:cNvPr>
          <p:cNvSpPr txBox="1"/>
          <p:nvPr/>
        </p:nvSpPr>
        <p:spPr>
          <a:xfrm>
            <a:off x="492368" y="3937554"/>
            <a:ext cx="10080382" cy="1938992"/>
          </a:xfrm>
          <a:prstGeom prst="rect">
            <a:avLst/>
          </a:prstGeom>
          <a:noFill/>
        </p:spPr>
        <p:txBody>
          <a:bodyPr wrap="square">
            <a:spAutoFit/>
          </a:bodyPr>
          <a:lstStyle/>
          <a:p>
            <a:pPr algn="just"/>
            <a:r>
              <a:rPr lang="en-US" sz="2400" dirty="0"/>
              <a:t>Garbage Matte defines background areas that should be keyed out. Garbage matte is also an auxiliary input.</a:t>
            </a:r>
          </a:p>
          <a:p>
            <a:pPr algn="just"/>
            <a:r>
              <a:rPr lang="en-US" sz="2400" dirty="0"/>
              <a:t>If there are background areas that are not keying properly, hook a Roto node into the Garbage Matte input. Roto the appropriate background areas and they will be subtracted from the output matte.</a:t>
            </a:r>
          </a:p>
        </p:txBody>
      </p:sp>
      <p:sp>
        <p:nvSpPr>
          <p:cNvPr id="3" name="Rectangle 2">
            <a:extLst>
              <a:ext uri="{FF2B5EF4-FFF2-40B4-BE49-F238E27FC236}">
                <a16:creationId xmlns:a16="http://schemas.microsoft.com/office/drawing/2014/main" id="{9A3531FB-B9B8-4DF7-8A7A-D65B57A4C42F}"/>
              </a:ext>
            </a:extLst>
          </p:cNvPr>
          <p:cNvSpPr/>
          <p:nvPr/>
        </p:nvSpPr>
        <p:spPr>
          <a:xfrm>
            <a:off x="293695" y="3337877"/>
            <a:ext cx="4106855" cy="689291"/>
          </a:xfrm>
          <a:prstGeom prst="rect">
            <a:avLst/>
          </a:prstGeom>
        </p:spPr>
        <p:txBody>
          <a:bodyPr wrap="square">
            <a:spAutoFit/>
          </a:bodyPr>
          <a:lstStyle/>
          <a:p>
            <a:pPr algn="just">
              <a:lnSpc>
                <a:spcPct val="115000"/>
              </a:lnSpc>
              <a:spcBef>
                <a:spcPts val="285"/>
              </a:spcBef>
              <a:spcAft>
                <a:spcPts val="285"/>
              </a:spcAft>
            </a:pPr>
            <a:r>
              <a:rPr lang="en-US" sz="3600" b="1" dirty="0">
                <a:solidFill>
                  <a:srgbClr val="FFC000"/>
                </a:solidFill>
                <a:latin typeface="Bookman Old Style" panose="02050604050505020204" pitchFamily="18" charset="0"/>
                <a:ea typeface="Calibri" panose="020F0502020204030204" pitchFamily="34" charset="0"/>
                <a:cs typeface="Bookman Old Style" panose="02050604050505020204" pitchFamily="18" charset="0"/>
              </a:rPr>
              <a:t>Garbage Matte</a:t>
            </a:r>
            <a:endParaRPr lang="en-IN" sz="3200" dirty="0">
              <a:solidFill>
                <a:srgbClr val="FFC000"/>
              </a:solidFill>
              <a:effectLst/>
              <a:latin typeface="Calibri" panose="020F0502020204030204" pitchFamily="34" charset="0"/>
              <a:ea typeface="Calibri" panose="020F0502020204030204" pitchFamily="34" charset="0"/>
              <a:cs typeface="DejaVu Sans" panose="020B0603030804020204" pitchFamily="34" charset="0"/>
            </a:endParaRPr>
          </a:p>
        </p:txBody>
      </p:sp>
    </p:spTree>
    <p:extLst>
      <p:ext uri="{BB962C8B-B14F-4D97-AF65-F5344CB8AC3E}">
        <p14:creationId xmlns:p14="http://schemas.microsoft.com/office/powerpoint/2010/main" val="84793945"/>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5011" y="1219710"/>
            <a:ext cx="10587790" cy="3609465"/>
          </a:xfrm>
        </p:spPr>
        <p:txBody>
          <a:bodyPr>
            <a:normAutofit fontScale="85000" lnSpcReduction="20000"/>
          </a:bodyPr>
          <a:lstStyle/>
          <a:p>
            <a:pPr marL="60325" indent="-1588" algn="ctr">
              <a:lnSpc>
                <a:spcPct val="120000"/>
              </a:lnSpc>
              <a:buNone/>
            </a:pPr>
            <a:r>
              <a:rPr lang="en-US" sz="3600" b="1" dirty="0">
                <a:solidFill>
                  <a:srgbClr val="FFFF00"/>
                </a:solidFill>
                <a:cs typeface="Century Schoolbook"/>
              </a:rPr>
              <a:t>Summary</a:t>
            </a:r>
          </a:p>
          <a:p>
            <a:pPr marL="60325" indent="-1588" algn="just">
              <a:lnSpc>
                <a:spcPct val="120000"/>
              </a:lnSpc>
              <a:buNone/>
            </a:pPr>
            <a:r>
              <a:rPr lang="en-IN" sz="2400" dirty="0"/>
              <a:t>In this lesson you learnt about </a:t>
            </a:r>
            <a:r>
              <a:rPr lang="en-US" sz="2400" dirty="0"/>
              <a:t>Power Matte is an easy to use interactive image matting tool. Power matte continuously estimates the transparency value for every pixel in the image, based on a small sample of foreground and background pixels.  There are two </a:t>
            </a:r>
            <a:r>
              <a:rPr lang="en-US" sz="2400" dirty="0" err="1"/>
              <a:t>trimap</a:t>
            </a:r>
            <a:r>
              <a:rPr lang="en-US" sz="2400" dirty="0"/>
              <a:t> methods are used; Open Shape and Closed Shape. Start with the Open Shape method and move on to Closed Shape if the result is not satisfying.  Assign foreground and background shape to process the power matte. To turn off the display of the shapes, click Overlay icon above the Viewer or press 0 (number zero) shortcut key. </a:t>
            </a:r>
            <a:r>
              <a:rPr lang="en-US" sz="2400" dirty="0" err="1"/>
              <a:t>zMatte</a:t>
            </a:r>
            <a:r>
              <a:rPr lang="en-US" sz="2400" dirty="0"/>
              <a:t> quickly and simply creates mattes with minimal parameters if you are dealing with fine hair detail, smoke or reflections</a:t>
            </a:r>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15</a:t>
            </a:fld>
            <a:endParaRPr lang="en-IN" dirty="0">
              <a:solidFill>
                <a:schemeClr val="tx1"/>
              </a:solidFill>
            </a:endParaRPr>
          </a:p>
        </p:txBody>
      </p:sp>
    </p:spTree>
  </p:cSld>
  <p:clrMapOvr>
    <a:masterClrMapping/>
  </p:clrMapOvr>
  <p:transition advClick="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r>
              <a:rPr lang="en-IN" sz="3100" dirty="0">
                <a:solidFill>
                  <a:srgbClr val="FFFF00"/>
                </a:solidFill>
              </a:rPr>
              <a:t>Project Coordinator : </a:t>
            </a:r>
            <a:r>
              <a:rPr lang="en-IN" sz="3100" dirty="0"/>
              <a:t>Dr. </a:t>
            </a:r>
            <a:r>
              <a:rPr lang="en-IN" sz="3100" dirty="0" err="1"/>
              <a:t>Dipak</a:t>
            </a:r>
            <a:r>
              <a:rPr lang="en-IN" sz="3100" dirty="0"/>
              <a:t> D. </a:t>
            </a:r>
            <a:r>
              <a:rPr lang="en-IN" sz="3100" dirty="0" err="1"/>
              <a:t>Shudhalwar</a:t>
            </a:r>
            <a:br>
              <a:rPr lang="en-IN" sz="3100" dirty="0"/>
            </a:br>
            <a:br>
              <a:rPr lang="en-IN" sz="3100" dirty="0"/>
            </a:br>
            <a:r>
              <a:rPr lang="en-IN" sz="2700" dirty="0">
                <a:solidFill>
                  <a:srgbClr val="FFFF00"/>
                </a:solidFill>
              </a:rPr>
              <a:t>Assistance</a:t>
            </a:r>
            <a:br>
              <a:rPr lang="en-IN" sz="2700" dirty="0"/>
            </a:br>
            <a:r>
              <a:rPr lang="en-IN" sz="2700" dirty="0"/>
              <a:t>Mr. </a:t>
            </a:r>
            <a:r>
              <a:rPr lang="en-IN" sz="2700" dirty="0" err="1"/>
              <a:t>Abhinaw</a:t>
            </a:r>
            <a:r>
              <a:rPr lang="en-IN" sz="2700" dirty="0"/>
              <a:t> Kumar Dwivedi</a:t>
            </a:r>
            <a:br>
              <a:rPr lang="en-IN" sz="2700" dirty="0"/>
            </a:br>
            <a:r>
              <a:rPr lang="en-IN" sz="2700" dirty="0"/>
              <a:t>Mr. Rajesh kahar</a:t>
            </a:r>
            <a:br>
              <a:rPr lang="en-IN" sz="2700" dirty="0"/>
            </a:br>
            <a:br>
              <a:rPr lang="en-IN" sz="4900" dirty="0"/>
            </a:br>
            <a:endParaRPr lang="en-IN" dirty="0"/>
          </a:p>
        </p:txBody>
      </p:sp>
      <p:sp>
        <p:nvSpPr>
          <p:cNvPr id="6" name="Subtitle 4"/>
          <p:cNvSpPr txBox="1">
            <a:spLocks/>
          </p:cNvSpPr>
          <p:nvPr/>
        </p:nvSpPr>
        <p:spPr>
          <a:xfrm>
            <a:off x="504968" y="4549096"/>
            <a:ext cx="10495128" cy="2062683"/>
          </a:xfrm>
          <a:prstGeom prst="rect">
            <a:avLst/>
          </a:prstGeom>
        </p:spPr>
        <p:txBody>
          <a:bodyPr vert="horz" lIns="91440" tIns="45720" rIns="91440" bIns="45720" rtlCol="0">
            <a:normAutofit fontScale="25000" lnSpcReduction="20000"/>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a:p>
            <a:pPr algn="ctr">
              <a:lnSpc>
                <a:spcPct val="120000"/>
              </a:lnSpc>
              <a:spcBef>
                <a:spcPts val="0"/>
              </a:spcBef>
              <a:spcAft>
                <a:spcPts val="0"/>
              </a:spcAft>
            </a:pPr>
            <a:r>
              <a:rPr lang="en-IN" sz="5600" b="1" dirty="0">
                <a:solidFill>
                  <a:schemeClr val="tx1"/>
                </a:solidFill>
              </a:rPr>
              <a:t>Joint Director</a:t>
            </a:r>
          </a:p>
          <a:p>
            <a:pPr algn="ctr">
              <a:lnSpc>
                <a:spcPct val="120000"/>
              </a:lnSpc>
              <a:spcBef>
                <a:spcPts val="0"/>
              </a:spcBef>
              <a:spcAft>
                <a:spcPts val="0"/>
              </a:spcAft>
            </a:pPr>
            <a:r>
              <a:rPr lang="en-IN" sz="6400" dirty="0">
                <a:solidFill>
                  <a:schemeClr val="tx1"/>
                </a:solidFill>
              </a:rPr>
              <a:t>PSS Central Institute of Vocational Education</a:t>
            </a:r>
          </a:p>
          <a:p>
            <a:pPr algn="ctr">
              <a:lnSpc>
                <a:spcPct val="120000"/>
              </a:lnSpc>
              <a:spcBef>
                <a:spcPts val="0"/>
              </a:spcBef>
              <a:spcAft>
                <a:spcPts val="0"/>
              </a:spcAft>
            </a:pPr>
            <a:r>
              <a:rPr lang="en-IN" sz="6400" dirty="0">
                <a:solidFill>
                  <a:schemeClr val="tx1"/>
                </a:solidFill>
              </a:rPr>
              <a:t>Shyamla Hills, Bhopal – 462013 , Madhya Pradesh, India</a:t>
            </a:r>
            <a:br>
              <a:rPr lang="en-IN" sz="6400" dirty="0">
                <a:solidFill>
                  <a:schemeClr val="tx1"/>
                </a:solidFill>
              </a:rPr>
            </a:br>
            <a:r>
              <a:rPr lang="en-IN" sz="6400" b="1" dirty="0">
                <a:solidFill>
                  <a:schemeClr val="tx1"/>
                </a:solidFill>
              </a:rPr>
              <a:t>__________________________________________________________________________</a:t>
            </a:r>
            <a:endParaRPr lang="en-IN" sz="6400" dirty="0">
              <a:solidFill>
                <a:schemeClr val="tx1"/>
              </a:solidFill>
            </a:endParaRPr>
          </a:p>
          <a:p>
            <a:pPr algn="ctr">
              <a:lnSpc>
                <a:spcPct val="120000"/>
              </a:lnSpc>
              <a:spcBef>
                <a:spcPts val="0"/>
              </a:spcBef>
              <a:spcAft>
                <a:spcPts val="0"/>
              </a:spcAft>
            </a:pPr>
            <a:r>
              <a:rPr lang="en-IN" sz="4800" b="1" dirty="0">
                <a:solidFill>
                  <a:schemeClr val="tx1"/>
                </a:solidFill>
              </a:rPr>
              <a:t>E-mail: </a:t>
            </a:r>
            <a:r>
              <a:rPr lang="en-IN" sz="4800" b="1" dirty="0" err="1">
                <a:solidFill>
                  <a:schemeClr val="tx1"/>
                </a:solidFill>
              </a:rPr>
              <a:t>jdpsscive@gmail.com</a:t>
            </a:r>
            <a:br>
              <a:rPr lang="en-IN" sz="4800" b="1" dirty="0">
                <a:solidFill>
                  <a:schemeClr val="tx1"/>
                </a:solidFill>
              </a:rPr>
            </a:br>
            <a:r>
              <a:rPr lang="en-IN" sz="4800" b="1" dirty="0">
                <a:solidFill>
                  <a:schemeClr val="tx1"/>
                </a:solidFill>
              </a:rPr>
              <a:t>Tel. +91 755 2660691, 2704100, 2660391, 2660564</a:t>
            </a:r>
            <a:br>
              <a:rPr lang="en-IN" sz="4800" b="1" dirty="0">
                <a:solidFill>
                  <a:schemeClr val="tx1"/>
                </a:solidFill>
              </a:rPr>
            </a:br>
            <a:r>
              <a:rPr lang="en-IN" sz="4800" b="1" dirty="0">
                <a:solidFill>
                  <a:schemeClr val="tx1"/>
                </a:solidFill>
              </a:rPr>
              <a:t>Fax +91 755 2660481</a:t>
            </a:r>
            <a:br>
              <a:rPr lang="en-IN" sz="4800" b="1" dirty="0">
                <a:solidFill>
                  <a:schemeClr val="tx1"/>
                </a:solidFill>
              </a:rPr>
            </a:br>
            <a:r>
              <a:rPr lang="en-IN" sz="4800" b="1" dirty="0">
                <a:solidFill>
                  <a:schemeClr val="tx1"/>
                </a:solidFill>
              </a:rPr>
              <a:t>Website: </a:t>
            </a:r>
            <a:r>
              <a:rPr lang="en-IN" sz="4800" b="1" dirty="0" err="1">
                <a:solidFill>
                  <a:schemeClr val="tx1"/>
                </a:solidFill>
              </a:rPr>
              <a:t>www.psscive.ac.in</a:t>
            </a:r>
            <a:endParaRPr lang="en-IN" sz="4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16</a:t>
            </a:fld>
            <a:endParaRPr lang="en-IN" dirty="0">
              <a:solidFill>
                <a:schemeClr val="tx1"/>
              </a:solidFill>
            </a:endParaRPr>
          </a:p>
        </p:txBody>
      </p:sp>
      <p:sp>
        <p:nvSpPr>
          <p:cNvPr id="8" name="Rectangle 7"/>
          <p:cNvSpPr/>
          <p:nvPr/>
        </p:nvSpPr>
        <p:spPr>
          <a:xfrm>
            <a:off x="7325714" y="6611779"/>
            <a:ext cx="6096000" cy="246221"/>
          </a:xfrm>
          <a:prstGeom prst="rect">
            <a:avLst/>
          </a:prstGeom>
        </p:spPr>
        <p:txBody>
          <a:bodyPr>
            <a:spAutoFit/>
          </a:bodyPr>
          <a:lstStyle/>
          <a:p>
            <a:r>
              <a:rPr lang="en-IN" sz="1000" dirty="0"/>
              <a:t>© PSS Central Institute of Vocational Education, Bhopal 2019</a:t>
            </a:r>
          </a:p>
        </p:txBody>
      </p:sp>
      <p:pic>
        <p:nvPicPr>
          <p:cNvPr id="10" name="Picture 2" descr="Image result for ncert logo transparent 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1478" y="3561162"/>
            <a:ext cx="678381" cy="987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174416"/>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043372" y="495654"/>
            <a:ext cx="9418320" cy="4053442"/>
          </a:xfrm>
        </p:spPr>
        <p:txBody>
          <a:bodyPr>
            <a:normAutofit fontScale="90000"/>
          </a:bodyPr>
          <a:lstStyle/>
          <a:p>
            <a:pPr algn="ctr">
              <a:lnSpc>
                <a:spcPct val="100000"/>
              </a:lnSpc>
            </a:pP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br>
              <a:rPr lang="en-IN" sz="4400" dirty="0"/>
            </a:br>
            <a:endParaRPr lang="en-IN" dirty="0"/>
          </a:p>
        </p:txBody>
      </p:sp>
      <p:sp>
        <p:nvSpPr>
          <p:cNvPr id="6" name="Subtitle 4"/>
          <p:cNvSpPr txBox="1">
            <a:spLocks/>
          </p:cNvSpPr>
          <p:nvPr/>
        </p:nvSpPr>
        <p:spPr>
          <a:xfrm>
            <a:off x="916901" y="1903173"/>
            <a:ext cx="10495128" cy="2062683"/>
          </a:xfrm>
          <a:prstGeom prst="rect">
            <a:avLst/>
          </a:prstGeom>
        </p:spPr>
        <p:txBody>
          <a:bodyPr vert="horz" lIns="91440" tIns="45720" rIns="91440" bIns="45720" rtlCol="0">
            <a:normAutofit/>
          </a:bodyPr>
          <a:lstStyle>
            <a:lvl1pPr marL="0" indent="0" algn="l" defTabSz="914400" rtl="0" eaLnBrk="1" latinLnBrk="0" hangingPunct="1">
              <a:lnSpc>
                <a:spcPct val="95000"/>
              </a:lnSpc>
              <a:spcBef>
                <a:spcPts val="1400"/>
              </a:spcBef>
              <a:spcAft>
                <a:spcPts val="200"/>
              </a:spcAft>
              <a:buClr>
                <a:schemeClr val="accent1"/>
              </a:buClr>
              <a:buSzPct val="80000"/>
              <a:buFont typeface="Arial" pitchFamily="34" charset="0"/>
              <a:buNone/>
              <a:defRPr sz="2200" kern="1200" spc="10" baseline="0">
                <a:solidFill>
                  <a:schemeClr val="tx1">
                    <a:lumMod val="75000"/>
                  </a:schemeClr>
                </a:solidFill>
                <a:latin typeface="+mn-lt"/>
                <a:ea typeface="+mn-ea"/>
                <a:cs typeface="+mn-cs"/>
              </a:defRPr>
            </a:lvl1pPr>
            <a:lvl2pPr marL="4572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2pPr>
            <a:lvl3pPr marL="914400" indent="0" algn="ctr" defTabSz="914400" rtl="0" eaLnBrk="1" latinLnBrk="0" hangingPunct="1">
              <a:lnSpc>
                <a:spcPct val="90000"/>
              </a:lnSpc>
              <a:spcBef>
                <a:spcPts val="300"/>
              </a:spcBef>
              <a:spcAft>
                <a:spcPts val="300"/>
              </a:spcAft>
              <a:buClr>
                <a:schemeClr val="accent1"/>
              </a:buClr>
              <a:buFont typeface="Wingdings 2" pitchFamily="18" charset="2"/>
              <a:buNone/>
              <a:defRPr sz="2200" kern="1200">
                <a:solidFill>
                  <a:schemeClr val="tx1">
                    <a:lumMod val="85000"/>
                    <a:lumOff val="15000"/>
                  </a:schemeClr>
                </a:solidFill>
                <a:latin typeface="+mn-lt"/>
                <a:ea typeface="+mn-ea"/>
                <a:cs typeface="+mn-cs"/>
              </a:defRPr>
            </a:lvl3pPr>
            <a:lvl4pPr marL="1371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90000"/>
              </a:lnSpc>
              <a:spcBef>
                <a:spcPts val="300"/>
              </a:spcBef>
              <a:spcAft>
                <a:spcPts val="300"/>
              </a:spcAft>
              <a:buClr>
                <a:schemeClr val="accent1"/>
              </a:buClr>
              <a:buFont typeface="Wingdings 2" pitchFamily="18" charset="2"/>
              <a:buNone/>
              <a:defRPr sz="2000" kern="1200">
                <a:solidFill>
                  <a:schemeClr val="tx1">
                    <a:lumMod val="85000"/>
                    <a:lumOff val="15000"/>
                  </a:schemeClr>
                </a:solidFill>
                <a:latin typeface="+mn-lt"/>
                <a:ea typeface="+mn-ea"/>
                <a:cs typeface="+mn-cs"/>
              </a:defRPr>
            </a:lvl9pPr>
          </a:lstStyle>
          <a:p>
            <a:pPr algn="ctr">
              <a:lnSpc>
                <a:spcPct val="120000"/>
              </a:lnSpc>
              <a:spcBef>
                <a:spcPts val="0"/>
              </a:spcBef>
              <a:spcAft>
                <a:spcPts val="0"/>
              </a:spcAft>
            </a:pPr>
            <a:endParaRPr lang="en-IN" sz="2800" b="1" dirty="0">
              <a:solidFill>
                <a:schemeClr val="tx1"/>
              </a:solidFill>
            </a:endParaRPr>
          </a:p>
        </p:txBody>
      </p:sp>
      <p:sp>
        <p:nvSpPr>
          <p:cNvPr id="9" name="Slide Number Placeholder 8"/>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17</a:t>
            </a:fld>
            <a:endParaRPr lang="en-IN" dirty="0">
              <a:solidFill>
                <a:schemeClr val="tx1"/>
              </a:solidFill>
            </a:endParaRPr>
          </a:p>
        </p:txBody>
      </p:sp>
      <p:pic>
        <p:nvPicPr>
          <p:cNvPr id="3" name="Picture 2">
            <a:extLst>
              <a:ext uri="{FF2B5EF4-FFF2-40B4-BE49-F238E27FC236}">
                <a16:creationId xmlns:a16="http://schemas.microsoft.com/office/drawing/2014/main" id="{C621B6D5-BCCC-4E41-A9EF-4413CBF1B7DC}"/>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tretch>
            <a:fillRect/>
          </a:stretch>
        </p:blipFill>
        <p:spPr>
          <a:xfrm>
            <a:off x="2000250" y="1819275"/>
            <a:ext cx="8191500" cy="3219450"/>
          </a:xfrm>
          <a:prstGeom prst="rect">
            <a:avLst/>
          </a:prstGeom>
        </p:spPr>
      </p:pic>
    </p:spTree>
    <p:extLst>
      <p:ext uri="{BB962C8B-B14F-4D97-AF65-F5344CB8AC3E}">
        <p14:creationId xmlns:p14="http://schemas.microsoft.com/office/powerpoint/2010/main" val="2110556335"/>
      </p:ext>
    </p:extLst>
  </p:cSld>
  <p:clrMapOvr>
    <a:masterClrMapping/>
  </p:clrMapOvr>
  <p:transition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2</a:t>
            </a:fld>
            <a:endParaRPr lang="en-IN" dirty="0">
              <a:solidFill>
                <a:schemeClr val="tx1"/>
              </a:solidFill>
            </a:endParaRPr>
          </a:p>
        </p:txBody>
      </p:sp>
      <p:sp>
        <p:nvSpPr>
          <p:cNvPr id="2" name="Content Placeholder 1"/>
          <p:cNvSpPr>
            <a:spLocks noGrp="1"/>
          </p:cNvSpPr>
          <p:nvPr>
            <p:ph idx="1"/>
          </p:nvPr>
        </p:nvSpPr>
        <p:spPr>
          <a:xfrm>
            <a:off x="1135116" y="2159876"/>
            <a:ext cx="9601201" cy="1765737"/>
          </a:xfrm>
        </p:spPr>
        <p:txBody>
          <a:bodyPr>
            <a:normAutofit/>
          </a:bodyPr>
          <a:lstStyle/>
          <a:p>
            <a:pPr marL="0" indent="0" algn="ctr">
              <a:lnSpc>
                <a:spcPct val="150000"/>
              </a:lnSpc>
              <a:buNone/>
            </a:pPr>
            <a:r>
              <a:rPr lang="en-IN" sz="3200" b="1" dirty="0">
                <a:solidFill>
                  <a:srgbClr val="FFFF00"/>
                </a:solidFill>
                <a:latin typeface="+mj-lt"/>
              </a:rPr>
              <a:t>CHAPTER </a:t>
            </a:r>
            <a:r>
              <a:rPr lang="en-IN" sz="3200" b="1" dirty="0">
                <a:solidFill>
                  <a:srgbClr val="FFFF00"/>
                </a:solidFill>
                <a:latin typeface="+mj-lt"/>
                <a:ea typeface="Adobe Heiti Std R" pitchFamily="34" charset="-128"/>
              </a:rPr>
              <a:t>9</a:t>
            </a:r>
            <a:r>
              <a:rPr lang="en-IN" sz="3200" b="1" dirty="0">
                <a:solidFill>
                  <a:srgbClr val="FFFF00"/>
                </a:solidFill>
                <a:latin typeface="+mj-lt"/>
              </a:rPr>
              <a:t>: </a:t>
            </a:r>
            <a:r>
              <a:rPr lang="en-US" sz="3200" b="1" dirty="0">
                <a:solidFill>
                  <a:srgbClr val="FFFF00"/>
                </a:solidFill>
              </a:rPr>
              <a:t>USEFUL NODES OF SIHOUETTE</a:t>
            </a:r>
          </a:p>
        </p:txBody>
      </p:sp>
    </p:spTree>
    <p:extLst>
      <p:ext uri="{BB962C8B-B14F-4D97-AF65-F5344CB8AC3E}">
        <p14:creationId xmlns:p14="http://schemas.microsoft.com/office/powerpoint/2010/main" val="3441852066"/>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983" y="518099"/>
            <a:ext cx="9883036" cy="658070"/>
          </a:xfrm>
        </p:spPr>
        <p:txBody>
          <a:bodyPr>
            <a:normAutofit/>
          </a:bodyPr>
          <a:lstStyle/>
          <a:p>
            <a:pPr algn="ctr"/>
            <a:r>
              <a:rPr lang="en-IN" sz="4000" b="1" dirty="0">
                <a:solidFill>
                  <a:srgbClr val="FFFF00"/>
                </a:solidFill>
              </a:rPr>
              <a:t>Content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3</a:t>
            </a:fld>
            <a:endParaRPr lang="en-IN"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536123115"/>
              </p:ext>
            </p:extLst>
          </p:nvPr>
        </p:nvGraphicFramePr>
        <p:xfrm>
          <a:off x="1431518" y="1425073"/>
          <a:ext cx="9165501" cy="4321699"/>
        </p:xfrm>
        <a:graphic>
          <a:graphicData uri="http://schemas.openxmlformats.org/drawingml/2006/table">
            <a:tbl>
              <a:tblPr firstRow="1" bandRow="1">
                <a:tableStyleId>{7DF18680-E054-41AD-8BC1-D1AEF772440D}</a:tableStyleId>
              </a:tblPr>
              <a:tblGrid>
                <a:gridCol w="6869264">
                  <a:extLst>
                    <a:ext uri="{9D8B030D-6E8A-4147-A177-3AD203B41FA5}">
                      <a16:colId xmlns:a16="http://schemas.microsoft.com/office/drawing/2014/main" val="466885541"/>
                    </a:ext>
                  </a:extLst>
                </a:gridCol>
                <a:gridCol w="2296237">
                  <a:extLst>
                    <a:ext uri="{9D8B030D-6E8A-4147-A177-3AD203B41FA5}">
                      <a16:colId xmlns:a16="http://schemas.microsoft.com/office/drawing/2014/main" val="1759081340"/>
                    </a:ext>
                  </a:extLst>
                </a:gridCol>
              </a:tblGrid>
              <a:tr h="657816">
                <a:tc>
                  <a:txBody>
                    <a:bodyPr/>
                    <a:lstStyle/>
                    <a:p>
                      <a:pPr algn="l">
                        <a:lnSpc>
                          <a:spcPct val="100000"/>
                        </a:lnSpc>
                      </a:pPr>
                      <a:r>
                        <a:rPr lang="en-US" sz="3100" dirty="0"/>
                        <a:t>Title</a:t>
                      </a:r>
                    </a:p>
                  </a:txBody>
                  <a:tcPr marL="94679" marR="94679" marT="47339" marB="47339"/>
                </a:tc>
                <a:tc>
                  <a:txBody>
                    <a:bodyPr/>
                    <a:lstStyle/>
                    <a:p>
                      <a:pPr algn="l">
                        <a:lnSpc>
                          <a:spcPct val="100000"/>
                        </a:lnSpc>
                      </a:pPr>
                      <a:r>
                        <a:rPr lang="en-US" sz="3100" dirty="0"/>
                        <a:t>Slide</a:t>
                      </a:r>
                      <a:r>
                        <a:rPr lang="en-US" sz="3100" baseline="0" dirty="0"/>
                        <a:t> No.</a:t>
                      </a:r>
                      <a:endParaRPr lang="en-US" sz="3100" dirty="0"/>
                    </a:p>
                  </a:txBody>
                  <a:tcPr marL="94679" marR="94679" marT="47339" marB="47339"/>
                </a:tc>
                <a:extLst>
                  <a:ext uri="{0D108BD9-81ED-4DB2-BD59-A6C34878D82A}">
                    <a16:rowId xmlns:a16="http://schemas.microsoft.com/office/drawing/2014/main" val="3294882017"/>
                  </a:ext>
                </a:extLst>
              </a:tr>
              <a:tr h="607214">
                <a:tc>
                  <a:txBody>
                    <a:bodyPr/>
                    <a:lstStyle/>
                    <a:p>
                      <a:pPr algn="l">
                        <a:lnSpc>
                          <a:spcPct val="100000"/>
                        </a:lnSpc>
                      </a:pPr>
                      <a:r>
                        <a:rPr lang="en-US" sz="2600" dirty="0"/>
                        <a:t>Chapter Objective</a:t>
                      </a:r>
                      <a:endParaRPr lang="en-US" sz="2600" b="0" i="0" dirty="0">
                        <a:solidFill>
                          <a:schemeClr val="bg1"/>
                        </a:solidFill>
                      </a:endParaRPr>
                    </a:p>
                  </a:txBody>
                  <a:tcPr marL="94679" marR="94679" marT="47339" marB="47339"/>
                </a:tc>
                <a:tc>
                  <a:txBody>
                    <a:bodyPr/>
                    <a:lstStyle/>
                    <a:p>
                      <a:pPr algn="l">
                        <a:lnSpc>
                          <a:spcPct val="100000"/>
                        </a:lnSpc>
                      </a:pPr>
                      <a:r>
                        <a:rPr lang="en-US" sz="2600" dirty="0"/>
                        <a:t>04</a:t>
                      </a:r>
                    </a:p>
                  </a:txBody>
                  <a:tcPr marL="94679" marR="94679" marT="47339" marB="47339"/>
                </a:tc>
                <a:extLst>
                  <a:ext uri="{0D108BD9-81ED-4DB2-BD59-A6C34878D82A}">
                    <a16:rowId xmlns:a16="http://schemas.microsoft.com/office/drawing/2014/main" val="10001"/>
                  </a:ext>
                </a:extLst>
              </a:tr>
              <a:tr h="619378">
                <a:tc>
                  <a:txBody>
                    <a:bodyPr/>
                    <a:lstStyle/>
                    <a:p>
                      <a:pPr algn="l">
                        <a:lnSpc>
                          <a:spcPct val="100000"/>
                        </a:lnSpc>
                      </a:pPr>
                      <a:r>
                        <a:rPr lang="en-IN" sz="2600" dirty="0"/>
                        <a:t>Introduction 					</a:t>
                      </a:r>
                      <a:endParaRPr lang="en-US" sz="2600" b="0" i="0" dirty="0">
                        <a:solidFill>
                          <a:schemeClr val="bg1"/>
                        </a:solidFill>
                      </a:endParaRPr>
                    </a:p>
                  </a:txBody>
                  <a:tcPr marL="94679" marR="94679" marT="47339" marB="47339"/>
                </a:tc>
                <a:tc>
                  <a:txBody>
                    <a:bodyPr/>
                    <a:lstStyle/>
                    <a:p>
                      <a:pPr algn="l">
                        <a:lnSpc>
                          <a:spcPct val="100000"/>
                        </a:lnSpc>
                      </a:pPr>
                      <a:r>
                        <a:rPr lang="en-US" sz="2600" dirty="0"/>
                        <a:t>05</a:t>
                      </a:r>
                    </a:p>
                  </a:txBody>
                  <a:tcPr marL="94679" marR="94679" marT="47339" marB="47339"/>
                </a:tc>
                <a:extLst>
                  <a:ext uri="{0D108BD9-81ED-4DB2-BD59-A6C34878D82A}">
                    <a16:rowId xmlns:a16="http://schemas.microsoft.com/office/drawing/2014/main" val="4119173625"/>
                  </a:ext>
                </a:extLst>
              </a:tr>
              <a:tr h="6156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600" dirty="0"/>
                        <a:t>Power Matte</a:t>
                      </a:r>
                      <a:endParaRPr lang="en-IN" sz="2600" b="0" i="0" dirty="0">
                        <a:solidFill>
                          <a:schemeClr val="bg1"/>
                        </a:solidFill>
                      </a:endParaRPr>
                    </a:p>
                  </a:txBody>
                  <a:tcPr marL="94679" marR="94679" marT="47339" marB="47339"/>
                </a:tc>
                <a:tc>
                  <a:txBody>
                    <a:bodyPr/>
                    <a:lstStyle/>
                    <a:p>
                      <a:pPr algn="l">
                        <a:lnSpc>
                          <a:spcPct val="100000"/>
                        </a:lnSpc>
                      </a:pPr>
                      <a:r>
                        <a:rPr lang="en-US" sz="2600" dirty="0"/>
                        <a:t>06</a:t>
                      </a:r>
                      <a:endParaRPr lang="en-US" sz="2600" b="0" dirty="0"/>
                    </a:p>
                  </a:txBody>
                  <a:tcPr marL="94679" marR="94679" marT="47339" marB="47339"/>
                </a:tc>
                <a:extLst>
                  <a:ext uri="{0D108BD9-81ED-4DB2-BD59-A6C34878D82A}">
                    <a16:rowId xmlns:a16="http://schemas.microsoft.com/office/drawing/2014/main" val="1977436750"/>
                  </a:ext>
                </a:extLst>
              </a:tr>
              <a:tr h="607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600" dirty="0"/>
                        <a:t>Matte Creation</a:t>
                      </a:r>
                      <a:endParaRPr lang="en-US" sz="2600" b="0" i="0" kern="1200" dirty="0">
                        <a:solidFill>
                          <a:schemeClr val="dk1"/>
                        </a:solidFill>
                        <a:effectLst/>
                        <a:latin typeface="+mn-lt"/>
                        <a:ea typeface="+mn-ea"/>
                        <a:cs typeface="+mn-cs"/>
                      </a:endParaRPr>
                    </a:p>
                  </a:txBody>
                  <a:tcPr marL="94679" marR="94679" marT="47339" marB="47339"/>
                </a:tc>
                <a:tc>
                  <a:txBody>
                    <a:bodyPr/>
                    <a:lstStyle/>
                    <a:p>
                      <a:pPr algn="l">
                        <a:lnSpc>
                          <a:spcPct val="100000"/>
                        </a:lnSpc>
                      </a:pPr>
                      <a:r>
                        <a:rPr lang="en-US" sz="2600" dirty="0"/>
                        <a:t>07-12</a:t>
                      </a:r>
                      <a:endParaRPr lang="en-US" sz="2600" b="0" dirty="0"/>
                    </a:p>
                  </a:txBody>
                  <a:tcPr marL="94679" marR="94679" marT="47339" marB="47339"/>
                </a:tc>
                <a:extLst>
                  <a:ext uri="{0D108BD9-81ED-4DB2-BD59-A6C34878D82A}">
                    <a16:rowId xmlns:a16="http://schemas.microsoft.com/office/drawing/2014/main" val="2644528309"/>
                  </a:ext>
                </a:extLst>
              </a:tr>
              <a:tr h="607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600" b="0" i="0" kern="1200" dirty="0" err="1">
                          <a:solidFill>
                            <a:schemeClr val="dk1"/>
                          </a:solidFill>
                          <a:effectLst/>
                          <a:latin typeface="+mn-lt"/>
                          <a:ea typeface="+mn-ea"/>
                          <a:cs typeface="+mn-cs"/>
                        </a:rPr>
                        <a:t>zMatte</a:t>
                      </a:r>
                      <a:endParaRPr lang="en-US" sz="2600" b="0" i="0" kern="1200" dirty="0">
                        <a:solidFill>
                          <a:schemeClr val="dk1"/>
                        </a:solidFill>
                        <a:effectLst/>
                        <a:latin typeface="+mn-lt"/>
                        <a:ea typeface="+mn-ea"/>
                        <a:cs typeface="+mn-cs"/>
                      </a:endParaRPr>
                    </a:p>
                  </a:txBody>
                  <a:tcPr marL="94679" marR="94679" marT="47339" marB="47339"/>
                </a:tc>
                <a:tc>
                  <a:txBody>
                    <a:bodyPr/>
                    <a:lstStyle/>
                    <a:p>
                      <a:pPr algn="l">
                        <a:lnSpc>
                          <a:spcPct val="100000"/>
                        </a:lnSpc>
                      </a:pPr>
                      <a:r>
                        <a:rPr lang="en-US" sz="2600" b="0" dirty="0"/>
                        <a:t>13-14</a:t>
                      </a:r>
                    </a:p>
                  </a:txBody>
                  <a:tcPr marL="94679" marR="94679" marT="47339" marB="47339"/>
                </a:tc>
                <a:extLst>
                  <a:ext uri="{0D108BD9-81ED-4DB2-BD59-A6C34878D82A}">
                    <a16:rowId xmlns:a16="http://schemas.microsoft.com/office/drawing/2014/main" val="1498898558"/>
                  </a:ext>
                </a:extLst>
              </a:tr>
              <a:tr h="6072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600" dirty="0"/>
                        <a:t>Summary</a:t>
                      </a:r>
                      <a:endParaRPr lang="en-IN" sz="2600" b="0" i="0" dirty="0">
                        <a:solidFill>
                          <a:schemeClr val="bg1"/>
                        </a:solidFill>
                      </a:endParaRPr>
                    </a:p>
                  </a:txBody>
                  <a:tcPr marL="94679" marR="94679" marT="47339" marB="47339"/>
                </a:tc>
                <a:tc>
                  <a:txBody>
                    <a:bodyPr/>
                    <a:lstStyle/>
                    <a:p>
                      <a:pPr algn="l">
                        <a:lnSpc>
                          <a:spcPct val="100000"/>
                        </a:lnSpc>
                      </a:pPr>
                      <a:r>
                        <a:rPr lang="en-US" sz="2600" dirty="0"/>
                        <a:t>15</a:t>
                      </a:r>
                    </a:p>
                  </a:txBody>
                  <a:tcPr marL="94679" marR="94679" marT="47339" marB="4733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67763670"/>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442" y="839579"/>
            <a:ext cx="10012403" cy="742985"/>
          </a:xfrm>
        </p:spPr>
        <p:txBody>
          <a:bodyPr>
            <a:normAutofit/>
          </a:bodyPr>
          <a:lstStyle/>
          <a:p>
            <a:pPr algn="ctr"/>
            <a:r>
              <a:rPr lang="en-IN" sz="4000" b="1" dirty="0">
                <a:solidFill>
                  <a:srgbClr val="FFFF00"/>
                </a:solidFill>
              </a:rPr>
              <a:t>Chapter Objectives</a:t>
            </a:r>
          </a:p>
        </p:txBody>
      </p:sp>
      <p:sp>
        <p:nvSpPr>
          <p:cNvPr id="3" name="Content Placeholder 2"/>
          <p:cNvSpPr>
            <a:spLocks noGrp="1"/>
          </p:cNvSpPr>
          <p:nvPr>
            <p:ph idx="1"/>
          </p:nvPr>
        </p:nvSpPr>
        <p:spPr>
          <a:xfrm>
            <a:off x="1629960" y="1799632"/>
            <a:ext cx="7947178" cy="2977320"/>
          </a:xfrm>
        </p:spPr>
        <p:txBody>
          <a:bodyPr>
            <a:noAutofit/>
          </a:bodyPr>
          <a:lstStyle/>
          <a:p>
            <a:pPr marL="0" indent="0" algn="just">
              <a:lnSpc>
                <a:spcPct val="150000"/>
              </a:lnSpc>
              <a:buNone/>
            </a:pPr>
            <a:r>
              <a:rPr lang="en-IN" sz="2400" dirty="0"/>
              <a:t>The students will be able to:</a:t>
            </a:r>
          </a:p>
          <a:p>
            <a:pPr marL="576263" indent="-401638">
              <a:lnSpc>
                <a:spcPct val="150000"/>
              </a:lnSpc>
              <a:spcBef>
                <a:spcPts val="0"/>
              </a:spcBef>
              <a:spcAft>
                <a:spcPts val="0"/>
              </a:spcAft>
              <a:buFont typeface="Wingdings" panose="05000000000000000000" pitchFamily="2" charset="2"/>
              <a:buChar char="q"/>
            </a:pPr>
            <a:r>
              <a:rPr lang="en-US" sz="2400" dirty="0"/>
              <a:t>Power Matte</a:t>
            </a:r>
          </a:p>
          <a:p>
            <a:pPr marL="576263" indent="-401638">
              <a:lnSpc>
                <a:spcPct val="150000"/>
              </a:lnSpc>
              <a:spcBef>
                <a:spcPts val="0"/>
              </a:spcBef>
              <a:spcAft>
                <a:spcPts val="0"/>
              </a:spcAft>
              <a:buFont typeface="Wingdings" panose="05000000000000000000" pitchFamily="2" charset="2"/>
              <a:buChar char="q"/>
            </a:pPr>
            <a:r>
              <a:rPr lang="en-IN" sz="2400" dirty="0"/>
              <a:t>Matte Creation</a:t>
            </a:r>
          </a:p>
          <a:p>
            <a:pPr marL="576263" indent="-401638">
              <a:lnSpc>
                <a:spcPct val="150000"/>
              </a:lnSpc>
              <a:spcBef>
                <a:spcPts val="0"/>
              </a:spcBef>
              <a:spcAft>
                <a:spcPts val="0"/>
              </a:spcAft>
              <a:buFont typeface="Wingdings" panose="05000000000000000000" pitchFamily="2" charset="2"/>
              <a:buChar char="q"/>
            </a:pPr>
            <a:r>
              <a:rPr lang="en-IN" sz="2400" dirty="0" err="1"/>
              <a:t>zMatte</a:t>
            </a:r>
            <a:endParaRPr lang="en-IN" sz="2400" dirty="0"/>
          </a:p>
        </p:txBody>
      </p:sp>
      <p:sp>
        <p:nvSpPr>
          <p:cNvPr id="4" name="Slide Number Placeholder 3"/>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4</a:t>
            </a:fld>
            <a:endParaRPr lang="en-IN" dirty="0">
              <a:solidFill>
                <a:schemeClr val="tx1"/>
              </a:solidFill>
            </a:endParaRPr>
          </a:p>
        </p:txBody>
      </p:sp>
    </p:spTree>
    <p:extLst>
      <p:ext uri="{BB962C8B-B14F-4D97-AF65-F5344CB8AC3E}">
        <p14:creationId xmlns:p14="http://schemas.microsoft.com/office/powerpoint/2010/main" val="1820600327"/>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406" y="518862"/>
            <a:ext cx="9692640" cy="561046"/>
          </a:xfrm>
        </p:spPr>
        <p:txBody>
          <a:bodyPr>
            <a:normAutofit/>
          </a:bodyPr>
          <a:lstStyle/>
          <a:p>
            <a:r>
              <a:rPr lang="en-IN" sz="3200" b="1" dirty="0">
                <a:solidFill>
                  <a:srgbClr val="FFFF00"/>
                </a:solidFill>
              </a:rPr>
              <a:t>Introduction </a:t>
            </a: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5</a:t>
            </a:fld>
            <a:endParaRPr lang="en-IN" dirty="0">
              <a:solidFill>
                <a:schemeClr val="tx1"/>
              </a:solidFill>
            </a:endParaRPr>
          </a:p>
        </p:txBody>
      </p:sp>
      <p:sp>
        <p:nvSpPr>
          <p:cNvPr id="3" name="Rectangle 2"/>
          <p:cNvSpPr/>
          <p:nvPr/>
        </p:nvSpPr>
        <p:spPr>
          <a:xfrm>
            <a:off x="547495" y="1108483"/>
            <a:ext cx="10253855" cy="3785652"/>
          </a:xfrm>
          <a:prstGeom prst="rect">
            <a:avLst/>
          </a:prstGeom>
        </p:spPr>
        <p:txBody>
          <a:bodyPr wrap="square">
            <a:spAutoFit/>
          </a:bodyPr>
          <a:lstStyle/>
          <a:p>
            <a:pPr algn="just"/>
            <a:r>
              <a:rPr lang="en-US" sz="2400" dirty="0"/>
              <a:t>A lot of attention is required when performing roto, especially in the edge because it can create jitter and spoil all the work done. In reality, you need to draw rough outlines to extract the shape. In this this chapter, you will go through some amazing nodes which can make your work easier. </a:t>
            </a:r>
          </a:p>
          <a:p>
            <a:pPr algn="just"/>
            <a:r>
              <a:rPr lang="en-US" sz="2400" dirty="0"/>
              <a:t>Using proprietary matte extraction techniques, the Power Matte and </a:t>
            </a:r>
            <a:r>
              <a:rPr lang="en-US" sz="2400" dirty="0" err="1"/>
              <a:t>zMatte</a:t>
            </a:r>
            <a:r>
              <a:rPr lang="en-US" sz="2400" dirty="0"/>
              <a:t> node are capable of extracting almost any object in an image quickly and simply even if you are dealing with fine hair detail, smoke, or reflections. They are easy to use and provide the tools required for good, bad, or ugly shots.</a:t>
            </a:r>
          </a:p>
        </p:txBody>
      </p:sp>
    </p:spTree>
    <p:extLst>
      <p:ext uri="{BB962C8B-B14F-4D97-AF65-F5344CB8AC3E}">
        <p14:creationId xmlns:p14="http://schemas.microsoft.com/office/powerpoint/2010/main" val="398939277"/>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49" y="240631"/>
            <a:ext cx="9692640" cy="673769"/>
          </a:xfrm>
        </p:spPr>
        <p:txBody>
          <a:bodyPr anchor="t">
            <a:normAutofit/>
          </a:bodyPr>
          <a:lstStyle/>
          <a:p>
            <a:r>
              <a:rPr lang="en-US" sz="3600" b="1" dirty="0">
                <a:solidFill>
                  <a:srgbClr val="FFFF00"/>
                </a:solidFill>
              </a:rPr>
              <a:t>Power Matte</a:t>
            </a:r>
            <a:endParaRPr lang="en-US" sz="36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6</a:t>
            </a:fld>
            <a:endParaRPr lang="en-IN" dirty="0">
              <a:solidFill>
                <a:schemeClr val="tx1"/>
              </a:solidFill>
            </a:endParaRPr>
          </a:p>
        </p:txBody>
      </p:sp>
      <p:sp>
        <p:nvSpPr>
          <p:cNvPr id="3" name="Rectangle 2"/>
          <p:cNvSpPr/>
          <p:nvPr/>
        </p:nvSpPr>
        <p:spPr>
          <a:xfrm>
            <a:off x="467377" y="663240"/>
            <a:ext cx="7305024" cy="3785652"/>
          </a:xfrm>
          <a:prstGeom prst="rect">
            <a:avLst/>
          </a:prstGeom>
        </p:spPr>
        <p:txBody>
          <a:bodyPr wrap="square">
            <a:spAutoFit/>
          </a:bodyPr>
          <a:lstStyle/>
          <a:p>
            <a:pPr algn="just"/>
            <a:r>
              <a:rPr lang="en-US" sz="2400" dirty="0"/>
              <a:t>Power Matte is an easy to use interactive image matting tool. It is capable of extracting almost any object in an image. It is essential to know about the foreground and background when working with Power Matte. The foreground and background area.</a:t>
            </a:r>
          </a:p>
          <a:p>
            <a:pPr algn="just"/>
            <a:r>
              <a:rPr lang="en-US" sz="2400" b="1" dirty="0">
                <a:solidFill>
                  <a:srgbClr val="FFC000"/>
                </a:solidFill>
              </a:rPr>
              <a:t>Foreground – </a:t>
            </a:r>
            <a:r>
              <a:rPr lang="en-US" sz="2400" dirty="0"/>
              <a:t>Area within the frame which you want to extract.</a:t>
            </a:r>
          </a:p>
          <a:p>
            <a:pPr algn="just"/>
            <a:r>
              <a:rPr lang="en-US" sz="2400" b="1" dirty="0">
                <a:solidFill>
                  <a:srgbClr val="FFC000"/>
                </a:solidFill>
              </a:rPr>
              <a:t>Background – </a:t>
            </a:r>
            <a:r>
              <a:rPr lang="en-US" sz="2400" dirty="0"/>
              <a:t>Area which you want to remove from the frame.</a:t>
            </a:r>
          </a:p>
        </p:txBody>
      </p:sp>
      <p:sp>
        <p:nvSpPr>
          <p:cNvPr id="6" name="Rectangle 5">
            <a:extLst>
              <a:ext uri="{FF2B5EF4-FFF2-40B4-BE49-F238E27FC236}">
                <a16:creationId xmlns:a16="http://schemas.microsoft.com/office/drawing/2014/main" id="{963648B8-376F-456D-B870-E3F7A3F429F7}"/>
              </a:ext>
            </a:extLst>
          </p:cNvPr>
          <p:cNvSpPr/>
          <p:nvPr/>
        </p:nvSpPr>
        <p:spPr>
          <a:xfrm>
            <a:off x="467376" y="4328812"/>
            <a:ext cx="10476848" cy="2308324"/>
          </a:xfrm>
          <a:prstGeom prst="rect">
            <a:avLst/>
          </a:prstGeom>
        </p:spPr>
        <p:txBody>
          <a:bodyPr wrap="square">
            <a:spAutoFit/>
          </a:bodyPr>
          <a:lstStyle/>
          <a:p>
            <a:pPr algn="just"/>
            <a:r>
              <a:rPr lang="en-IN" sz="2400" dirty="0"/>
              <a:t>Once you draw shapes on these areas, Power matte continuously estimates the transparency value for every pixel in the image, based on a small sample of foreground and background pixels. This method is more efficient and requires minimum effort to isolate high quality mattes for foreground. Since shapes are required for Power Matte, it has its shape tools similar to those in the Roto node.</a:t>
            </a:r>
          </a:p>
        </p:txBody>
      </p:sp>
      <p:pic>
        <p:nvPicPr>
          <p:cNvPr id="7" name="Image258">
            <a:extLst>
              <a:ext uri="{FF2B5EF4-FFF2-40B4-BE49-F238E27FC236}">
                <a16:creationId xmlns:a16="http://schemas.microsoft.com/office/drawing/2014/main" id="{6850B7CC-1ADD-464C-BA69-FB970C946B12}"/>
              </a:ext>
            </a:extLst>
          </p:cNvPr>
          <p:cNvPicPr/>
          <p:nvPr/>
        </p:nvPicPr>
        <p:blipFill>
          <a:blip r:embed="rId2"/>
          <a:stretch>
            <a:fillRect/>
          </a:stretch>
        </p:blipFill>
        <p:spPr bwMode="auto">
          <a:xfrm>
            <a:off x="7938715" y="923109"/>
            <a:ext cx="3005509" cy="2791948"/>
          </a:xfrm>
          <a:prstGeom prst="rect">
            <a:avLst/>
          </a:prstGeom>
        </p:spPr>
      </p:pic>
      <p:sp>
        <p:nvSpPr>
          <p:cNvPr id="8" name="Rectangle 7">
            <a:extLst>
              <a:ext uri="{FF2B5EF4-FFF2-40B4-BE49-F238E27FC236}">
                <a16:creationId xmlns:a16="http://schemas.microsoft.com/office/drawing/2014/main" id="{A937240D-213F-403B-B581-DBE9B1421248}"/>
              </a:ext>
            </a:extLst>
          </p:cNvPr>
          <p:cNvSpPr/>
          <p:nvPr/>
        </p:nvSpPr>
        <p:spPr>
          <a:xfrm>
            <a:off x="7772401" y="3723766"/>
            <a:ext cx="3005509" cy="523220"/>
          </a:xfrm>
          <a:prstGeom prst="rect">
            <a:avLst/>
          </a:prstGeom>
        </p:spPr>
        <p:txBody>
          <a:bodyPr wrap="square">
            <a:spAutoFit/>
          </a:bodyPr>
          <a:lstStyle/>
          <a:p>
            <a:pPr algn="ctr"/>
            <a:r>
              <a:rPr lang="en-IN" sz="1400"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Foreground and Background</a:t>
            </a:r>
            <a:endParaRPr lang="en-IN" sz="1400" dirty="0">
              <a:solidFill>
                <a:srgbClr val="FFC000"/>
              </a:solidFill>
            </a:endParaRPr>
          </a:p>
        </p:txBody>
      </p:sp>
    </p:spTree>
    <p:extLst>
      <p:ext uri="{BB962C8B-B14F-4D97-AF65-F5344CB8AC3E}">
        <p14:creationId xmlns:p14="http://schemas.microsoft.com/office/powerpoint/2010/main" val="29938222"/>
      </p:ext>
    </p:extLst>
  </p:cSld>
  <p:clrMapOvr>
    <a:masterClrMapping/>
  </p:clrMapOvr>
  <p:transition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996" y="253412"/>
            <a:ext cx="9692640" cy="647697"/>
          </a:xfrm>
        </p:spPr>
        <p:txBody>
          <a:bodyPr anchor="t">
            <a:normAutofit/>
          </a:bodyPr>
          <a:lstStyle/>
          <a:p>
            <a:r>
              <a:rPr lang="en-US" sz="3600" b="1" dirty="0">
                <a:solidFill>
                  <a:srgbClr val="FFFF00"/>
                </a:solidFill>
              </a:rPr>
              <a:t>Matte Creation</a:t>
            </a:r>
            <a:endParaRPr lang="en-US" sz="2400" dirty="0">
              <a:solidFill>
                <a:srgbClr val="FFFF00"/>
              </a:solidFill>
            </a:endParaRPr>
          </a:p>
        </p:txBody>
      </p:sp>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7</a:t>
            </a:fld>
            <a:endParaRPr lang="en-IN" dirty="0">
              <a:solidFill>
                <a:schemeClr val="tx1"/>
              </a:solidFill>
            </a:endParaRPr>
          </a:p>
        </p:txBody>
      </p:sp>
      <p:sp>
        <p:nvSpPr>
          <p:cNvPr id="4" name="Rectangle 3"/>
          <p:cNvSpPr/>
          <p:nvPr/>
        </p:nvSpPr>
        <p:spPr>
          <a:xfrm>
            <a:off x="237996" y="901109"/>
            <a:ext cx="10709753" cy="1569660"/>
          </a:xfrm>
          <a:prstGeom prst="rect">
            <a:avLst/>
          </a:prstGeom>
        </p:spPr>
        <p:txBody>
          <a:bodyPr wrap="square">
            <a:spAutoFit/>
          </a:bodyPr>
          <a:lstStyle/>
          <a:p>
            <a:pPr algn="just"/>
            <a:r>
              <a:rPr lang="en-US" sz="2400" dirty="0"/>
              <a:t>Power Matte uses open or closed shapes to define the object to isolate or extract. Here, the shapes can be loose and don’t need to follow exactly around the edges. Areas not defined by shapes are considered unknown areas and are automatically computed by Power Matte.</a:t>
            </a:r>
          </a:p>
        </p:txBody>
      </p:sp>
      <p:sp>
        <p:nvSpPr>
          <p:cNvPr id="15" name="TextBox 14">
            <a:extLst>
              <a:ext uri="{FF2B5EF4-FFF2-40B4-BE49-F238E27FC236}">
                <a16:creationId xmlns:a16="http://schemas.microsoft.com/office/drawing/2014/main" id="{9BCE0285-CE54-4146-A4F4-63ED5D54D5C8}"/>
              </a:ext>
            </a:extLst>
          </p:cNvPr>
          <p:cNvSpPr txBox="1"/>
          <p:nvPr/>
        </p:nvSpPr>
        <p:spPr>
          <a:xfrm>
            <a:off x="1788796" y="4743450"/>
            <a:ext cx="3076676" cy="338554"/>
          </a:xfrm>
          <a:prstGeom prst="rect">
            <a:avLst/>
          </a:prstGeom>
          <a:noFill/>
        </p:spPr>
        <p:txBody>
          <a:bodyPr wrap="square">
            <a:spAutoFit/>
          </a:bodyPr>
          <a:lstStyle/>
          <a:p>
            <a:pPr algn="ctr"/>
            <a:r>
              <a:rPr lang="en-US" sz="1600" b="1" i="1" dirty="0">
                <a:solidFill>
                  <a:srgbClr val="FFC000"/>
                </a:solidFill>
              </a:rPr>
              <a:t>Fig. Open Shape</a:t>
            </a:r>
          </a:p>
        </p:txBody>
      </p:sp>
      <p:pic>
        <p:nvPicPr>
          <p:cNvPr id="9" name="Image259">
            <a:extLst>
              <a:ext uri="{FF2B5EF4-FFF2-40B4-BE49-F238E27FC236}">
                <a16:creationId xmlns:a16="http://schemas.microsoft.com/office/drawing/2014/main" id="{E171A3A6-F6EC-431D-8CDC-14010B4AEDB8}"/>
              </a:ext>
            </a:extLst>
          </p:cNvPr>
          <p:cNvPicPr/>
          <p:nvPr/>
        </p:nvPicPr>
        <p:blipFill>
          <a:blip r:embed="rId2"/>
          <a:stretch>
            <a:fillRect/>
          </a:stretch>
        </p:blipFill>
        <p:spPr bwMode="auto">
          <a:xfrm>
            <a:off x="1483995" y="2573953"/>
            <a:ext cx="4019650" cy="2226647"/>
          </a:xfrm>
          <a:prstGeom prst="rect">
            <a:avLst/>
          </a:prstGeom>
        </p:spPr>
      </p:pic>
      <p:pic>
        <p:nvPicPr>
          <p:cNvPr id="11" name="Image260">
            <a:extLst>
              <a:ext uri="{FF2B5EF4-FFF2-40B4-BE49-F238E27FC236}">
                <a16:creationId xmlns:a16="http://schemas.microsoft.com/office/drawing/2014/main" id="{CEA530CD-991F-4C0F-8BB4-3A55D5E94AA4}"/>
              </a:ext>
            </a:extLst>
          </p:cNvPr>
          <p:cNvPicPr/>
          <p:nvPr/>
        </p:nvPicPr>
        <p:blipFill>
          <a:blip r:embed="rId3"/>
          <a:stretch>
            <a:fillRect/>
          </a:stretch>
        </p:blipFill>
        <p:spPr bwMode="auto">
          <a:xfrm>
            <a:off x="5592872" y="2573953"/>
            <a:ext cx="3608271" cy="2161655"/>
          </a:xfrm>
          <a:prstGeom prst="rect">
            <a:avLst/>
          </a:prstGeom>
        </p:spPr>
      </p:pic>
      <p:sp>
        <p:nvSpPr>
          <p:cNvPr id="12" name="TextBox 11">
            <a:extLst>
              <a:ext uri="{FF2B5EF4-FFF2-40B4-BE49-F238E27FC236}">
                <a16:creationId xmlns:a16="http://schemas.microsoft.com/office/drawing/2014/main" id="{AEAE7D4E-7EA6-48D6-9FC9-6FE960ED401C}"/>
              </a:ext>
            </a:extLst>
          </p:cNvPr>
          <p:cNvSpPr txBox="1"/>
          <p:nvPr/>
        </p:nvSpPr>
        <p:spPr>
          <a:xfrm>
            <a:off x="5830094" y="4678458"/>
            <a:ext cx="3076676" cy="338554"/>
          </a:xfrm>
          <a:prstGeom prst="rect">
            <a:avLst/>
          </a:prstGeom>
          <a:noFill/>
        </p:spPr>
        <p:txBody>
          <a:bodyPr wrap="square">
            <a:spAutoFit/>
          </a:bodyPr>
          <a:lstStyle/>
          <a:p>
            <a:pPr algn="ctr"/>
            <a:r>
              <a:rPr lang="en-US" sz="1600" b="1" i="1" dirty="0">
                <a:solidFill>
                  <a:srgbClr val="FFC000"/>
                </a:solidFill>
              </a:rPr>
              <a:t>Fig. Close Shape</a:t>
            </a:r>
          </a:p>
        </p:txBody>
      </p:sp>
    </p:spTree>
    <p:extLst>
      <p:ext uri="{BB962C8B-B14F-4D97-AF65-F5344CB8AC3E}">
        <p14:creationId xmlns:p14="http://schemas.microsoft.com/office/powerpoint/2010/main" val="3137781087"/>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8</a:t>
            </a:fld>
            <a:endParaRPr lang="en-IN" dirty="0">
              <a:solidFill>
                <a:schemeClr val="tx1"/>
              </a:solidFill>
            </a:endParaRPr>
          </a:p>
        </p:txBody>
      </p:sp>
      <p:sp>
        <p:nvSpPr>
          <p:cNvPr id="4" name="Rectangle 3"/>
          <p:cNvSpPr/>
          <p:nvPr/>
        </p:nvSpPr>
        <p:spPr>
          <a:xfrm>
            <a:off x="457200" y="706232"/>
            <a:ext cx="10587789" cy="3785652"/>
          </a:xfrm>
          <a:prstGeom prst="rect">
            <a:avLst/>
          </a:prstGeom>
        </p:spPr>
        <p:txBody>
          <a:bodyPr wrap="square">
            <a:spAutoFit/>
          </a:bodyPr>
          <a:lstStyle/>
          <a:p>
            <a:pPr lvl="0" algn="just"/>
            <a:r>
              <a:rPr lang="en-US" sz="2400"/>
              <a:t>Power Matte generates an immediate matte result by using foreground and background shapes called a Trimap. A pre-segmented image is created by using trimap consisting of three regions – foreground, background and unknown. Foreground is a portion of the image to cut out. Background is a portion of the image to get rid of. The remaining part of the image is referred as unknown. Partial opacity values are then computed only for pixels inside the unknown region. There are two Trimap methods used: (i) Open Shape and (ii) Closed Shape. When creating mattes, start with the Open Shape Method and move on to the Closed Shape Method if the results are not satisfying.</a:t>
            </a:r>
            <a:endParaRPr lang="en-US" sz="2400" dirty="0"/>
          </a:p>
        </p:txBody>
      </p:sp>
      <p:sp>
        <p:nvSpPr>
          <p:cNvPr id="14" name="Title 1">
            <a:extLst>
              <a:ext uri="{FF2B5EF4-FFF2-40B4-BE49-F238E27FC236}">
                <a16:creationId xmlns:a16="http://schemas.microsoft.com/office/drawing/2014/main" id="{A7692AE5-621C-42F3-A8AA-AAF65F37420F}"/>
              </a:ext>
            </a:extLst>
          </p:cNvPr>
          <p:cNvSpPr>
            <a:spLocks noGrp="1"/>
          </p:cNvSpPr>
          <p:nvPr>
            <p:ph type="title"/>
          </p:nvPr>
        </p:nvSpPr>
        <p:spPr>
          <a:xfrm>
            <a:off x="246020" y="63918"/>
            <a:ext cx="9692640" cy="738566"/>
          </a:xfrm>
        </p:spPr>
        <p:txBody>
          <a:bodyPr>
            <a:normAutofit/>
          </a:bodyPr>
          <a:lstStyle/>
          <a:p>
            <a:r>
              <a:rPr lang="en-US" sz="3600" b="1">
                <a:solidFill>
                  <a:srgbClr val="FFC000"/>
                </a:solidFill>
              </a:rPr>
              <a:t>Trimaps</a:t>
            </a:r>
            <a:endParaRPr lang="en-IN" sz="3600" dirty="0">
              <a:solidFill>
                <a:srgbClr val="FFC000"/>
              </a:solidFill>
            </a:endParaRPr>
          </a:p>
        </p:txBody>
      </p:sp>
      <p:pic>
        <p:nvPicPr>
          <p:cNvPr id="6" name="Image262">
            <a:extLst>
              <a:ext uri="{FF2B5EF4-FFF2-40B4-BE49-F238E27FC236}">
                <a16:creationId xmlns:a16="http://schemas.microsoft.com/office/drawing/2014/main" id="{BAF4CEF6-7600-4B1C-828F-F7902BDA6135}"/>
              </a:ext>
            </a:extLst>
          </p:cNvPr>
          <p:cNvPicPr/>
          <p:nvPr/>
        </p:nvPicPr>
        <p:blipFill>
          <a:blip r:embed="rId2"/>
          <a:srcRect b="2016"/>
          <a:stretch>
            <a:fillRect/>
          </a:stretch>
        </p:blipFill>
        <p:spPr bwMode="auto">
          <a:xfrm>
            <a:off x="4930415" y="4491884"/>
            <a:ext cx="6114574" cy="2023215"/>
          </a:xfrm>
          <a:prstGeom prst="rect">
            <a:avLst/>
          </a:prstGeom>
        </p:spPr>
      </p:pic>
      <p:sp>
        <p:nvSpPr>
          <p:cNvPr id="2" name="Rectangle 1">
            <a:extLst>
              <a:ext uri="{FF2B5EF4-FFF2-40B4-BE49-F238E27FC236}">
                <a16:creationId xmlns:a16="http://schemas.microsoft.com/office/drawing/2014/main" id="{3FC50FBA-3C11-4C92-93DF-E30B3DA03B0E}"/>
              </a:ext>
            </a:extLst>
          </p:cNvPr>
          <p:cNvSpPr/>
          <p:nvPr/>
        </p:nvSpPr>
        <p:spPr>
          <a:xfrm>
            <a:off x="7503672" y="6440487"/>
            <a:ext cx="1699504" cy="390813"/>
          </a:xfrm>
          <a:prstGeom prst="rect">
            <a:avLst/>
          </a:prstGeom>
        </p:spPr>
        <p:txBody>
          <a:bodyPr wrap="none">
            <a:spAutoFit/>
          </a:bodyPr>
          <a:lstStyle/>
          <a:p>
            <a:pPr algn="just" hangingPunct="0">
              <a:lnSpc>
                <a:spcPct val="115000"/>
              </a:lnSpc>
              <a:spcBef>
                <a:spcPts val="285"/>
              </a:spcBef>
              <a:spcAft>
                <a:spcPts val="285"/>
              </a:spcAft>
            </a:pPr>
            <a:r>
              <a:rPr lang="en-IN"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Fig. </a:t>
            </a:r>
            <a:r>
              <a:rPr lang="en-IN" b="1" i="1" dirty="0" err="1">
                <a:solidFill>
                  <a:srgbClr val="FFC000"/>
                </a:solidFill>
                <a:latin typeface="Bookman Old Style" panose="02050604050505020204" pitchFamily="18" charset="0"/>
                <a:ea typeface="Calibri" panose="020F0502020204030204" pitchFamily="34" charset="0"/>
                <a:cs typeface="Mangal" panose="02040503050203030202" pitchFamily="18" charset="0"/>
              </a:rPr>
              <a:t>Trimap</a:t>
            </a:r>
            <a:r>
              <a:rPr lang="en-IN" b="1" i="1" dirty="0">
                <a:solidFill>
                  <a:srgbClr val="FFC000"/>
                </a:solidFill>
                <a:latin typeface="Bookman Old Style" panose="02050604050505020204" pitchFamily="18" charset="0"/>
                <a:ea typeface="Calibri" panose="020F0502020204030204" pitchFamily="34" charset="0"/>
                <a:cs typeface="Mangal" panose="02040503050203030202" pitchFamily="18" charset="0"/>
              </a:rPr>
              <a:t> </a:t>
            </a:r>
            <a:endParaRPr lang="en-IN" sz="2400" dirty="0">
              <a:solidFill>
                <a:srgbClr val="FFC000"/>
              </a:solidFill>
              <a:effectLst/>
              <a:latin typeface="Calibri" panose="020F0502020204030204" pitchFamily="34" charset="0"/>
              <a:ea typeface="Calibri" panose="020F0502020204030204" pitchFamily="34" charset="0"/>
              <a:cs typeface="Mangal" panose="02040503050203030202" pitchFamily="18" charset="0"/>
            </a:endParaRPr>
          </a:p>
        </p:txBody>
      </p:sp>
    </p:spTree>
    <p:extLst>
      <p:ext uri="{BB962C8B-B14F-4D97-AF65-F5344CB8AC3E}">
        <p14:creationId xmlns:p14="http://schemas.microsoft.com/office/powerpoint/2010/main" val="2673182496"/>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normAutofit lnSpcReduction="10000"/>
          </a:bodyPr>
          <a:lstStyle/>
          <a:p>
            <a:fld id="{880B47A4-BD58-476A-BD47-E23F80C3D9B8}" type="slidenum">
              <a:rPr lang="en-IN" smtClean="0">
                <a:solidFill>
                  <a:schemeClr val="tx1"/>
                </a:solidFill>
              </a:rPr>
              <a:pPr/>
              <a:t>9</a:t>
            </a:fld>
            <a:endParaRPr lang="en-IN" dirty="0">
              <a:solidFill>
                <a:schemeClr val="tx1"/>
              </a:solidFill>
            </a:endParaRPr>
          </a:p>
        </p:txBody>
      </p:sp>
      <p:sp>
        <p:nvSpPr>
          <p:cNvPr id="4" name="Rectangle 3"/>
          <p:cNvSpPr/>
          <p:nvPr/>
        </p:nvSpPr>
        <p:spPr>
          <a:xfrm>
            <a:off x="737236" y="1225972"/>
            <a:ext cx="9692640" cy="3785652"/>
          </a:xfrm>
          <a:prstGeom prst="rect">
            <a:avLst/>
          </a:prstGeom>
        </p:spPr>
        <p:txBody>
          <a:bodyPr wrap="square">
            <a:spAutoFit/>
          </a:bodyPr>
          <a:lstStyle/>
          <a:p>
            <a:pPr lvl="0" algn="just"/>
            <a:r>
              <a:rPr lang="en-US" sz="2400" dirty="0"/>
              <a:t>In open shape method, Power Matte needs few open shapes to define foreground and background area of the image. The areas which are not covered either by foreground or background shapes are considered unknown areas and partial opacity value is being computed in this area.</a:t>
            </a:r>
          </a:p>
          <a:p>
            <a:pPr lvl="0" algn="just"/>
            <a:r>
              <a:rPr lang="en-US" sz="2400" dirty="0"/>
              <a:t>Open shape method requires little user input. However when the </a:t>
            </a:r>
            <a:r>
              <a:rPr lang="en-US" sz="2400" dirty="0" err="1"/>
              <a:t>colour</a:t>
            </a:r>
            <a:r>
              <a:rPr lang="en-US" sz="2400" dirty="0"/>
              <a:t> ambiguity presents between foreground and background, the closed shape method creates more accurate matte results. You should know the fact that open shape method requires slightly longer time to render as it requires extra calculation steps.</a:t>
            </a:r>
          </a:p>
        </p:txBody>
      </p:sp>
      <p:sp>
        <p:nvSpPr>
          <p:cNvPr id="14" name="Title 1">
            <a:extLst>
              <a:ext uri="{FF2B5EF4-FFF2-40B4-BE49-F238E27FC236}">
                <a16:creationId xmlns:a16="http://schemas.microsoft.com/office/drawing/2014/main" id="{A7692AE5-621C-42F3-A8AA-AAF65F37420F}"/>
              </a:ext>
            </a:extLst>
          </p:cNvPr>
          <p:cNvSpPr>
            <a:spLocks noGrp="1"/>
          </p:cNvSpPr>
          <p:nvPr>
            <p:ph type="title"/>
          </p:nvPr>
        </p:nvSpPr>
        <p:spPr>
          <a:xfrm>
            <a:off x="246020" y="360195"/>
            <a:ext cx="9692640" cy="738566"/>
          </a:xfrm>
        </p:spPr>
        <p:txBody>
          <a:bodyPr>
            <a:normAutofit/>
          </a:bodyPr>
          <a:lstStyle/>
          <a:p>
            <a:r>
              <a:rPr lang="en-US" sz="3600" b="1" dirty="0">
                <a:solidFill>
                  <a:srgbClr val="FFC000"/>
                </a:solidFill>
              </a:rPr>
              <a:t>Open Shape Method</a:t>
            </a:r>
            <a:endParaRPr lang="en-IN" sz="3600" dirty="0">
              <a:solidFill>
                <a:srgbClr val="FFC000"/>
              </a:solidFill>
            </a:endParaRPr>
          </a:p>
        </p:txBody>
      </p:sp>
    </p:spTree>
    <p:extLst>
      <p:ext uri="{BB962C8B-B14F-4D97-AF65-F5344CB8AC3E}">
        <p14:creationId xmlns:p14="http://schemas.microsoft.com/office/powerpoint/2010/main" val="1336318204"/>
      </p:ext>
    </p:extLst>
  </p:cSld>
  <p:clrMapOvr>
    <a:masterClrMapping/>
  </p:clrMapOvr>
  <p:transition advClick="0"/>
</p:sld>
</file>

<file path=ppt/theme/theme1.xml><?xml version="1.0" encoding="utf-8"?>
<a:theme xmlns:a="http://schemas.openxmlformats.org/drawingml/2006/main" name="View">
  <a:themeElements>
    <a:clrScheme name="View">
      <a:dk1>
        <a:sysClr val="windowText" lastClr="000000"/>
      </a:dk1>
      <a:lt1>
        <a:sysClr val="window" lastClr="FFFFFF"/>
      </a:lt1>
      <a:dk2>
        <a:srgbClr val="564B3C"/>
      </a:dk2>
      <a:lt2>
        <a:srgbClr val="ECEDD1"/>
      </a:lt2>
      <a:accent1>
        <a:srgbClr val="93A299"/>
      </a:accent1>
      <a:accent2>
        <a:srgbClr val="CB4B30"/>
      </a:accent2>
      <a:accent3>
        <a:srgbClr val="B5AE53"/>
      </a:accent3>
      <a:accent4>
        <a:srgbClr val="6F6A7A"/>
      </a:accent4>
      <a:accent5>
        <a:srgbClr val="E8B54D"/>
      </a:accent5>
      <a:accent6>
        <a:srgbClr val="8A7952"/>
      </a:accent6>
      <a:hlink>
        <a:srgbClr val="9F9F0B"/>
      </a:hlink>
      <a:folHlink>
        <a:srgbClr val="B2B2B2"/>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3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3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866257B-E5CE-4C43-9210-F2DE76BE10B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View</Template>
  <TotalTime>7268654</TotalTime>
  <Words>1687</Words>
  <Application>Microsoft Office PowerPoint</Application>
  <PresentationFormat>Widescreen</PresentationFormat>
  <Paragraphs>116</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Adobe Heiti Std R</vt:lpstr>
      <vt:lpstr>Arial</vt:lpstr>
      <vt:lpstr>Bookman Old Style</vt:lpstr>
      <vt:lpstr>Calibri</vt:lpstr>
      <vt:lpstr>Century Schoolbook</vt:lpstr>
      <vt:lpstr>DejaVu Sans</vt:lpstr>
      <vt:lpstr>Mangal</vt:lpstr>
      <vt:lpstr>Wingdings</vt:lpstr>
      <vt:lpstr>Wingdings 2</vt:lpstr>
      <vt:lpstr>View</vt:lpstr>
      <vt:lpstr>JOB ROLE –  ROTO ARTIST Sector – Media and Entertainment Sector          (Qualification Pack Code:  MES/Q3504)  ( Class-XII )</vt:lpstr>
      <vt:lpstr>PowerPoint Presentation</vt:lpstr>
      <vt:lpstr>Content </vt:lpstr>
      <vt:lpstr>Chapter Objectives</vt:lpstr>
      <vt:lpstr>Introduction </vt:lpstr>
      <vt:lpstr>Power Matte</vt:lpstr>
      <vt:lpstr>Matte Creation</vt:lpstr>
      <vt:lpstr>Trimaps</vt:lpstr>
      <vt:lpstr>Open Shape Method</vt:lpstr>
      <vt:lpstr>PowerPoint Presentation</vt:lpstr>
      <vt:lpstr>PowerPoint Presentation</vt:lpstr>
      <vt:lpstr>Closed Shape Method Tips</vt:lpstr>
      <vt:lpstr>zMatte</vt:lpstr>
      <vt:lpstr>Holdout Matte</vt:lpstr>
      <vt:lpstr>PowerPoint Presentation</vt:lpstr>
      <vt:lpstr>                                       Project Coordinator : Dr. Dipak D. Shudhalwar  Assistance Mr. Abhinaw Kumar Dwivedi Mr. Rajesh kahar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Sector:xxxxxxxxxx Job Role:xxxxxxx Class:xxxx Unit:xxxxxxx</dc:title>
  <dc:creator>Rajesh Khambayat</dc:creator>
  <cp:lastModifiedBy>Rajesh</cp:lastModifiedBy>
  <cp:revision>862</cp:revision>
  <dcterms:created xsi:type="dcterms:W3CDTF">2019-09-09T07:12:13Z</dcterms:created>
  <dcterms:modified xsi:type="dcterms:W3CDTF">2023-02-16T09:35:58Z</dcterms:modified>
</cp:coreProperties>
</file>