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1"/>
  </p:notesMasterIdLst>
  <p:handoutMasterIdLst>
    <p:handoutMasterId r:id="rId22"/>
  </p:handoutMasterIdLst>
  <p:sldIdLst>
    <p:sldId id="256" r:id="rId2"/>
    <p:sldId id="379" r:id="rId3"/>
    <p:sldId id="257" r:id="rId4"/>
    <p:sldId id="298" r:id="rId5"/>
    <p:sldId id="259" r:id="rId6"/>
    <p:sldId id="459" r:id="rId7"/>
    <p:sldId id="460" r:id="rId8"/>
    <p:sldId id="488" r:id="rId9"/>
    <p:sldId id="461" r:id="rId10"/>
    <p:sldId id="462" r:id="rId11"/>
    <p:sldId id="489" r:id="rId12"/>
    <p:sldId id="490" r:id="rId13"/>
    <p:sldId id="491" r:id="rId14"/>
    <p:sldId id="492" r:id="rId15"/>
    <p:sldId id="493" r:id="rId16"/>
    <p:sldId id="494" r:id="rId17"/>
    <p:sldId id="417" r:id="rId18"/>
    <p:sldId id="263" r:id="rId19"/>
    <p:sldId id="487"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cer" initials="a" lastIdx="0" clrIdx="0">
    <p:extLst>
      <p:ext uri="{19B8F6BF-5375-455C-9EA6-DF929625EA0E}">
        <p15:presenceInfo xmlns:p15="http://schemas.microsoft.com/office/powerpoint/2012/main" userId="ac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8EFF"/>
    <a:srgbClr val="E07AE0"/>
    <a:srgbClr val="CD69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5588" autoAdjust="0"/>
    <p:restoredTop sz="94660" autoAdjust="0"/>
  </p:normalViewPr>
  <p:slideViewPr>
    <p:cSldViewPr snapToGrid="0" showGuides="1">
      <p:cViewPr varScale="1">
        <p:scale>
          <a:sx n="69" d="100"/>
          <a:sy n="69" d="100"/>
        </p:scale>
        <p:origin x="264" y="48"/>
      </p:cViewPr>
      <p:guideLst>
        <p:guide orient="horz" pos="2160"/>
        <p:guide pos="3840"/>
      </p:guideLst>
    </p:cSldViewPr>
  </p:slideViewPr>
  <p:outlineViewPr>
    <p:cViewPr>
      <p:scale>
        <a:sx n="33" d="100"/>
        <a:sy n="33" d="100"/>
      </p:scale>
      <p:origin x="0" y="72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F095CF2-4891-4BA6-AA63-9C188A4B01C2}" type="datetimeFigureOut">
              <a:rPr lang="en-US" smtClean="0"/>
              <a:pPr/>
              <a:t>2/6/2023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31FEBF8-CACA-4FB0-AA49-8847C2624D82}" type="slidenum">
              <a:rPr lang="en-US" smtClean="0"/>
              <a:pPr/>
              <a:t>‹#›</a:t>
            </a:fld>
            <a:endParaRPr lang="en-US"/>
          </a:p>
        </p:txBody>
      </p:sp>
    </p:spTree>
    <p:extLst>
      <p:ext uri="{BB962C8B-B14F-4D97-AF65-F5344CB8AC3E}">
        <p14:creationId xmlns:p14="http://schemas.microsoft.com/office/powerpoint/2010/main" val="39815494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0BB62C-DBC1-4EA6-A0DB-95441F2490B4}" type="datetimeFigureOut">
              <a:rPr lang="en-IN" smtClean="0"/>
              <a:pPr/>
              <a:t>06-02-2023</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3B8BCD-BD80-451E-BDFE-C8281CAD3428}" type="slidenum">
              <a:rPr lang="en-IN" smtClean="0"/>
              <a:pPr/>
              <a:t>‹#›</a:t>
            </a:fld>
            <a:endParaRPr lang="en-IN"/>
          </a:p>
        </p:txBody>
      </p:sp>
    </p:spTree>
    <p:extLst>
      <p:ext uri="{BB962C8B-B14F-4D97-AF65-F5344CB8AC3E}">
        <p14:creationId xmlns:p14="http://schemas.microsoft.com/office/powerpoint/2010/main" val="276330670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11292840" y="0"/>
            <a:ext cx="9144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261872" y="758952"/>
            <a:ext cx="9418320" cy="4041648"/>
          </a:xfrm>
        </p:spPr>
        <p:txBody>
          <a:bodyPr anchor="b">
            <a:normAutofit/>
          </a:bodyPr>
          <a:lstStyle>
            <a:lvl1pPr algn="l">
              <a:lnSpc>
                <a:spcPct val="85000"/>
              </a:lnSpc>
              <a:defRPr sz="7200" baseline="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6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tx1">
                    <a:lumMod val="50000"/>
                  </a:schemeClr>
                </a:solidFill>
              </a:defRPr>
            </a:lvl1pPr>
          </a:lstStyle>
          <a:p>
            <a:fld id="{33150AAD-2CA1-42E9-9662-5D7CF23FA159}" type="datetime1">
              <a:rPr lang="en-IN" smtClean="0"/>
              <a:pPr/>
              <a:t>06-02-2023</a:t>
            </a:fld>
            <a:endParaRPr lang="en-IN"/>
          </a:p>
        </p:txBody>
      </p:sp>
      <p:sp>
        <p:nvSpPr>
          <p:cNvPr id="5" name="Footer Placeholder 4"/>
          <p:cNvSpPr>
            <a:spLocks noGrp="1"/>
          </p:cNvSpPr>
          <p:nvPr>
            <p:ph type="ftr" sz="quarter" idx="11"/>
          </p:nvPr>
        </p:nvSpPr>
        <p:spPr>
          <a:xfrm>
            <a:off x="7255379" y="6538912"/>
            <a:ext cx="4037461" cy="365125"/>
          </a:xfrm>
        </p:spPr>
        <p:txBody>
          <a:bodyPr/>
          <a:lstStyle>
            <a:lvl1pPr>
              <a:defRPr i="0">
                <a:solidFill>
                  <a:schemeClr val="tx1">
                    <a:lumMod val="65000"/>
                  </a:schemeClr>
                </a:solidFill>
              </a:defRPr>
            </a:lvl1pPr>
          </a:lstStyle>
          <a:p>
            <a:r>
              <a:rPr lang="en-IN"/>
              <a:t>© PSS Central Institute of Vocational Education, Bhopal 2019</a:t>
            </a:r>
            <a:endParaRPr lang="en-IN" dirty="0"/>
          </a:p>
        </p:txBody>
      </p:sp>
      <p:sp>
        <p:nvSpPr>
          <p:cNvPr id="6" name="Slide Number Placeholder 5"/>
          <p:cNvSpPr>
            <a:spLocks noGrp="1"/>
          </p:cNvSpPr>
          <p:nvPr>
            <p:ph type="sldNum" sz="quarter" idx="12"/>
          </p:nvPr>
        </p:nvSpPr>
        <p:spPr/>
        <p:txBody>
          <a:bodyPr vert="horz" lIns="45720" tIns="45720" rIns="45720" bIns="45720" rtlCol="0" anchor="ctr">
            <a:normAutofit/>
          </a:bodyPr>
          <a:lstStyle>
            <a:lvl1pPr>
              <a:defRPr lang="en-US"/>
            </a:lvl1pPr>
          </a:lstStyle>
          <a:p>
            <a:fld id="{880B47A4-BD58-476A-BD47-E23F80C3D9B8}" type="slidenum">
              <a:rPr lang="en-IN" smtClean="0"/>
              <a:pPr/>
              <a:t>‹#›</a:t>
            </a:fld>
            <a:endParaRPr lang="en-IN"/>
          </a:p>
        </p:txBody>
      </p:sp>
      <p:sp>
        <p:nvSpPr>
          <p:cNvPr id="7" name="Rectangle 6"/>
          <p:cNvSpPr/>
          <p:nvPr/>
        </p:nvSpPr>
        <p:spPr>
          <a:xfrm>
            <a:off x="0" y="0"/>
            <a:ext cx="4572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210499911"/>
      </p:ext>
    </p:extLst>
  </p:cSld>
  <p:clrMapOvr>
    <a:masterClrMapping/>
  </p:clrMapOvr>
  <p:transition advClick="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3C6BC61-C307-43E6-B81A-6640B2F5B36C}" type="datetime1">
              <a:rPr lang="en-IN" smtClean="0"/>
              <a:pPr/>
              <a:t>06-02-2023</a:t>
            </a:fld>
            <a:endParaRPr lang="en-IN"/>
          </a:p>
        </p:txBody>
      </p:sp>
      <p:sp>
        <p:nvSpPr>
          <p:cNvPr id="5" name="Footer Placeholder 4"/>
          <p:cNvSpPr>
            <a:spLocks noGrp="1"/>
          </p:cNvSpPr>
          <p:nvPr>
            <p:ph type="ftr" sz="quarter" idx="11"/>
          </p:nvPr>
        </p:nvSpPr>
        <p:spPr/>
        <p:txBody>
          <a:bodyPr/>
          <a:lstStyle/>
          <a:p>
            <a:r>
              <a:rPr lang="en-IN"/>
              <a:t>© PSS Central Institute of Vocational Education, Bhopal 2019</a:t>
            </a:r>
          </a:p>
        </p:txBody>
      </p:sp>
      <p:sp>
        <p:nvSpPr>
          <p:cNvPr id="6" name="Slide Number Placeholder 5"/>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1234433751"/>
      </p:ext>
    </p:extLst>
  </p:cSld>
  <p:clrMapOvr>
    <a:masterClrMapping/>
  </p:clrMapOvr>
  <p:transition advClick="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48700" y="381000"/>
            <a:ext cx="2476500" cy="589756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62000" y="381000"/>
            <a:ext cx="7734300" cy="589756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8AD44B2-05FE-48AE-8499-E34754C777EE}" type="datetime1">
              <a:rPr lang="en-IN" smtClean="0"/>
              <a:pPr/>
              <a:t>06-02-2023</a:t>
            </a:fld>
            <a:endParaRPr lang="en-IN"/>
          </a:p>
        </p:txBody>
      </p:sp>
      <p:sp>
        <p:nvSpPr>
          <p:cNvPr id="5" name="Footer Placeholder 4"/>
          <p:cNvSpPr>
            <a:spLocks noGrp="1"/>
          </p:cNvSpPr>
          <p:nvPr>
            <p:ph type="ftr" sz="quarter" idx="11"/>
          </p:nvPr>
        </p:nvSpPr>
        <p:spPr/>
        <p:txBody>
          <a:bodyPr/>
          <a:lstStyle/>
          <a:p>
            <a:r>
              <a:rPr lang="en-IN"/>
              <a:t>© PSS Central Institute of Vocational Education, Bhopal 2019</a:t>
            </a:r>
          </a:p>
        </p:txBody>
      </p:sp>
      <p:sp>
        <p:nvSpPr>
          <p:cNvPr id="6" name="Slide Number Placeholder 5"/>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203435084"/>
      </p:ext>
    </p:extLst>
  </p:cSld>
  <p:clrMapOvr>
    <a:masterClrMapping/>
  </p:clrMapOvr>
  <p:transition advClick="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D46FED-E145-4BD5-B694-5295C2780E4B}" type="datetime1">
              <a:rPr lang="en-IN" smtClean="0"/>
              <a:pPr/>
              <a:t>06-02-2023</a:t>
            </a:fld>
            <a:endParaRPr lang="en-IN"/>
          </a:p>
        </p:txBody>
      </p:sp>
      <p:sp>
        <p:nvSpPr>
          <p:cNvPr id="5" name="Footer Placeholder 4"/>
          <p:cNvSpPr>
            <a:spLocks noGrp="1"/>
          </p:cNvSpPr>
          <p:nvPr>
            <p:ph type="ftr" sz="quarter" idx="11"/>
          </p:nvPr>
        </p:nvSpPr>
        <p:spPr/>
        <p:txBody>
          <a:bodyPr/>
          <a:lstStyle/>
          <a:p>
            <a:r>
              <a:rPr lang="en-IN"/>
              <a:t>© PSS Central Institute of Vocational Education, Bhopal 2019</a:t>
            </a:r>
          </a:p>
        </p:txBody>
      </p:sp>
      <p:sp>
        <p:nvSpPr>
          <p:cNvPr id="6" name="Slide Number Placeholder 5"/>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2922495326"/>
      </p:ext>
    </p:extLst>
  </p:cSld>
  <p:clrMapOvr>
    <a:masterClrMapping/>
  </p:clrMapOvr>
  <p:transition advClick="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Rectangle 7"/>
          <p:cNvSpPr/>
          <p:nvPr/>
        </p:nvSpPr>
        <p:spPr>
          <a:xfrm>
            <a:off x="11292840" y="0"/>
            <a:ext cx="9144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261872" y="758952"/>
            <a:ext cx="9418320" cy="4041648"/>
          </a:xfrm>
        </p:spPr>
        <p:txBody>
          <a:bodyPr anchor="b">
            <a:normAutofit/>
          </a:bodyPr>
          <a:lstStyle>
            <a:lvl1pPr>
              <a:lnSpc>
                <a:spcPct val="85000"/>
              </a:lnSpc>
              <a:defRPr sz="7200" b="0"/>
            </a:lvl1pPr>
          </a:lstStyle>
          <a:p>
            <a:r>
              <a:rPr lang="en-US"/>
              <a:t>Click to edit Master title style</a:t>
            </a:r>
            <a:endParaRPr lang="en-US" dirty="0"/>
          </a:p>
        </p:txBody>
      </p:sp>
      <p:sp>
        <p:nvSpPr>
          <p:cNvPr id="3" name="Text Placeholder 2"/>
          <p:cNvSpPr>
            <a:spLocks noGrp="1"/>
          </p:cNvSpPr>
          <p:nvPr>
            <p:ph type="body" idx="1"/>
          </p:nvPr>
        </p:nvSpPr>
        <p:spPr>
          <a:xfrm>
            <a:off x="1261872" y="4800600"/>
            <a:ext cx="9418320" cy="1691640"/>
          </a:xfrm>
        </p:spPr>
        <p:txBody>
          <a:bodyPr anchor="t">
            <a:normAutofit/>
          </a:bodyPr>
          <a:lstStyle>
            <a:lvl1pPr marL="0" indent="0">
              <a:buNone/>
              <a:defRPr sz="2200">
                <a:solidFill>
                  <a:schemeClr val="tx1">
                    <a:lumMod val="6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C621851-3CE2-4A30-88E7-26B9DB6338C2}" type="datetime1">
              <a:rPr lang="en-IN" smtClean="0"/>
              <a:pPr/>
              <a:t>06-02-2023</a:t>
            </a:fld>
            <a:endParaRPr lang="en-IN"/>
          </a:p>
        </p:txBody>
      </p:sp>
      <p:sp>
        <p:nvSpPr>
          <p:cNvPr id="5" name="Footer Placeholder 4"/>
          <p:cNvSpPr>
            <a:spLocks noGrp="1"/>
          </p:cNvSpPr>
          <p:nvPr>
            <p:ph type="ftr" sz="quarter" idx="11"/>
          </p:nvPr>
        </p:nvSpPr>
        <p:spPr/>
        <p:txBody>
          <a:bodyPr/>
          <a:lstStyle/>
          <a:p>
            <a:r>
              <a:rPr lang="en-IN"/>
              <a:t>© PSS Central Institute of Vocational Education, Bhopal 2019</a:t>
            </a:r>
          </a:p>
        </p:txBody>
      </p:sp>
      <p:sp>
        <p:nvSpPr>
          <p:cNvPr id="6" name="Slide Number Placeholder 5"/>
          <p:cNvSpPr>
            <a:spLocks noGrp="1"/>
          </p:cNvSpPr>
          <p:nvPr>
            <p:ph type="sldNum" sz="quarter" idx="12"/>
          </p:nvPr>
        </p:nvSpPr>
        <p:spPr/>
        <p:txBody>
          <a:bodyPr/>
          <a:lstStyle/>
          <a:p>
            <a:fld id="{880B47A4-BD58-476A-BD47-E23F80C3D9B8}" type="slidenum">
              <a:rPr lang="en-IN" smtClean="0"/>
              <a:pPr/>
              <a:t>‹#›</a:t>
            </a:fld>
            <a:endParaRPr lang="en-IN"/>
          </a:p>
        </p:txBody>
      </p:sp>
      <p:sp>
        <p:nvSpPr>
          <p:cNvPr id="7" name="Rectangle 6"/>
          <p:cNvSpPr/>
          <p:nvPr/>
        </p:nvSpPr>
        <p:spPr>
          <a:xfrm>
            <a:off x="0" y="0"/>
            <a:ext cx="4572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668756449"/>
      </p:ext>
    </p:extLst>
  </p:cSld>
  <p:clrMapOvr>
    <a:masterClrMapping/>
  </p:clrMapOvr>
  <p:transition advClick="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61872"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26480"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CF09BBB-BDF1-46FE-BAE7-8ABB11B6DBB6}" type="datetime1">
              <a:rPr lang="en-IN" smtClean="0"/>
              <a:pPr/>
              <a:t>06-02-2023</a:t>
            </a:fld>
            <a:endParaRPr lang="en-IN"/>
          </a:p>
        </p:txBody>
      </p:sp>
      <p:sp>
        <p:nvSpPr>
          <p:cNvPr id="6" name="Footer Placeholder 5"/>
          <p:cNvSpPr>
            <a:spLocks noGrp="1"/>
          </p:cNvSpPr>
          <p:nvPr>
            <p:ph type="ftr" sz="quarter" idx="11"/>
          </p:nvPr>
        </p:nvSpPr>
        <p:spPr/>
        <p:txBody>
          <a:bodyPr/>
          <a:lstStyle/>
          <a:p>
            <a:r>
              <a:rPr lang="en-IN"/>
              <a:t>© PSS Central Institute of Vocational Education, Bhopal 2019</a:t>
            </a:r>
          </a:p>
        </p:txBody>
      </p:sp>
      <p:sp>
        <p:nvSpPr>
          <p:cNvPr id="7" name="Slide Number Placeholder 6"/>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1867311777"/>
      </p:ext>
    </p:extLst>
  </p:cSld>
  <p:clrMapOvr>
    <a:masterClrMapping/>
  </p:clrMapOvr>
  <p:transition advClick="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261872" y="1717879"/>
            <a:ext cx="4480560" cy="731520"/>
          </a:xfrm>
        </p:spPr>
        <p:txBody>
          <a:bodyPr anchor="b">
            <a:normAutofit/>
          </a:bodyPr>
          <a:lstStyle>
            <a:lvl1pPr marL="0" indent="0">
              <a:spcBef>
                <a:spcPts val="0"/>
              </a:spcBef>
              <a:buNone/>
              <a:defRPr sz="2000" b="0">
                <a:solidFill>
                  <a:schemeClr val="tx1">
                    <a:lumMod val="6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261872"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13"/>
          </p:nvPr>
        </p:nvSpPr>
        <p:spPr>
          <a:xfrm>
            <a:off x="6126480" y="1717879"/>
            <a:ext cx="4480560" cy="731520"/>
          </a:xfrm>
        </p:spPr>
        <p:txBody>
          <a:bodyPr anchor="b">
            <a:normAutofit/>
          </a:bodyPr>
          <a:lstStyle>
            <a:lvl1pPr marL="0" indent="0">
              <a:spcBef>
                <a:spcPts val="0"/>
              </a:spcBef>
              <a:buFontTx/>
              <a:buNone/>
              <a:defRPr lang="en-US" sz="2000" b="0" kern="1200" spc="10" baseline="0" dirty="0">
                <a:solidFill>
                  <a:schemeClr val="tx1">
                    <a:lumMod val="65000"/>
                  </a:schemeClr>
                </a:solidFill>
                <a:latin typeface="+mn-lt"/>
                <a:ea typeface="+mn-ea"/>
                <a:cs typeface="+mn-cs"/>
              </a:defRPr>
            </a:lvl1pPr>
          </a:lstStyle>
          <a:p>
            <a:pPr lvl="0"/>
            <a:r>
              <a:rPr lang="en-US"/>
              <a:t>Edit Master text styles</a:t>
            </a:r>
          </a:p>
        </p:txBody>
      </p:sp>
      <p:sp>
        <p:nvSpPr>
          <p:cNvPr id="6" name="Content Placeholder 5"/>
          <p:cNvSpPr>
            <a:spLocks noGrp="1"/>
          </p:cNvSpPr>
          <p:nvPr>
            <p:ph sz="quarter" idx="4"/>
          </p:nvPr>
        </p:nvSpPr>
        <p:spPr>
          <a:xfrm>
            <a:off x="6126480"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8CCFB6E-6C74-42A1-B859-51061D7C83B9}" type="datetime1">
              <a:rPr lang="en-IN" smtClean="0"/>
              <a:pPr/>
              <a:t>06-02-2023</a:t>
            </a:fld>
            <a:endParaRPr lang="en-IN"/>
          </a:p>
        </p:txBody>
      </p:sp>
      <p:sp>
        <p:nvSpPr>
          <p:cNvPr id="8" name="Footer Placeholder 7"/>
          <p:cNvSpPr>
            <a:spLocks noGrp="1"/>
          </p:cNvSpPr>
          <p:nvPr>
            <p:ph type="ftr" sz="quarter" idx="11"/>
          </p:nvPr>
        </p:nvSpPr>
        <p:spPr/>
        <p:txBody>
          <a:bodyPr/>
          <a:lstStyle/>
          <a:p>
            <a:r>
              <a:rPr lang="en-IN"/>
              <a:t>© PSS Central Institute of Vocational Education, Bhopal 2019</a:t>
            </a:r>
          </a:p>
        </p:txBody>
      </p:sp>
      <p:sp>
        <p:nvSpPr>
          <p:cNvPr id="9" name="Slide Number Placeholder 8"/>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3969828025"/>
      </p:ext>
    </p:extLst>
  </p:cSld>
  <p:clrMapOvr>
    <a:masterClrMapping/>
  </p:clrMapOvr>
  <p:transition advClick="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BB70DED-D4D4-4A18-AD99-31DABE8B4A38}" type="datetime1">
              <a:rPr lang="en-IN" smtClean="0"/>
              <a:pPr/>
              <a:t>06-02-2023</a:t>
            </a:fld>
            <a:endParaRPr lang="en-IN"/>
          </a:p>
        </p:txBody>
      </p:sp>
      <p:sp>
        <p:nvSpPr>
          <p:cNvPr id="4" name="Footer Placeholder 3"/>
          <p:cNvSpPr>
            <a:spLocks noGrp="1"/>
          </p:cNvSpPr>
          <p:nvPr>
            <p:ph type="ftr" sz="quarter" idx="11"/>
          </p:nvPr>
        </p:nvSpPr>
        <p:spPr/>
        <p:txBody>
          <a:bodyPr/>
          <a:lstStyle/>
          <a:p>
            <a:r>
              <a:rPr lang="en-IN"/>
              <a:t>© PSS Central Institute of Vocational Education, Bhopal 2019</a:t>
            </a:r>
          </a:p>
        </p:txBody>
      </p:sp>
      <p:sp>
        <p:nvSpPr>
          <p:cNvPr id="5" name="Slide Number Placeholder 4"/>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1333270939"/>
      </p:ext>
    </p:extLst>
  </p:cSld>
  <p:clrMapOvr>
    <a:masterClrMapping/>
  </p:clrMapOvr>
  <p:transition advClick="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15936A-8BAA-4B84-B4BD-0CD3B6D06DB4}" type="datetime1">
              <a:rPr lang="en-IN" smtClean="0"/>
              <a:pPr/>
              <a:t>06-02-2023</a:t>
            </a:fld>
            <a:endParaRPr lang="en-IN"/>
          </a:p>
        </p:txBody>
      </p:sp>
      <p:sp>
        <p:nvSpPr>
          <p:cNvPr id="3" name="Footer Placeholder 2"/>
          <p:cNvSpPr>
            <a:spLocks noGrp="1"/>
          </p:cNvSpPr>
          <p:nvPr>
            <p:ph type="ftr" sz="quarter" idx="11"/>
          </p:nvPr>
        </p:nvSpPr>
        <p:spPr/>
        <p:txBody>
          <a:bodyPr/>
          <a:lstStyle/>
          <a:p>
            <a:r>
              <a:rPr lang="en-IN"/>
              <a:t>© PSS Central Institute of Vocational Education, Bhopal 2019</a:t>
            </a:r>
          </a:p>
        </p:txBody>
      </p:sp>
      <p:sp>
        <p:nvSpPr>
          <p:cNvPr id="4" name="Slide Number Placeholder 3"/>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2759371440"/>
      </p:ext>
    </p:extLst>
  </p:cSld>
  <p:clrMapOvr>
    <a:masterClrMapping/>
  </p:clrMapOvr>
  <p:transition advClick="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200400" cy="1600197"/>
          </a:xfrm>
        </p:spPr>
        <p:txBody>
          <a:bodyPr anchor="b">
            <a:normAutofit/>
          </a:bodyPr>
          <a:lstStyle>
            <a:lvl1pPr>
              <a:defRPr sz="3200" b="0" baseline="0"/>
            </a:lvl1pPr>
          </a:lstStyle>
          <a:p>
            <a:r>
              <a:rPr lang="en-US"/>
              <a:t>Click to edit Master title style</a:t>
            </a:r>
            <a:endParaRPr lang="en-US" dirty="0"/>
          </a:p>
        </p:txBody>
      </p:sp>
      <p:sp>
        <p:nvSpPr>
          <p:cNvPr id="3" name="Content Placeholder 2"/>
          <p:cNvSpPr>
            <a:spLocks noGrp="1"/>
          </p:cNvSpPr>
          <p:nvPr>
            <p:ph idx="1"/>
          </p:nvPr>
        </p:nvSpPr>
        <p:spPr>
          <a:xfrm>
            <a:off x="4504267" y="685800"/>
            <a:ext cx="6079066" cy="548640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1248" y="2099734"/>
            <a:ext cx="3200400" cy="3810001"/>
          </a:xfrm>
        </p:spPr>
        <p:txBody>
          <a:bodyPr>
            <a:normAutofit/>
          </a:bodyPr>
          <a:lstStyle>
            <a:lvl1pPr marL="0" indent="0">
              <a:lnSpc>
                <a:spcPct val="114000"/>
              </a:lnSpc>
              <a:spcBef>
                <a:spcPts val="800"/>
              </a:spcBef>
              <a:buNone/>
              <a:defRPr sz="13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F8957DD-5781-4553-A410-EF6817FEF370}" type="datetime1">
              <a:rPr lang="en-IN" smtClean="0"/>
              <a:pPr/>
              <a:t>06-02-2023</a:t>
            </a:fld>
            <a:endParaRPr lang="en-IN"/>
          </a:p>
        </p:txBody>
      </p:sp>
      <p:sp>
        <p:nvSpPr>
          <p:cNvPr id="6" name="Footer Placeholder 5"/>
          <p:cNvSpPr>
            <a:spLocks noGrp="1"/>
          </p:cNvSpPr>
          <p:nvPr>
            <p:ph type="ftr" sz="quarter" idx="11"/>
          </p:nvPr>
        </p:nvSpPr>
        <p:spPr/>
        <p:txBody>
          <a:bodyPr/>
          <a:lstStyle/>
          <a:p>
            <a:r>
              <a:rPr lang="en-IN"/>
              <a:t>© PSS Central Institute of Vocational Education, Bhopal 2019</a:t>
            </a:r>
          </a:p>
        </p:txBody>
      </p:sp>
      <p:sp>
        <p:nvSpPr>
          <p:cNvPr id="7" name="Slide Number Placeholder 6"/>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2155320634"/>
      </p:ext>
    </p:extLst>
  </p:cSld>
  <p:clrMapOvr>
    <a:masterClrMapping/>
  </p:clrMapOvr>
  <p:transition advClick="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5257800"/>
            <a:ext cx="9982200" cy="914400"/>
          </a:xfrm>
        </p:spPr>
        <p:txBody>
          <a:bodyPr anchor="b">
            <a:normAutofit/>
          </a:bodyPr>
          <a:lstStyle>
            <a:lvl1pPr>
              <a:defRPr sz="2800" b="0">
                <a:solidFill>
                  <a:schemeClr val="tx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11292840" cy="512892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4400" y="6108589"/>
            <a:ext cx="9982200" cy="597011"/>
          </a:xfrm>
        </p:spPr>
        <p:txBody>
          <a:bodyPr>
            <a:normAutofit/>
          </a:bodyPr>
          <a:lstStyle>
            <a:lvl1pPr marL="0" indent="0">
              <a:lnSpc>
                <a:spcPct val="100000"/>
              </a:lnSpc>
              <a:spcBef>
                <a:spcPts val="800"/>
              </a:spcBef>
              <a:buNone/>
              <a:defRPr sz="1300">
                <a:solidFill>
                  <a:schemeClr val="tx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EF4806A6-7BD0-4CD0-8B1C-D6467C4D39E3}" type="datetime1">
              <a:rPr lang="en-IN" smtClean="0"/>
              <a:pPr/>
              <a:t>06-02-2023</a:t>
            </a:fld>
            <a:endParaRPr lang="en-IN"/>
          </a:p>
        </p:txBody>
      </p:sp>
      <p:sp>
        <p:nvSpPr>
          <p:cNvPr id="6" name="Footer Placeholder 5"/>
          <p:cNvSpPr>
            <a:spLocks noGrp="1"/>
          </p:cNvSpPr>
          <p:nvPr>
            <p:ph type="ftr" sz="quarter" idx="11"/>
          </p:nvPr>
        </p:nvSpPr>
        <p:spPr/>
        <p:txBody>
          <a:bodyPr/>
          <a:lstStyle/>
          <a:p>
            <a:r>
              <a:rPr lang="en-IN"/>
              <a:t>© PSS Central Institute of Vocational Education, Bhopal 2019</a:t>
            </a:r>
          </a:p>
        </p:txBody>
      </p:sp>
      <p:sp>
        <p:nvSpPr>
          <p:cNvPr id="7" name="Slide Number Placeholder 6"/>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2989188204"/>
      </p:ext>
    </p:extLst>
  </p:cSld>
  <p:clrMapOvr>
    <a:masterClrMapping/>
  </p:clrMapOvr>
  <p:transition advClick="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Ref idx="1001">
        <a:schemeClr val="bg1"/>
      </p:bgRef>
    </p:bg>
    <p:spTree>
      <p:nvGrpSpPr>
        <p:cNvPr id="1" name=""/>
        <p:cNvGrpSpPr/>
        <p:nvPr/>
      </p:nvGrpSpPr>
      <p:grpSpPr>
        <a:xfrm>
          <a:off x="0" y="0"/>
          <a:ext cx="0" cy="0"/>
          <a:chOff x="0" y="0"/>
          <a:chExt cx="0" cy="0"/>
        </a:xfrm>
      </p:grpSpPr>
      <p:sp>
        <p:nvSpPr>
          <p:cNvPr id="7" name="Rectangle 6"/>
          <p:cNvSpPr/>
          <p:nvPr/>
        </p:nvSpPr>
        <p:spPr>
          <a:xfrm>
            <a:off x="11292840" y="0"/>
            <a:ext cx="9144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61872" y="365760"/>
            <a:ext cx="9692640" cy="1325562"/>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261872" y="1828800"/>
            <a:ext cx="8595360" cy="4351337"/>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16200000">
            <a:off x="10797542" y="998537"/>
            <a:ext cx="1904999" cy="365125"/>
          </a:xfrm>
          <a:prstGeom prst="rect">
            <a:avLst/>
          </a:prstGeom>
        </p:spPr>
        <p:txBody>
          <a:bodyPr vert="horz" lIns="91440" tIns="45720" rIns="91440" bIns="45720" rtlCol="0" anchor="ctr"/>
          <a:lstStyle>
            <a:lvl1pPr algn="r">
              <a:defRPr sz="1050" b="0">
                <a:solidFill>
                  <a:schemeClr val="tx1">
                    <a:lumMod val="50000"/>
                  </a:schemeClr>
                </a:solidFill>
              </a:defRPr>
            </a:lvl1pPr>
          </a:lstStyle>
          <a:p>
            <a:fld id="{A2D715BF-CCD0-4290-985E-C893C1F4B268}" type="datetime1">
              <a:rPr lang="en-IN" smtClean="0"/>
              <a:pPr/>
              <a:t>06-02-2023</a:t>
            </a:fld>
            <a:endParaRPr lang="en-IN"/>
          </a:p>
        </p:txBody>
      </p:sp>
      <p:sp>
        <p:nvSpPr>
          <p:cNvPr id="5" name="Footer Placeholder 4"/>
          <p:cNvSpPr>
            <a:spLocks noGrp="1"/>
          </p:cNvSpPr>
          <p:nvPr>
            <p:ph type="ftr" sz="quarter" idx="3"/>
          </p:nvPr>
        </p:nvSpPr>
        <p:spPr>
          <a:xfrm>
            <a:off x="6947732" y="6469062"/>
            <a:ext cx="4319097" cy="365125"/>
          </a:xfrm>
          <a:prstGeom prst="rect">
            <a:avLst/>
          </a:prstGeom>
        </p:spPr>
        <p:txBody>
          <a:bodyPr vert="horz" lIns="91440" tIns="45720" rIns="91440" bIns="45720" rtlCol="0" anchor="ctr"/>
          <a:lstStyle>
            <a:lvl1pPr algn="r">
              <a:defRPr sz="1050">
                <a:solidFill>
                  <a:srgbClr val="969696"/>
                </a:solidFill>
              </a:defRPr>
            </a:lvl1pPr>
          </a:lstStyle>
          <a:p>
            <a:r>
              <a:rPr lang="en-IN"/>
              <a:t>© PSS Central Institute of Vocational Education, Bhopal 2019</a:t>
            </a:r>
          </a:p>
        </p:txBody>
      </p:sp>
      <p:sp>
        <p:nvSpPr>
          <p:cNvPr id="6" name="Slide Number Placeholder 5"/>
          <p:cNvSpPr>
            <a:spLocks noGrp="1"/>
          </p:cNvSpPr>
          <p:nvPr>
            <p:ph type="sldNum" sz="quarter" idx="4"/>
          </p:nvPr>
        </p:nvSpPr>
        <p:spPr>
          <a:xfrm>
            <a:off x="11292840" y="6172200"/>
            <a:ext cx="914400" cy="593725"/>
          </a:xfrm>
          <a:prstGeom prst="rect">
            <a:avLst/>
          </a:prstGeom>
        </p:spPr>
        <p:txBody>
          <a:bodyPr vert="horz" lIns="45720" tIns="45720" rIns="45720" bIns="45720" rtlCol="0" anchor="ctr">
            <a:normAutofit/>
          </a:bodyPr>
          <a:lstStyle>
            <a:lvl1pPr algn="ctr">
              <a:defRPr sz="3600">
                <a:solidFill>
                  <a:srgbClr val="777777"/>
                </a:solidFill>
              </a:defRPr>
            </a:lvl1pPr>
          </a:lstStyle>
          <a:p>
            <a:fld id="{880B47A4-BD58-476A-BD47-E23F80C3D9B8}" type="slidenum">
              <a:rPr lang="en-IN" smtClean="0"/>
              <a:pPr/>
              <a:t>‹#›</a:t>
            </a:fld>
            <a:endParaRPr lang="en-IN"/>
          </a:p>
        </p:txBody>
      </p:sp>
    </p:spTree>
    <p:extLst>
      <p:ext uri="{BB962C8B-B14F-4D97-AF65-F5344CB8AC3E}">
        <p14:creationId xmlns:p14="http://schemas.microsoft.com/office/powerpoint/2010/main" val="2818571483"/>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advClick="0"/>
  <p:hf hdr="0" ftr="0" dt="0"/>
  <p:txStyles>
    <p:title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p:titleStyle>
    <p:body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0375" y="804232"/>
            <a:ext cx="10820769" cy="3331926"/>
          </a:xfrm>
        </p:spPr>
        <p:txBody>
          <a:bodyPr anchor="ctr">
            <a:noAutofit/>
          </a:bodyPr>
          <a:lstStyle/>
          <a:p>
            <a:pPr algn="ctr">
              <a:lnSpc>
                <a:spcPct val="150000"/>
              </a:lnSpc>
            </a:pPr>
            <a:r>
              <a:rPr lang="en-IN" sz="3600" b="1" dirty="0">
                <a:solidFill>
                  <a:srgbClr val="FFFF00"/>
                </a:solidFill>
              </a:rPr>
              <a:t>JOB ROLE – </a:t>
            </a:r>
            <a:r>
              <a:rPr lang="en-US" sz="3600" b="1" dirty="0">
                <a:solidFill>
                  <a:srgbClr val="FFFF00"/>
                </a:solidFill>
              </a:rPr>
              <a:t> ROTO ARTIST</a:t>
            </a:r>
            <a:br>
              <a:rPr lang="en-US" sz="3200" dirty="0">
                <a:solidFill>
                  <a:srgbClr val="FFFF00"/>
                </a:solidFill>
                <a:effectLst>
                  <a:outerShdw blurRad="38100" dist="38100" dir="2700000" algn="tl">
                    <a:srgbClr val="000000">
                      <a:alpha val="43137"/>
                    </a:srgbClr>
                  </a:outerShdw>
                </a:effectLst>
              </a:rPr>
            </a:br>
            <a:r>
              <a:rPr lang="en-US" sz="2800" dirty="0">
                <a:effectLst>
                  <a:outerShdw blurRad="38100" dist="38100" dir="2700000" algn="tl">
                    <a:srgbClr val="000000">
                      <a:alpha val="43137"/>
                    </a:srgbClr>
                  </a:outerShdw>
                </a:effectLst>
              </a:rPr>
              <a:t>Sector – Media and Entertainment Sector</a:t>
            </a:r>
            <a:br>
              <a:rPr lang="en-US" sz="2800" dirty="0">
                <a:effectLst>
                  <a:outerShdw blurRad="38100" dist="38100" dir="2700000" algn="tl">
                    <a:srgbClr val="000000">
                      <a:alpha val="43137"/>
                    </a:srgbClr>
                  </a:outerShdw>
                </a:effectLst>
              </a:rPr>
            </a:br>
            <a:r>
              <a:rPr lang="en-US" sz="2800" dirty="0">
                <a:effectLst>
                  <a:outerShdw blurRad="38100" dist="38100" dir="2700000" algn="tl">
                    <a:srgbClr val="000000">
                      <a:alpha val="43137"/>
                    </a:srgbClr>
                  </a:outerShdw>
                </a:effectLst>
              </a:rPr>
              <a:t>         (Qualification Pack Code: </a:t>
            </a:r>
            <a:r>
              <a:rPr lang="en-US" sz="2800" dirty="0"/>
              <a:t> </a:t>
            </a:r>
            <a:r>
              <a:rPr lang="en-GB" sz="2800" dirty="0"/>
              <a:t>MES/Q3504)</a:t>
            </a:r>
            <a:br>
              <a:rPr lang="en-US" sz="2800" dirty="0"/>
            </a:br>
            <a:r>
              <a:rPr lang="en-US" sz="1200" dirty="0"/>
              <a:t> </a:t>
            </a:r>
            <a:r>
              <a:rPr lang="en-US" sz="2800" dirty="0">
                <a:effectLst>
                  <a:outerShdw blurRad="38100" dist="38100" dir="2700000" algn="tl">
                    <a:srgbClr val="000000">
                      <a:alpha val="43137"/>
                    </a:srgbClr>
                  </a:outerShdw>
                </a:effectLst>
              </a:rPr>
              <a:t>( Class-XII )</a:t>
            </a:r>
            <a:br>
              <a:rPr lang="en-US" sz="4400" b="1" dirty="0">
                <a:solidFill>
                  <a:srgbClr val="078313"/>
                </a:solidFill>
                <a:latin typeface="Adobe Caslon Pro" pitchFamily="18" charset="0"/>
              </a:rPr>
            </a:br>
            <a:endParaRPr lang="en-IN" sz="4400" dirty="0">
              <a:effectLst>
                <a:outerShdw blurRad="38100" dist="38100" dir="2700000" algn="tl">
                  <a:srgbClr val="000000">
                    <a:alpha val="43137"/>
                  </a:srgbClr>
                </a:outerShdw>
              </a:effectLst>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a:t>
            </a:fld>
            <a:endParaRPr lang="en-IN" dirty="0">
              <a:solidFill>
                <a:schemeClr val="tx1"/>
              </a:solidFill>
            </a:endParaRPr>
          </a:p>
        </p:txBody>
      </p:sp>
      <p:pic>
        <p:nvPicPr>
          <p:cNvPr id="2050" name="Picture 2" descr="Image result for ncert logo transparent white"/>
          <p:cNvPicPr>
            <a:picLocks noChangeAspect="1" noChangeArrowheads="1"/>
          </p:cNvPicPr>
          <p:nvPr/>
        </p:nvPicPr>
        <p:blipFill>
          <a:blip r:embed="rId2" cstate="print">
            <a:clrChange>
              <a:clrFrom>
                <a:srgbClr val="000000">
                  <a:alpha val="0"/>
                </a:srgbClr>
              </a:clrFrom>
              <a:clrTo>
                <a:srgbClr val="000000">
                  <a:alpha val="0"/>
                </a:srgbClr>
              </a:clrTo>
            </a:clrChange>
            <a:duotone>
              <a:prstClr val="black"/>
              <a:schemeClr val="tx1">
                <a:tint val="45000"/>
                <a:satMod val="400000"/>
              </a:schemeClr>
            </a:duotone>
            <a:extLst>
              <a:ext uri="{28A0092B-C50C-407E-A947-70E740481C1C}">
                <a14:useLocalDpi xmlns:a14="http://schemas.microsoft.com/office/drawing/2010/main" val="0"/>
              </a:ext>
            </a:extLst>
          </a:blip>
          <a:srcRect/>
          <a:stretch>
            <a:fillRect/>
          </a:stretch>
        </p:blipFill>
        <p:spPr bwMode="auto">
          <a:xfrm>
            <a:off x="1028538" y="4654233"/>
            <a:ext cx="1001547" cy="1296754"/>
          </a:xfrm>
          <a:prstGeom prst="rect">
            <a:avLst/>
          </a:prstGeom>
          <a:noFill/>
          <a:extLst>
            <a:ext uri="{909E8E84-426E-40DD-AFC4-6F175D3DCCD1}">
              <a14:hiddenFill xmlns:a14="http://schemas.microsoft.com/office/drawing/2010/main">
                <a:solidFill>
                  <a:srgbClr val="FFFFFF"/>
                </a:solidFill>
              </a14:hiddenFill>
            </a:ext>
          </a:extLst>
        </p:spPr>
      </p:pic>
      <p:sp>
        <p:nvSpPr>
          <p:cNvPr id="22532" name="AutoShape 4" descr="https://cdn2.newsok.biz/cache/r960-2b38995263e94014ad19114760834b41.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9" name="Subtitle 4"/>
          <p:cNvSpPr txBox="1">
            <a:spLocks/>
          </p:cNvSpPr>
          <p:nvPr/>
        </p:nvSpPr>
        <p:spPr>
          <a:xfrm>
            <a:off x="1650496" y="4271268"/>
            <a:ext cx="9418320" cy="2062683"/>
          </a:xfrm>
          <a:prstGeom prst="rect">
            <a:avLst/>
          </a:prstGeom>
        </p:spPr>
        <p:txBody>
          <a:bodyPr vert="horz" lIns="91440" tIns="45720" rIns="91440" bIns="45720" rtlCol="0">
            <a:normAutofit fontScale="92500" lnSpcReduction="20000"/>
          </a:bodyPr>
          <a:lstStyle>
            <a:lvl1pPr marL="0" indent="0" algn="l" defTabSz="914400" rtl="0" eaLnBrk="1" latinLnBrk="0" hangingPunct="1">
              <a:lnSpc>
                <a:spcPct val="95000"/>
              </a:lnSpc>
              <a:spcBef>
                <a:spcPts val="1400"/>
              </a:spcBef>
              <a:spcAft>
                <a:spcPts val="200"/>
              </a:spcAft>
              <a:buClr>
                <a:schemeClr val="accent1"/>
              </a:buClr>
              <a:buSzPct val="80000"/>
              <a:buFont typeface="Arial" pitchFamily="34" charset="0"/>
              <a:buNone/>
              <a:defRPr sz="2200" kern="1200" spc="10" baseline="0">
                <a:solidFill>
                  <a:schemeClr val="tx1">
                    <a:lumMod val="75000"/>
                  </a:schemeClr>
                </a:solidFill>
                <a:latin typeface="+mn-lt"/>
                <a:ea typeface="+mn-ea"/>
                <a:cs typeface="+mn-cs"/>
              </a:defRPr>
            </a:lvl1pPr>
            <a:lvl2pPr marL="4572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2pPr>
            <a:lvl3pPr marL="9144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3pPr>
            <a:lvl4pPr marL="1371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4pPr>
            <a:lvl5pPr marL="18288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5pPr>
            <a:lvl6pPr marL="22860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6pPr>
            <a:lvl7pPr marL="27432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7pPr>
            <a:lvl8pPr marL="32004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8pPr>
            <a:lvl9pPr marL="3657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9pPr>
          </a:lstStyle>
          <a:p>
            <a:pPr algn="ctr">
              <a:lnSpc>
                <a:spcPct val="120000"/>
              </a:lnSpc>
              <a:spcBef>
                <a:spcPts val="0"/>
              </a:spcBef>
              <a:spcAft>
                <a:spcPts val="0"/>
              </a:spcAft>
            </a:pPr>
            <a:endParaRPr lang="en-IN" sz="2600" dirty="0">
              <a:solidFill>
                <a:schemeClr val="tx1"/>
              </a:solidFill>
            </a:endParaRPr>
          </a:p>
          <a:p>
            <a:pPr algn="ctr">
              <a:lnSpc>
                <a:spcPct val="120000"/>
              </a:lnSpc>
              <a:spcBef>
                <a:spcPts val="0"/>
              </a:spcBef>
              <a:spcAft>
                <a:spcPts val="0"/>
              </a:spcAft>
            </a:pPr>
            <a:r>
              <a:rPr lang="en-IN" sz="2600" dirty="0">
                <a:solidFill>
                  <a:schemeClr val="tx1"/>
                </a:solidFill>
              </a:rPr>
              <a:t>PSS Central Institute of Vocational Education</a:t>
            </a:r>
          </a:p>
          <a:p>
            <a:pPr algn="ctr">
              <a:lnSpc>
                <a:spcPct val="120000"/>
              </a:lnSpc>
              <a:spcBef>
                <a:spcPts val="0"/>
              </a:spcBef>
              <a:spcAft>
                <a:spcPts val="0"/>
              </a:spcAft>
            </a:pPr>
            <a:r>
              <a:rPr lang="en-IN" sz="2600" dirty="0">
                <a:solidFill>
                  <a:schemeClr val="tx1"/>
                </a:solidFill>
              </a:rPr>
              <a:t>Shyamla Hills, Bhopal – 462013 , Madhya Pradesh, India</a:t>
            </a:r>
            <a:br>
              <a:rPr lang="en-IN" sz="2600" dirty="0">
                <a:solidFill>
                  <a:schemeClr val="tx1"/>
                </a:solidFill>
              </a:rPr>
            </a:br>
            <a:r>
              <a:rPr lang="en-IN" sz="2500" b="1" dirty="0">
                <a:solidFill>
                  <a:schemeClr val="tx1"/>
                </a:solidFill>
              </a:rPr>
              <a:t>_________________________________________________________</a:t>
            </a:r>
            <a:r>
              <a:rPr lang="en-IN" sz="3000" b="1" dirty="0">
                <a:solidFill>
                  <a:schemeClr val="tx1"/>
                </a:solidFill>
              </a:rPr>
              <a:t> </a:t>
            </a:r>
            <a:r>
              <a:rPr lang="en-IN" sz="3000" dirty="0">
                <a:solidFill>
                  <a:schemeClr val="tx1"/>
                </a:solidFill>
              </a:rPr>
              <a:t>www.psscive.ac.in</a:t>
            </a:r>
          </a:p>
        </p:txBody>
      </p:sp>
    </p:spTree>
    <p:extLst>
      <p:ext uri="{BB962C8B-B14F-4D97-AF65-F5344CB8AC3E}">
        <p14:creationId xmlns:p14="http://schemas.microsoft.com/office/powerpoint/2010/main" val="95007572"/>
      </p:ext>
    </p:extLst>
  </p:cSld>
  <p:clrMapOvr>
    <a:masterClrMapping/>
  </p:clrMapOvr>
  <p:transition advClick="0"/>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3333" y="110836"/>
            <a:ext cx="9692640" cy="637309"/>
          </a:xfrm>
        </p:spPr>
        <p:txBody>
          <a:bodyPr>
            <a:noAutofit/>
          </a:bodyPr>
          <a:lstStyle/>
          <a:p>
            <a:r>
              <a:rPr lang="en-US" sz="3600" b="1" dirty="0">
                <a:solidFill>
                  <a:srgbClr val="FFC000"/>
                </a:solidFill>
              </a:rPr>
              <a:t>Nudging Shapes</a:t>
            </a:r>
            <a:endParaRPr lang="en-US" sz="3600" dirty="0">
              <a:solidFill>
                <a:srgbClr val="FFC000"/>
              </a:solidFill>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10</a:t>
            </a:fld>
            <a:endParaRPr lang="en-IN" dirty="0">
              <a:solidFill>
                <a:schemeClr val="tx1"/>
              </a:solidFill>
            </a:endParaRPr>
          </a:p>
        </p:txBody>
      </p:sp>
      <p:sp>
        <p:nvSpPr>
          <p:cNvPr id="4" name="Rectangle 3"/>
          <p:cNvSpPr/>
          <p:nvPr/>
        </p:nvSpPr>
        <p:spPr>
          <a:xfrm>
            <a:off x="423334" y="748145"/>
            <a:ext cx="10410922" cy="1938992"/>
          </a:xfrm>
          <a:prstGeom prst="rect">
            <a:avLst/>
          </a:prstGeom>
        </p:spPr>
        <p:txBody>
          <a:bodyPr wrap="square">
            <a:spAutoFit/>
          </a:bodyPr>
          <a:lstStyle/>
          <a:p>
            <a:pPr algn="just"/>
            <a:r>
              <a:rPr lang="en-US" sz="2400" dirty="0"/>
              <a:t>Sometimes it is required to do the little movement of the shape. It is performed by Nudging Shapes. Shapes can be nudged horizontally or vertically using the arrow keys. Pressing the arrow key single time moves the shapes 1 pixel. Using the Shift key in conjunction with arrow keys moves the shapes by 10 pixels.</a:t>
            </a:r>
          </a:p>
        </p:txBody>
      </p:sp>
      <p:sp>
        <p:nvSpPr>
          <p:cNvPr id="3" name="Rectangle 2">
            <a:extLst>
              <a:ext uri="{FF2B5EF4-FFF2-40B4-BE49-F238E27FC236}">
                <a16:creationId xmlns:a16="http://schemas.microsoft.com/office/drawing/2014/main" id="{9A336183-2C8D-40A6-9DD0-78A398E66053}"/>
              </a:ext>
            </a:extLst>
          </p:cNvPr>
          <p:cNvSpPr/>
          <p:nvPr/>
        </p:nvSpPr>
        <p:spPr>
          <a:xfrm>
            <a:off x="423333" y="2660036"/>
            <a:ext cx="3714478" cy="590931"/>
          </a:xfrm>
          <a:prstGeom prst="rect">
            <a:avLst/>
          </a:prstGeom>
        </p:spPr>
        <p:txBody>
          <a:bodyPr vert="horz" lIns="91440" tIns="45720" rIns="91440" bIns="45720" rtlCol="0" anchor="b">
            <a:noAutofit/>
          </a:bodyPr>
          <a:lstStyle/>
          <a:p>
            <a:pPr defTabSz="914400">
              <a:lnSpc>
                <a:spcPct val="90000"/>
              </a:lnSpc>
              <a:spcBef>
                <a:spcPct val="0"/>
              </a:spcBef>
            </a:pPr>
            <a:r>
              <a:rPr lang="en-IN" sz="3600" b="1" spc="-50" dirty="0">
                <a:solidFill>
                  <a:srgbClr val="FFC000"/>
                </a:solidFill>
                <a:latin typeface="+mj-lt"/>
                <a:ea typeface="+mj-ea"/>
                <a:cs typeface="+mj-cs"/>
              </a:rPr>
              <a:t>Scaling Shapes</a:t>
            </a:r>
          </a:p>
        </p:txBody>
      </p:sp>
      <p:sp>
        <p:nvSpPr>
          <p:cNvPr id="6" name="Rectangle 5">
            <a:extLst>
              <a:ext uri="{FF2B5EF4-FFF2-40B4-BE49-F238E27FC236}">
                <a16:creationId xmlns:a16="http://schemas.microsoft.com/office/drawing/2014/main" id="{D1BEF58C-CBBB-42C9-B754-60B48EF1716A}"/>
              </a:ext>
            </a:extLst>
          </p:cNvPr>
          <p:cNvSpPr/>
          <p:nvPr/>
        </p:nvSpPr>
        <p:spPr>
          <a:xfrm>
            <a:off x="423333" y="3140131"/>
            <a:ext cx="10410922" cy="1200329"/>
          </a:xfrm>
          <a:prstGeom prst="rect">
            <a:avLst/>
          </a:prstGeom>
        </p:spPr>
        <p:txBody>
          <a:bodyPr wrap="square">
            <a:spAutoFit/>
          </a:bodyPr>
          <a:lstStyle/>
          <a:p>
            <a:pPr algn="just"/>
            <a:r>
              <a:rPr lang="en-IN" sz="2400" dirty="0"/>
              <a:t>Scaling changes the size of the shapes. The shape before scaling and after scaling. To enable scaling tool, go to the bounding box corner. In scaling, hold down the shift key for proportion.</a:t>
            </a:r>
          </a:p>
        </p:txBody>
      </p:sp>
      <p:pic>
        <p:nvPicPr>
          <p:cNvPr id="7" name="Picture 6" descr="Scaling">
            <a:extLst>
              <a:ext uri="{FF2B5EF4-FFF2-40B4-BE49-F238E27FC236}">
                <a16:creationId xmlns:a16="http://schemas.microsoft.com/office/drawing/2014/main" id="{8FBCB09C-3F9A-4003-B353-27878C48BFC1}"/>
              </a:ext>
            </a:extLst>
          </p:cNvPr>
          <p:cNvPicPr/>
          <p:nvPr/>
        </p:nvPicPr>
        <p:blipFill>
          <a:blip r:embed="rId2"/>
          <a:stretch>
            <a:fillRect/>
          </a:stretch>
        </p:blipFill>
        <p:spPr bwMode="auto">
          <a:xfrm>
            <a:off x="423333" y="4460483"/>
            <a:ext cx="4303664" cy="1878742"/>
          </a:xfrm>
          <a:prstGeom prst="rect">
            <a:avLst/>
          </a:prstGeom>
        </p:spPr>
      </p:pic>
      <p:pic>
        <p:nvPicPr>
          <p:cNvPr id="8" name="Picture 7" descr="Scaling after">
            <a:extLst>
              <a:ext uri="{FF2B5EF4-FFF2-40B4-BE49-F238E27FC236}">
                <a16:creationId xmlns:a16="http://schemas.microsoft.com/office/drawing/2014/main" id="{BEBB4436-22FB-4F45-8495-4954022A4F25}"/>
              </a:ext>
            </a:extLst>
          </p:cNvPr>
          <p:cNvPicPr/>
          <p:nvPr/>
        </p:nvPicPr>
        <p:blipFill>
          <a:blip r:embed="rId3"/>
          <a:stretch>
            <a:fillRect/>
          </a:stretch>
        </p:blipFill>
        <p:spPr bwMode="auto">
          <a:xfrm>
            <a:off x="5430981" y="4497141"/>
            <a:ext cx="4684991" cy="1829718"/>
          </a:xfrm>
          <a:prstGeom prst="rect">
            <a:avLst/>
          </a:prstGeom>
        </p:spPr>
      </p:pic>
      <p:sp>
        <p:nvSpPr>
          <p:cNvPr id="9" name="Rectangle 8">
            <a:extLst>
              <a:ext uri="{FF2B5EF4-FFF2-40B4-BE49-F238E27FC236}">
                <a16:creationId xmlns:a16="http://schemas.microsoft.com/office/drawing/2014/main" id="{795E351E-EC1B-45AF-8A17-4778EAEBCBD4}"/>
              </a:ext>
            </a:extLst>
          </p:cNvPr>
          <p:cNvSpPr/>
          <p:nvPr/>
        </p:nvSpPr>
        <p:spPr>
          <a:xfrm>
            <a:off x="1186002" y="6339225"/>
            <a:ext cx="2778325" cy="307777"/>
          </a:xfrm>
          <a:prstGeom prst="rect">
            <a:avLst/>
          </a:prstGeom>
        </p:spPr>
        <p:txBody>
          <a:bodyPr wrap="none">
            <a:spAutoFit/>
          </a:bodyPr>
          <a:lstStyle/>
          <a:p>
            <a:r>
              <a:rPr lang="en-IN" sz="1400" b="1" i="1" dirty="0">
                <a:solidFill>
                  <a:srgbClr val="FFC000"/>
                </a:solidFill>
                <a:latin typeface="Bookman Old Style" panose="02050604050505020204" pitchFamily="18" charset="0"/>
                <a:ea typeface="Calibri" panose="020F0502020204030204" pitchFamily="34" charset="0"/>
                <a:cs typeface="Mangal" panose="02040503050203030202" pitchFamily="18" charset="0"/>
              </a:rPr>
              <a:t>Fig. Scaling shapes (before)</a:t>
            </a:r>
            <a:endParaRPr lang="en-IN" sz="1400" dirty="0">
              <a:solidFill>
                <a:srgbClr val="FFC000"/>
              </a:solidFill>
            </a:endParaRPr>
          </a:p>
        </p:txBody>
      </p:sp>
      <p:sp>
        <p:nvSpPr>
          <p:cNvPr id="10" name="Rectangle 9">
            <a:extLst>
              <a:ext uri="{FF2B5EF4-FFF2-40B4-BE49-F238E27FC236}">
                <a16:creationId xmlns:a16="http://schemas.microsoft.com/office/drawing/2014/main" id="{95E42479-CD8A-45CC-97C5-462E358C01EE}"/>
              </a:ext>
            </a:extLst>
          </p:cNvPr>
          <p:cNvSpPr/>
          <p:nvPr/>
        </p:nvSpPr>
        <p:spPr>
          <a:xfrm>
            <a:off x="6665028" y="6212657"/>
            <a:ext cx="2778325" cy="307777"/>
          </a:xfrm>
          <a:prstGeom prst="rect">
            <a:avLst/>
          </a:prstGeom>
        </p:spPr>
        <p:txBody>
          <a:bodyPr wrap="none">
            <a:spAutoFit/>
          </a:bodyPr>
          <a:lstStyle/>
          <a:p>
            <a:r>
              <a:rPr lang="en-IN" sz="1400" b="1" i="1" dirty="0">
                <a:solidFill>
                  <a:srgbClr val="FFC000"/>
                </a:solidFill>
                <a:latin typeface="Bookman Old Style" panose="02050604050505020204" pitchFamily="18" charset="0"/>
                <a:ea typeface="Calibri" panose="020F0502020204030204" pitchFamily="34" charset="0"/>
                <a:cs typeface="Mangal" panose="02040503050203030202" pitchFamily="18" charset="0"/>
              </a:rPr>
              <a:t>Fig. Scaling shapes (after))</a:t>
            </a:r>
            <a:endParaRPr lang="en-IN" sz="1400" dirty="0">
              <a:solidFill>
                <a:srgbClr val="FFC000"/>
              </a:solidFill>
            </a:endParaRPr>
          </a:p>
        </p:txBody>
      </p:sp>
    </p:spTree>
    <p:extLst>
      <p:ext uri="{BB962C8B-B14F-4D97-AF65-F5344CB8AC3E}">
        <p14:creationId xmlns:p14="http://schemas.microsoft.com/office/powerpoint/2010/main" val="3706277644"/>
      </p:ext>
    </p:extLst>
  </p:cSld>
  <p:clrMapOvr>
    <a:masterClrMapping/>
  </p:clrMapOvr>
  <p:transition advClick="0"/>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3333" y="110836"/>
            <a:ext cx="9692640" cy="637309"/>
          </a:xfrm>
        </p:spPr>
        <p:txBody>
          <a:bodyPr>
            <a:noAutofit/>
          </a:bodyPr>
          <a:lstStyle/>
          <a:p>
            <a:r>
              <a:rPr lang="en-US" sz="3600" b="1" dirty="0">
                <a:solidFill>
                  <a:srgbClr val="FFC000"/>
                </a:solidFill>
              </a:rPr>
              <a:t>Rotating</a:t>
            </a:r>
            <a:endParaRPr lang="en-US" sz="3600" dirty="0">
              <a:solidFill>
                <a:srgbClr val="FFC000"/>
              </a:solidFill>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11</a:t>
            </a:fld>
            <a:endParaRPr lang="en-IN" dirty="0">
              <a:solidFill>
                <a:schemeClr val="tx1"/>
              </a:solidFill>
            </a:endParaRPr>
          </a:p>
        </p:txBody>
      </p:sp>
      <p:sp>
        <p:nvSpPr>
          <p:cNvPr id="4" name="Rectangle 3"/>
          <p:cNvSpPr/>
          <p:nvPr/>
        </p:nvSpPr>
        <p:spPr>
          <a:xfrm>
            <a:off x="423334" y="609600"/>
            <a:ext cx="10660302" cy="1508105"/>
          </a:xfrm>
          <a:prstGeom prst="rect">
            <a:avLst/>
          </a:prstGeom>
        </p:spPr>
        <p:txBody>
          <a:bodyPr wrap="square">
            <a:spAutoFit/>
          </a:bodyPr>
          <a:lstStyle/>
          <a:p>
            <a:pPr algn="just"/>
            <a:r>
              <a:rPr lang="en-US" sz="2300" dirty="0"/>
              <a:t>It changes the angle of shape. It is very helpful in human rotoscoping because there you need to rotate the shapes according to object movement.</a:t>
            </a:r>
          </a:p>
          <a:p>
            <a:pPr algn="just"/>
            <a:r>
              <a:rPr lang="en-US" sz="2300" dirty="0"/>
              <a:t>To enable rotating hold down the Ctrl key on bounding box corner and drag the mouse to rotate the shape..</a:t>
            </a:r>
          </a:p>
        </p:txBody>
      </p:sp>
      <p:sp>
        <p:nvSpPr>
          <p:cNvPr id="9" name="Rectangle 8">
            <a:extLst>
              <a:ext uri="{FF2B5EF4-FFF2-40B4-BE49-F238E27FC236}">
                <a16:creationId xmlns:a16="http://schemas.microsoft.com/office/drawing/2014/main" id="{795E351E-EC1B-45AF-8A17-4778EAEBCBD4}"/>
              </a:ext>
            </a:extLst>
          </p:cNvPr>
          <p:cNvSpPr/>
          <p:nvPr/>
        </p:nvSpPr>
        <p:spPr>
          <a:xfrm>
            <a:off x="1959042" y="3391123"/>
            <a:ext cx="2627642" cy="307777"/>
          </a:xfrm>
          <a:prstGeom prst="rect">
            <a:avLst/>
          </a:prstGeom>
        </p:spPr>
        <p:txBody>
          <a:bodyPr wrap="none">
            <a:spAutoFit/>
          </a:bodyPr>
          <a:lstStyle/>
          <a:p>
            <a:r>
              <a:rPr lang="en-IN" sz="1400" b="1" i="1" dirty="0">
                <a:solidFill>
                  <a:srgbClr val="FFC000"/>
                </a:solidFill>
                <a:latin typeface="Bookman Old Style" panose="02050604050505020204" pitchFamily="18" charset="0"/>
                <a:ea typeface="Calibri" panose="020F0502020204030204" pitchFamily="34" charset="0"/>
                <a:cs typeface="Mangal" panose="02040503050203030202" pitchFamily="18" charset="0"/>
              </a:rPr>
              <a:t>Fig. Rotating tools enable</a:t>
            </a:r>
            <a:endParaRPr lang="en-IN" sz="1400" dirty="0">
              <a:solidFill>
                <a:srgbClr val="FFC000"/>
              </a:solidFill>
            </a:endParaRPr>
          </a:p>
        </p:txBody>
      </p:sp>
      <p:sp>
        <p:nvSpPr>
          <p:cNvPr id="10" name="Rectangle 9">
            <a:extLst>
              <a:ext uri="{FF2B5EF4-FFF2-40B4-BE49-F238E27FC236}">
                <a16:creationId xmlns:a16="http://schemas.microsoft.com/office/drawing/2014/main" id="{95E42479-CD8A-45CC-97C5-462E358C01EE}"/>
              </a:ext>
            </a:extLst>
          </p:cNvPr>
          <p:cNvSpPr/>
          <p:nvPr/>
        </p:nvSpPr>
        <p:spPr>
          <a:xfrm>
            <a:off x="6792113" y="3379589"/>
            <a:ext cx="2475358" cy="307777"/>
          </a:xfrm>
          <a:prstGeom prst="rect">
            <a:avLst/>
          </a:prstGeom>
        </p:spPr>
        <p:txBody>
          <a:bodyPr wrap="none">
            <a:spAutoFit/>
          </a:bodyPr>
          <a:lstStyle/>
          <a:p>
            <a:r>
              <a:rPr lang="en-IN" sz="1400" b="1" i="1" dirty="0">
                <a:solidFill>
                  <a:srgbClr val="FFC000"/>
                </a:solidFill>
                <a:latin typeface="Bookman Old Style" panose="02050604050505020204" pitchFamily="18" charset="0"/>
                <a:ea typeface="Calibri" panose="020F0502020204030204" pitchFamily="34" charset="0"/>
                <a:cs typeface="Mangal" panose="02040503050203030202" pitchFamily="18" charset="0"/>
              </a:rPr>
              <a:t>Fig. Rotating the shape </a:t>
            </a:r>
            <a:endParaRPr lang="en-IN" sz="1400" dirty="0">
              <a:solidFill>
                <a:srgbClr val="FFC000"/>
              </a:solidFill>
            </a:endParaRPr>
          </a:p>
        </p:txBody>
      </p:sp>
      <p:pic>
        <p:nvPicPr>
          <p:cNvPr id="11" name="Picture 10" descr="Rotating">
            <a:extLst>
              <a:ext uri="{FF2B5EF4-FFF2-40B4-BE49-F238E27FC236}">
                <a16:creationId xmlns:a16="http://schemas.microsoft.com/office/drawing/2014/main" id="{4C1CBABE-B206-47DD-95B0-419ECFEBF3FA}"/>
              </a:ext>
            </a:extLst>
          </p:cNvPr>
          <p:cNvPicPr/>
          <p:nvPr/>
        </p:nvPicPr>
        <p:blipFill>
          <a:blip r:embed="rId2"/>
          <a:stretch>
            <a:fillRect/>
          </a:stretch>
        </p:blipFill>
        <p:spPr bwMode="auto">
          <a:xfrm>
            <a:off x="1491355" y="2179261"/>
            <a:ext cx="3713018" cy="1249740"/>
          </a:xfrm>
          <a:prstGeom prst="rect">
            <a:avLst/>
          </a:prstGeom>
        </p:spPr>
      </p:pic>
      <p:pic>
        <p:nvPicPr>
          <p:cNvPr id="12" name="Picture 11" descr="Rotating01">
            <a:extLst>
              <a:ext uri="{FF2B5EF4-FFF2-40B4-BE49-F238E27FC236}">
                <a16:creationId xmlns:a16="http://schemas.microsoft.com/office/drawing/2014/main" id="{1261B450-C2F4-4C68-9614-D2965D0D6922}"/>
              </a:ext>
            </a:extLst>
          </p:cNvPr>
          <p:cNvPicPr/>
          <p:nvPr/>
        </p:nvPicPr>
        <p:blipFill>
          <a:blip r:embed="rId3"/>
          <a:stretch>
            <a:fillRect/>
          </a:stretch>
        </p:blipFill>
        <p:spPr bwMode="auto">
          <a:xfrm>
            <a:off x="6096000" y="2179261"/>
            <a:ext cx="3713018" cy="1249740"/>
          </a:xfrm>
          <a:prstGeom prst="rect">
            <a:avLst/>
          </a:prstGeom>
        </p:spPr>
      </p:pic>
      <p:sp>
        <p:nvSpPr>
          <p:cNvPr id="13" name="Rectangle 12">
            <a:extLst>
              <a:ext uri="{FF2B5EF4-FFF2-40B4-BE49-F238E27FC236}">
                <a16:creationId xmlns:a16="http://schemas.microsoft.com/office/drawing/2014/main" id="{AE88C491-98A0-4D5A-810C-434AF2DADC95}"/>
              </a:ext>
            </a:extLst>
          </p:cNvPr>
          <p:cNvSpPr/>
          <p:nvPr/>
        </p:nvSpPr>
        <p:spPr>
          <a:xfrm>
            <a:off x="84944" y="3634087"/>
            <a:ext cx="5668539" cy="590931"/>
          </a:xfrm>
          <a:prstGeom prst="rect">
            <a:avLst/>
          </a:prstGeom>
        </p:spPr>
        <p:txBody>
          <a:bodyPr vert="horz" lIns="91440" tIns="45720" rIns="91440" bIns="45720" rtlCol="0" anchor="b">
            <a:noAutofit/>
          </a:bodyPr>
          <a:lstStyle/>
          <a:p>
            <a:pPr defTabSz="914400">
              <a:lnSpc>
                <a:spcPct val="90000"/>
              </a:lnSpc>
              <a:spcBef>
                <a:spcPct val="0"/>
              </a:spcBef>
            </a:pPr>
            <a:r>
              <a:rPr lang="en-IN" sz="3600" b="1" spc="-50" dirty="0">
                <a:solidFill>
                  <a:srgbClr val="FFC000"/>
                </a:solidFill>
                <a:latin typeface="+mj-lt"/>
                <a:ea typeface="+mj-ea"/>
                <a:cs typeface="+mj-cs"/>
              </a:rPr>
              <a:t>Corner-Pinning Shapes</a:t>
            </a:r>
          </a:p>
        </p:txBody>
      </p:sp>
      <p:sp>
        <p:nvSpPr>
          <p:cNvPr id="14" name="Rectangle 13">
            <a:extLst>
              <a:ext uri="{FF2B5EF4-FFF2-40B4-BE49-F238E27FC236}">
                <a16:creationId xmlns:a16="http://schemas.microsoft.com/office/drawing/2014/main" id="{ABA13170-FEE4-4AC2-AD5A-0BEBAAC0D7E1}"/>
              </a:ext>
            </a:extLst>
          </p:cNvPr>
          <p:cNvSpPr/>
          <p:nvPr/>
        </p:nvSpPr>
        <p:spPr>
          <a:xfrm>
            <a:off x="345131" y="4111177"/>
            <a:ext cx="10660301" cy="1154162"/>
          </a:xfrm>
          <a:prstGeom prst="rect">
            <a:avLst/>
          </a:prstGeom>
        </p:spPr>
        <p:txBody>
          <a:bodyPr wrap="square">
            <a:spAutoFit/>
          </a:bodyPr>
          <a:lstStyle/>
          <a:p>
            <a:pPr algn="just"/>
            <a:r>
              <a:rPr lang="en-IN" sz="2300" dirty="0"/>
              <a:t>The corner points of a shape’s bounding box can be corner-pinned. For instance, you can easily fit the shape into the corners of a </a:t>
            </a:r>
            <a:r>
              <a:rPr lang="en-IN" sz="2300" dirty="0" err="1"/>
              <a:t>boat.For</a:t>
            </a:r>
            <a:r>
              <a:rPr lang="en-IN" sz="2300" dirty="0"/>
              <a:t> Corner Pinning select the shape, hold Alt Key and drag the corner of the shape. </a:t>
            </a:r>
          </a:p>
        </p:txBody>
      </p:sp>
      <p:pic>
        <p:nvPicPr>
          <p:cNvPr id="15" name="Picture 14" descr="Corner01">
            <a:extLst>
              <a:ext uri="{FF2B5EF4-FFF2-40B4-BE49-F238E27FC236}">
                <a16:creationId xmlns:a16="http://schemas.microsoft.com/office/drawing/2014/main" id="{88E4F72A-E016-40C5-BE64-82820C932E3A}"/>
              </a:ext>
            </a:extLst>
          </p:cNvPr>
          <p:cNvPicPr/>
          <p:nvPr/>
        </p:nvPicPr>
        <p:blipFill>
          <a:blip r:embed="rId4"/>
          <a:stretch>
            <a:fillRect/>
          </a:stretch>
        </p:blipFill>
        <p:spPr bwMode="auto">
          <a:xfrm>
            <a:off x="1491355" y="5298409"/>
            <a:ext cx="3900655" cy="1240937"/>
          </a:xfrm>
          <a:prstGeom prst="rect">
            <a:avLst/>
          </a:prstGeom>
        </p:spPr>
      </p:pic>
      <p:pic>
        <p:nvPicPr>
          <p:cNvPr id="16" name="Picture 15" descr="Corner02">
            <a:extLst>
              <a:ext uri="{FF2B5EF4-FFF2-40B4-BE49-F238E27FC236}">
                <a16:creationId xmlns:a16="http://schemas.microsoft.com/office/drawing/2014/main" id="{23E0A0C7-602F-460D-95F4-90925BB55295}"/>
              </a:ext>
            </a:extLst>
          </p:cNvPr>
          <p:cNvPicPr/>
          <p:nvPr/>
        </p:nvPicPr>
        <p:blipFill>
          <a:blip r:embed="rId5"/>
          <a:stretch>
            <a:fillRect/>
          </a:stretch>
        </p:blipFill>
        <p:spPr bwMode="auto">
          <a:xfrm>
            <a:off x="6096000" y="5298408"/>
            <a:ext cx="3713017" cy="1240937"/>
          </a:xfrm>
          <a:prstGeom prst="rect">
            <a:avLst/>
          </a:prstGeom>
        </p:spPr>
      </p:pic>
      <p:sp>
        <p:nvSpPr>
          <p:cNvPr id="17" name="Rectangle 16">
            <a:extLst>
              <a:ext uri="{FF2B5EF4-FFF2-40B4-BE49-F238E27FC236}">
                <a16:creationId xmlns:a16="http://schemas.microsoft.com/office/drawing/2014/main" id="{E34CD464-26C3-4265-8AB3-2512045EE7FB}"/>
              </a:ext>
            </a:extLst>
          </p:cNvPr>
          <p:cNvSpPr/>
          <p:nvPr/>
        </p:nvSpPr>
        <p:spPr>
          <a:xfrm>
            <a:off x="1541276" y="6458148"/>
            <a:ext cx="3850734" cy="307777"/>
          </a:xfrm>
          <a:prstGeom prst="rect">
            <a:avLst/>
          </a:prstGeom>
        </p:spPr>
        <p:txBody>
          <a:bodyPr wrap="none">
            <a:spAutoFit/>
          </a:bodyPr>
          <a:lstStyle/>
          <a:p>
            <a:r>
              <a:rPr lang="en-IN" sz="1400" b="1" i="1" dirty="0">
                <a:solidFill>
                  <a:srgbClr val="FFC000"/>
                </a:solidFill>
                <a:latin typeface="Bookman Old Style" panose="02050604050505020204" pitchFamily="18" charset="0"/>
                <a:ea typeface="Calibri" panose="020F0502020204030204" pitchFamily="34" charset="0"/>
                <a:cs typeface="Mangal" panose="02040503050203030202" pitchFamily="18" charset="0"/>
              </a:rPr>
              <a:t>Fig. </a:t>
            </a:r>
            <a:r>
              <a:rPr lang="en-US" sz="1400" b="1" i="1" dirty="0">
                <a:solidFill>
                  <a:srgbClr val="FFC000"/>
                </a:solidFill>
                <a:latin typeface="Bookman Old Style" panose="02050604050505020204" pitchFamily="18" charset="0"/>
                <a:ea typeface="Calibri" panose="020F0502020204030204" pitchFamily="34" charset="0"/>
                <a:cs typeface="Mangal" panose="02040503050203030202" pitchFamily="18" charset="0"/>
              </a:rPr>
              <a:t>Hold Alt key and select the corner</a:t>
            </a:r>
            <a:endParaRPr lang="en-IN" sz="1400" dirty="0">
              <a:solidFill>
                <a:srgbClr val="FFC000"/>
              </a:solidFill>
            </a:endParaRPr>
          </a:p>
        </p:txBody>
      </p:sp>
      <p:sp>
        <p:nvSpPr>
          <p:cNvPr id="18" name="Rectangle 17">
            <a:extLst>
              <a:ext uri="{FF2B5EF4-FFF2-40B4-BE49-F238E27FC236}">
                <a16:creationId xmlns:a16="http://schemas.microsoft.com/office/drawing/2014/main" id="{6555A599-74FA-4FBB-82F1-08231FE3B3E8}"/>
              </a:ext>
            </a:extLst>
          </p:cNvPr>
          <p:cNvSpPr/>
          <p:nvPr/>
        </p:nvSpPr>
        <p:spPr>
          <a:xfrm>
            <a:off x="5901645" y="6539345"/>
            <a:ext cx="4256293" cy="307777"/>
          </a:xfrm>
          <a:prstGeom prst="rect">
            <a:avLst/>
          </a:prstGeom>
        </p:spPr>
        <p:txBody>
          <a:bodyPr wrap="none">
            <a:spAutoFit/>
          </a:bodyPr>
          <a:lstStyle/>
          <a:p>
            <a:r>
              <a:rPr lang="en-IN" sz="1400" b="1" i="1" dirty="0">
                <a:solidFill>
                  <a:srgbClr val="FFC000"/>
                </a:solidFill>
                <a:latin typeface="Bookman Old Style" panose="02050604050505020204" pitchFamily="18" charset="0"/>
                <a:ea typeface="Calibri" panose="020F0502020204030204" pitchFamily="34" charset="0"/>
                <a:cs typeface="Mangal" panose="02040503050203030202" pitchFamily="18" charset="0"/>
              </a:rPr>
              <a:t>Fig. </a:t>
            </a:r>
            <a:r>
              <a:rPr lang="en-US" sz="1400" b="1" i="1" dirty="0">
                <a:solidFill>
                  <a:srgbClr val="FFC000"/>
                </a:solidFill>
                <a:latin typeface="Bookman Old Style" panose="02050604050505020204" pitchFamily="18" charset="0"/>
                <a:ea typeface="Calibri" panose="020F0502020204030204" pitchFamily="34" charset="0"/>
                <a:cs typeface="Mangal" panose="02040503050203030202" pitchFamily="18" charset="0"/>
              </a:rPr>
              <a:t>Corner Pinning on the right top corner</a:t>
            </a:r>
            <a:endParaRPr lang="en-IN" sz="1400" dirty="0">
              <a:solidFill>
                <a:srgbClr val="FFC000"/>
              </a:solidFill>
            </a:endParaRPr>
          </a:p>
        </p:txBody>
      </p:sp>
    </p:spTree>
    <p:extLst>
      <p:ext uri="{BB962C8B-B14F-4D97-AF65-F5344CB8AC3E}">
        <p14:creationId xmlns:p14="http://schemas.microsoft.com/office/powerpoint/2010/main" val="1257637819"/>
      </p:ext>
    </p:extLst>
  </p:cSld>
  <p:clrMapOvr>
    <a:masterClrMapping/>
  </p:clrMapOvr>
  <p:transition advClick="0"/>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2498" y="58150"/>
            <a:ext cx="9692640" cy="637309"/>
          </a:xfrm>
        </p:spPr>
        <p:txBody>
          <a:bodyPr>
            <a:noAutofit/>
          </a:bodyPr>
          <a:lstStyle/>
          <a:p>
            <a:r>
              <a:rPr lang="en-US" sz="3600" b="1" dirty="0">
                <a:solidFill>
                  <a:srgbClr val="FFC000"/>
                </a:solidFill>
              </a:rPr>
              <a:t>Shearing Shapes</a:t>
            </a:r>
            <a:endParaRPr lang="en-US" sz="3600" dirty="0">
              <a:solidFill>
                <a:srgbClr val="FFC000"/>
              </a:solidFill>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12</a:t>
            </a:fld>
            <a:endParaRPr lang="en-IN" dirty="0">
              <a:solidFill>
                <a:schemeClr val="tx1"/>
              </a:solidFill>
            </a:endParaRPr>
          </a:p>
        </p:txBody>
      </p:sp>
      <p:sp>
        <p:nvSpPr>
          <p:cNvPr id="4" name="Rectangle 3"/>
          <p:cNvSpPr/>
          <p:nvPr/>
        </p:nvSpPr>
        <p:spPr>
          <a:xfrm>
            <a:off x="423334" y="526473"/>
            <a:ext cx="10660302" cy="1508105"/>
          </a:xfrm>
          <a:prstGeom prst="rect">
            <a:avLst/>
          </a:prstGeom>
        </p:spPr>
        <p:txBody>
          <a:bodyPr wrap="square">
            <a:spAutoFit/>
          </a:bodyPr>
          <a:lstStyle/>
          <a:p>
            <a:pPr algn="just"/>
            <a:r>
              <a:rPr lang="en-US" sz="2300" dirty="0"/>
              <a:t>It is a technique of transformation, which changes the shape of an object along X and Y axis. In shearing, shape being skewed horizontally or vertically. To perform shearing, hold the Ctrl key and drag on the midpoint of the shape bounding box either in vertical or horizontal axis. </a:t>
            </a:r>
          </a:p>
        </p:txBody>
      </p:sp>
      <p:sp>
        <p:nvSpPr>
          <p:cNvPr id="9" name="Rectangle 8">
            <a:extLst>
              <a:ext uri="{FF2B5EF4-FFF2-40B4-BE49-F238E27FC236}">
                <a16:creationId xmlns:a16="http://schemas.microsoft.com/office/drawing/2014/main" id="{795E351E-EC1B-45AF-8A17-4778EAEBCBD4}"/>
              </a:ext>
            </a:extLst>
          </p:cNvPr>
          <p:cNvSpPr/>
          <p:nvPr/>
        </p:nvSpPr>
        <p:spPr>
          <a:xfrm>
            <a:off x="2421564" y="3306875"/>
            <a:ext cx="2204450" cy="307777"/>
          </a:xfrm>
          <a:prstGeom prst="rect">
            <a:avLst/>
          </a:prstGeom>
        </p:spPr>
        <p:txBody>
          <a:bodyPr wrap="none">
            <a:spAutoFit/>
          </a:bodyPr>
          <a:lstStyle/>
          <a:p>
            <a:r>
              <a:rPr lang="en-IN" sz="1400" b="1" i="1" dirty="0">
                <a:solidFill>
                  <a:srgbClr val="FFC000"/>
                </a:solidFill>
                <a:latin typeface="Bookman Old Style" panose="02050604050505020204" pitchFamily="18" charset="0"/>
                <a:ea typeface="Calibri" panose="020F0502020204030204" pitchFamily="34" charset="0"/>
                <a:cs typeface="Mangal" panose="02040503050203030202" pitchFamily="18" charset="0"/>
              </a:rPr>
              <a:t>Fig. Shearing (before)</a:t>
            </a:r>
            <a:endParaRPr lang="en-IN" sz="1400" dirty="0">
              <a:solidFill>
                <a:srgbClr val="FFC000"/>
              </a:solidFill>
            </a:endParaRPr>
          </a:p>
        </p:txBody>
      </p:sp>
      <p:sp>
        <p:nvSpPr>
          <p:cNvPr id="10" name="Rectangle 9">
            <a:extLst>
              <a:ext uri="{FF2B5EF4-FFF2-40B4-BE49-F238E27FC236}">
                <a16:creationId xmlns:a16="http://schemas.microsoft.com/office/drawing/2014/main" id="{95E42479-CD8A-45CC-97C5-462E358C01EE}"/>
              </a:ext>
            </a:extLst>
          </p:cNvPr>
          <p:cNvSpPr/>
          <p:nvPr/>
        </p:nvSpPr>
        <p:spPr>
          <a:xfrm>
            <a:off x="7391169" y="3241525"/>
            <a:ext cx="2089033" cy="307777"/>
          </a:xfrm>
          <a:prstGeom prst="rect">
            <a:avLst/>
          </a:prstGeom>
        </p:spPr>
        <p:txBody>
          <a:bodyPr wrap="none">
            <a:spAutoFit/>
          </a:bodyPr>
          <a:lstStyle/>
          <a:p>
            <a:r>
              <a:rPr lang="en-IN" sz="1400" b="1" i="1" dirty="0">
                <a:solidFill>
                  <a:srgbClr val="FFC000"/>
                </a:solidFill>
                <a:latin typeface="Bookman Old Style" panose="02050604050505020204" pitchFamily="18" charset="0"/>
                <a:ea typeface="Calibri" panose="020F0502020204030204" pitchFamily="34" charset="0"/>
                <a:cs typeface="Mangal" panose="02040503050203030202" pitchFamily="18" charset="0"/>
              </a:rPr>
              <a:t>Fig. Shearing (after)</a:t>
            </a:r>
            <a:endParaRPr lang="en-IN" sz="1400" dirty="0">
              <a:solidFill>
                <a:srgbClr val="FFC000"/>
              </a:solidFill>
            </a:endParaRPr>
          </a:p>
        </p:txBody>
      </p:sp>
      <p:sp>
        <p:nvSpPr>
          <p:cNvPr id="13" name="Rectangle 12">
            <a:extLst>
              <a:ext uri="{FF2B5EF4-FFF2-40B4-BE49-F238E27FC236}">
                <a16:creationId xmlns:a16="http://schemas.microsoft.com/office/drawing/2014/main" id="{AE88C491-98A0-4D5A-810C-434AF2DADC95}"/>
              </a:ext>
            </a:extLst>
          </p:cNvPr>
          <p:cNvSpPr/>
          <p:nvPr/>
        </p:nvSpPr>
        <p:spPr>
          <a:xfrm>
            <a:off x="340052" y="3429000"/>
            <a:ext cx="5668539" cy="590931"/>
          </a:xfrm>
          <a:prstGeom prst="rect">
            <a:avLst/>
          </a:prstGeom>
        </p:spPr>
        <p:txBody>
          <a:bodyPr vert="horz" lIns="91440" tIns="45720" rIns="91440" bIns="45720" rtlCol="0" anchor="b">
            <a:noAutofit/>
          </a:bodyPr>
          <a:lstStyle/>
          <a:p>
            <a:pPr defTabSz="914400">
              <a:lnSpc>
                <a:spcPct val="90000"/>
              </a:lnSpc>
              <a:spcBef>
                <a:spcPct val="0"/>
              </a:spcBef>
            </a:pPr>
            <a:r>
              <a:rPr lang="en-IN" sz="3600" b="1" spc="-50" dirty="0">
                <a:solidFill>
                  <a:srgbClr val="FFC000"/>
                </a:solidFill>
                <a:latin typeface="+mj-lt"/>
                <a:ea typeface="+mj-ea"/>
                <a:cs typeface="+mj-cs"/>
              </a:rPr>
              <a:t>Anchor Point </a:t>
            </a:r>
          </a:p>
        </p:txBody>
      </p:sp>
      <p:sp>
        <p:nvSpPr>
          <p:cNvPr id="14" name="Rectangle 13">
            <a:extLst>
              <a:ext uri="{FF2B5EF4-FFF2-40B4-BE49-F238E27FC236}">
                <a16:creationId xmlns:a16="http://schemas.microsoft.com/office/drawing/2014/main" id="{ABA13170-FEE4-4AC2-AD5A-0BEBAAC0D7E1}"/>
              </a:ext>
            </a:extLst>
          </p:cNvPr>
          <p:cNvSpPr/>
          <p:nvPr/>
        </p:nvSpPr>
        <p:spPr>
          <a:xfrm>
            <a:off x="340052" y="3859563"/>
            <a:ext cx="10660301" cy="1862048"/>
          </a:xfrm>
          <a:prstGeom prst="rect">
            <a:avLst/>
          </a:prstGeom>
        </p:spPr>
        <p:txBody>
          <a:bodyPr wrap="square">
            <a:spAutoFit/>
          </a:bodyPr>
          <a:lstStyle/>
          <a:p>
            <a:pPr algn="just"/>
            <a:r>
              <a:rPr lang="en-US" sz="2300" dirty="0"/>
              <a:t>A shape rotates around its anchor point, but scales from the opposite handle. Moving the anchor point changes the </a:t>
            </a:r>
            <a:r>
              <a:rPr lang="en-US" sz="2300" dirty="0" err="1"/>
              <a:t>centre</a:t>
            </a:r>
            <a:r>
              <a:rPr lang="en-US" sz="2300" dirty="0"/>
              <a:t> of rotation and scaling when using the on-screen controls. You can activate and deactivate anchor point by pressing (.) period key. You can also shift anchor point by holding down left mouse key and drag.</a:t>
            </a:r>
            <a:endParaRPr lang="en-IN" sz="2300" dirty="0"/>
          </a:p>
        </p:txBody>
      </p:sp>
      <p:sp>
        <p:nvSpPr>
          <p:cNvPr id="17" name="Rectangle 16">
            <a:extLst>
              <a:ext uri="{FF2B5EF4-FFF2-40B4-BE49-F238E27FC236}">
                <a16:creationId xmlns:a16="http://schemas.microsoft.com/office/drawing/2014/main" id="{E34CD464-26C3-4265-8AB3-2512045EE7FB}"/>
              </a:ext>
            </a:extLst>
          </p:cNvPr>
          <p:cNvSpPr/>
          <p:nvPr/>
        </p:nvSpPr>
        <p:spPr>
          <a:xfrm>
            <a:off x="3535087" y="6470074"/>
            <a:ext cx="1596912" cy="276999"/>
          </a:xfrm>
          <a:prstGeom prst="rect">
            <a:avLst/>
          </a:prstGeom>
        </p:spPr>
        <p:txBody>
          <a:bodyPr wrap="none">
            <a:spAutoFit/>
          </a:bodyPr>
          <a:lstStyle/>
          <a:p>
            <a:r>
              <a:rPr lang="en-IN" sz="1200" b="1" i="1" dirty="0">
                <a:solidFill>
                  <a:srgbClr val="FFC000"/>
                </a:solidFill>
                <a:latin typeface="Bookman Old Style" panose="02050604050505020204" pitchFamily="18" charset="0"/>
                <a:ea typeface="Calibri" panose="020F0502020204030204" pitchFamily="34" charset="0"/>
                <a:cs typeface="Mangal" panose="02040503050203030202" pitchFamily="18" charset="0"/>
              </a:rPr>
              <a:t>Fig. </a:t>
            </a:r>
            <a:r>
              <a:rPr lang="en-US" sz="1200" b="1" i="1" dirty="0">
                <a:solidFill>
                  <a:srgbClr val="FFC000"/>
                </a:solidFill>
                <a:latin typeface="Bookman Old Style" panose="02050604050505020204" pitchFamily="18" charset="0"/>
                <a:ea typeface="Calibri" panose="020F0502020204030204" pitchFamily="34" charset="0"/>
                <a:cs typeface="Mangal" panose="02040503050203030202" pitchFamily="18" charset="0"/>
              </a:rPr>
              <a:t>Anchor Point</a:t>
            </a:r>
            <a:endParaRPr lang="en-IN" sz="1200" dirty="0">
              <a:solidFill>
                <a:srgbClr val="FFC000"/>
              </a:solidFill>
            </a:endParaRPr>
          </a:p>
        </p:txBody>
      </p:sp>
      <p:sp>
        <p:nvSpPr>
          <p:cNvPr id="18" name="Rectangle 17">
            <a:extLst>
              <a:ext uri="{FF2B5EF4-FFF2-40B4-BE49-F238E27FC236}">
                <a16:creationId xmlns:a16="http://schemas.microsoft.com/office/drawing/2014/main" id="{6555A599-74FA-4FBB-82F1-08231FE3B3E8}"/>
              </a:ext>
            </a:extLst>
          </p:cNvPr>
          <p:cNvSpPr/>
          <p:nvPr/>
        </p:nvSpPr>
        <p:spPr>
          <a:xfrm>
            <a:off x="5993883" y="6490586"/>
            <a:ext cx="2311851" cy="276999"/>
          </a:xfrm>
          <a:prstGeom prst="rect">
            <a:avLst/>
          </a:prstGeom>
        </p:spPr>
        <p:txBody>
          <a:bodyPr wrap="none">
            <a:spAutoFit/>
          </a:bodyPr>
          <a:lstStyle/>
          <a:p>
            <a:r>
              <a:rPr lang="en-IN" sz="1200" b="1" i="1" dirty="0">
                <a:solidFill>
                  <a:srgbClr val="FFC000"/>
                </a:solidFill>
                <a:latin typeface="Bookman Old Style" panose="02050604050505020204" pitchFamily="18" charset="0"/>
                <a:ea typeface="Calibri" panose="020F0502020204030204" pitchFamily="34" charset="0"/>
                <a:cs typeface="Mangal" panose="02040503050203030202" pitchFamily="18" charset="0"/>
              </a:rPr>
              <a:t>Fig. </a:t>
            </a:r>
            <a:r>
              <a:rPr lang="en-US" sz="1200" b="1" i="1" dirty="0">
                <a:solidFill>
                  <a:srgbClr val="FFC000"/>
                </a:solidFill>
                <a:latin typeface="Bookman Old Style" panose="02050604050505020204" pitchFamily="18" charset="0"/>
                <a:ea typeface="Calibri" panose="020F0502020204030204" pitchFamily="34" charset="0"/>
                <a:cs typeface="Mangal" panose="02040503050203030202" pitchFamily="18" charset="0"/>
              </a:rPr>
              <a:t>Shifting Anchor Point</a:t>
            </a:r>
            <a:endParaRPr lang="en-IN" sz="1200" dirty="0">
              <a:solidFill>
                <a:srgbClr val="FFC000"/>
              </a:solidFill>
            </a:endParaRPr>
          </a:p>
        </p:txBody>
      </p:sp>
      <p:pic>
        <p:nvPicPr>
          <p:cNvPr id="19" name="Picture 18" descr="shearing">
            <a:extLst>
              <a:ext uri="{FF2B5EF4-FFF2-40B4-BE49-F238E27FC236}">
                <a16:creationId xmlns:a16="http://schemas.microsoft.com/office/drawing/2014/main" id="{6E407AC2-45E3-4F92-90FF-73E35EB019D4}"/>
              </a:ext>
            </a:extLst>
          </p:cNvPr>
          <p:cNvPicPr/>
          <p:nvPr/>
        </p:nvPicPr>
        <p:blipFill>
          <a:blip r:embed="rId2"/>
          <a:stretch>
            <a:fillRect/>
          </a:stretch>
        </p:blipFill>
        <p:spPr bwMode="auto">
          <a:xfrm>
            <a:off x="1790035" y="2006619"/>
            <a:ext cx="3696421" cy="1339254"/>
          </a:xfrm>
          <a:prstGeom prst="rect">
            <a:avLst/>
          </a:prstGeom>
        </p:spPr>
      </p:pic>
      <p:pic>
        <p:nvPicPr>
          <p:cNvPr id="20" name="Picture 19" descr="shearing01">
            <a:extLst>
              <a:ext uri="{FF2B5EF4-FFF2-40B4-BE49-F238E27FC236}">
                <a16:creationId xmlns:a16="http://schemas.microsoft.com/office/drawing/2014/main" id="{A76DD45C-7E2B-43FD-8581-191B042EFC07}"/>
              </a:ext>
            </a:extLst>
          </p:cNvPr>
          <p:cNvPicPr/>
          <p:nvPr/>
        </p:nvPicPr>
        <p:blipFill>
          <a:blip r:embed="rId3"/>
          <a:stretch>
            <a:fillRect/>
          </a:stretch>
        </p:blipFill>
        <p:spPr bwMode="auto">
          <a:xfrm>
            <a:off x="6705544" y="1967596"/>
            <a:ext cx="3696421" cy="1295796"/>
          </a:xfrm>
          <a:prstGeom prst="rect">
            <a:avLst/>
          </a:prstGeom>
        </p:spPr>
      </p:pic>
      <p:pic>
        <p:nvPicPr>
          <p:cNvPr id="21" name="Picture 20" descr="Anchor point">
            <a:extLst>
              <a:ext uri="{FF2B5EF4-FFF2-40B4-BE49-F238E27FC236}">
                <a16:creationId xmlns:a16="http://schemas.microsoft.com/office/drawing/2014/main" id="{552F81ED-9A65-4BA5-A759-C081958E2F26}"/>
              </a:ext>
            </a:extLst>
          </p:cNvPr>
          <p:cNvPicPr/>
          <p:nvPr/>
        </p:nvPicPr>
        <p:blipFill>
          <a:blip r:embed="rId4"/>
          <a:stretch>
            <a:fillRect/>
          </a:stretch>
        </p:blipFill>
        <p:spPr bwMode="auto">
          <a:xfrm>
            <a:off x="3283060" y="5327199"/>
            <a:ext cx="2591268" cy="1130949"/>
          </a:xfrm>
          <a:prstGeom prst="rect">
            <a:avLst/>
          </a:prstGeom>
        </p:spPr>
      </p:pic>
      <p:pic>
        <p:nvPicPr>
          <p:cNvPr id="22" name="Picture 21" descr="Anchor point drag">
            <a:extLst>
              <a:ext uri="{FF2B5EF4-FFF2-40B4-BE49-F238E27FC236}">
                <a16:creationId xmlns:a16="http://schemas.microsoft.com/office/drawing/2014/main" id="{4B52EC07-3DB8-4431-A9DF-997FA498F9F9}"/>
              </a:ext>
            </a:extLst>
          </p:cNvPr>
          <p:cNvPicPr/>
          <p:nvPr/>
        </p:nvPicPr>
        <p:blipFill>
          <a:blip r:embed="rId5"/>
          <a:stretch>
            <a:fillRect/>
          </a:stretch>
        </p:blipFill>
        <p:spPr bwMode="auto">
          <a:xfrm>
            <a:off x="6164032" y="5326760"/>
            <a:ext cx="2342660" cy="1130949"/>
          </a:xfrm>
          <a:prstGeom prst="rect">
            <a:avLst/>
          </a:prstGeom>
        </p:spPr>
      </p:pic>
      <p:pic>
        <p:nvPicPr>
          <p:cNvPr id="23" name="Picture 22" descr="Anchor point Scaling">
            <a:extLst>
              <a:ext uri="{FF2B5EF4-FFF2-40B4-BE49-F238E27FC236}">
                <a16:creationId xmlns:a16="http://schemas.microsoft.com/office/drawing/2014/main" id="{787A89AA-15E9-4E5D-B111-A431E5D62516}"/>
              </a:ext>
            </a:extLst>
          </p:cNvPr>
          <p:cNvPicPr/>
          <p:nvPr/>
        </p:nvPicPr>
        <p:blipFill>
          <a:blip r:embed="rId6"/>
          <a:stretch>
            <a:fillRect/>
          </a:stretch>
        </p:blipFill>
        <p:spPr bwMode="auto">
          <a:xfrm>
            <a:off x="8854190" y="5343515"/>
            <a:ext cx="2190236" cy="1114194"/>
          </a:xfrm>
          <a:prstGeom prst="rect">
            <a:avLst/>
          </a:prstGeom>
        </p:spPr>
      </p:pic>
      <p:sp>
        <p:nvSpPr>
          <p:cNvPr id="24" name="Rectangle 23">
            <a:extLst>
              <a:ext uri="{FF2B5EF4-FFF2-40B4-BE49-F238E27FC236}">
                <a16:creationId xmlns:a16="http://schemas.microsoft.com/office/drawing/2014/main" id="{12781A33-30ED-46EC-8CEE-FF589DF9AC41}"/>
              </a:ext>
            </a:extLst>
          </p:cNvPr>
          <p:cNvSpPr/>
          <p:nvPr/>
        </p:nvSpPr>
        <p:spPr>
          <a:xfrm>
            <a:off x="8644270" y="6396154"/>
            <a:ext cx="2591268" cy="461665"/>
          </a:xfrm>
          <a:prstGeom prst="rect">
            <a:avLst/>
          </a:prstGeom>
        </p:spPr>
        <p:txBody>
          <a:bodyPr wrap="square">
            <a:spAutoFit/>
          </a:bodyPr>
          <a:lstStyle/>
          <a:p>
            <a:pPr algn="ctr"/>
            <a:r>
              <a:rPr lang="en-IN" sz="1200" b="1" i="1" dirty="0">
                <a:solidFill>
                  <a:srgbClr val="FFC000"/>
                </a:solidFill>
                <a:latin typeface="Bookman Old Style" panose="02050604050505020204" pitchFamily="18" charset="0"/>
                <a:ea typeface="Calibri" panose="020F0502020204030204" pitchFamily="34" charset="0"/>
                <a:cs typeface="Mangal" panose="02040503050203030202" pitchFamily="18" charset="0"/>
              </a:rPr>
              <a:t>Fig. </a:t>
            </a:r>
            <a:r>
              <a:rPr lang="en-US" sz="1200" b="1" i="1" dirty="0">
                <a:solidFill>
                  <a:srgbClr val="FFC000"/>
                </a:solidFill>
                <a:latin typeface="Bookman Old Style" panose="02050604050505020204" pitchFamily="18" charset="0"/>
                <a:ea typeface="Calibri" panose="020F0502020204030204" pitchFamily="34" charset="0"/>
                <a:cs typeface="Mangal" panose="02040503050203030202" pitchFamily="18" charset="0"/>
              </a:rPr>
              <a:t>Scales from opposite handle from anchor point</a:t>
            </a:r>
            <a:endParaRPr lang="en-IN" sz="1200" dirty="0">
              <a:solidFill>
                <a:srgbClr val="FFC000"/>
              </a:solidFill>
            </a:endParaRPr>
          </a:p>
        </p:txBody>
      </p:sp>
    </p:spTree>
    <p:extLst>
      <p:ext uri="{BB962C8B-B14F-4D97-AF65-F5344CB8AC3E}">
        <p14:creationId xmlns:p14="http://schemas.microsoft.com/office/powerpoint/2010/main" val="837819524"/>
      </p:ext>
    </p:extLst>
  </p:cSld>
  <p:clrMapOvr>
    <a:masterClrMapping/>
  </p:clrMapOvr>
  <p:transition advClick="0"/>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1047" y="408940"/>
            <a:ext cx="10923041" cy="1078239"/>
          </a:xfrm>
        </p:spPr>
        <p:txBody>
          <a:bodyPr>
            <a:noAutofit/>
          </a:bodyPr>
          <a:lstStyle/>
          <a:p>
            <a:r>
              <a:rPr lang="en-US" sz="3600" b="1" dirty="0">
                <a:solidFill>
                  <a:srgbClr val="FFFF00"/>
                </a:solidFill>
              </a:rPr>
              <a:t>Setting the Anchor Point and using special transformation tool</a:t>
            </a:r>
            <a:endParaRPr lang="en-US" sz="3600" dirty="0">
              <a:solidFill>
                <a:srgbClr val="FFFF00"/>
              </a:solidFill>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13</a:t>
            </a:fld>
            <a:endParaRPr lang="en-IN" dirty="0">
              <a:solidFill>
                <a:schemeClr val="tx1"/>
              </a:solidFill>
            </a:endParaRPr>
          </a:p>
        </p:txBody>
      </p:sp>
      <p:sp>
        <p:nvSpPr>
          <p:cNvPr id="4" name="Rectangle 3"/>
          <p:cNvSpPr/>
          <p:nvPr/>
        </p:nvSpPr>
        <p:spPr>
          <a:xfrm>
            <a:off x="442417" y="1620510"/>
            <a:ext cx="10660302" cy="800219"/>
          </a:xfrm>
          <a:prstGeom prst="rect">
            <a:avLst/>
          </a:prstGeom>
        </p:spPr>
        <p:txBody>
          <a:bodyPr wrap="square">
            <a:spAutoFit/>
          </a:bodyPr>
          <a:lstStyle/>
          <a:p>
            <a:pPr algn="just"/>
            <a:r>
              <a:rPr lang="en-US" sz="2300" dirty="0"/>
              <a:t>Whenever you animate shapes, initially you need these three tools- move, rotate and scale. These are the short keys of these tools. </a:t>
            </a:r>
          </a:p>
        </p:txBody>
      </p:sp>
      <p:sp>
        <p:nvSpPr>
          <p:cNvPr id="3" name="Rectangle 2">
            <a:extLst>
              <a:ext uri="{FF2B5EF4-FFF2-40B4-BE49-F238E27FC236}">
                <a16:creationId xmlns:a16="http://schemas.microsoft.com/office/drawing/2014/main" id="{EDFF03B3-622F-4AF6-8CF9-3D0277998E6A}"/>
              </a:ext>
            </a:extLst>
          </p:cNvPr>
          <p:cNvSpPr/>
          <p:nvPr/>
        </p:nvSpPr>
        <p:spPr>
          <a:xfrm>
            <a:off x="442417" y="2570636"/>
            <a:ext cx="10059164" cy="590931"/>
          </a:xfrm>
          <a:prstGeom prst="rect">
            <a:avLst/>
          </a:prstGeom>
        </p:spPr>
        <p:txBody>
          <a:bodyPr vert="horz" lIns="91440" tIns="45720" rIns="91440" bIns="45720" rtlCol="0" anchor="b">
            <a:noAutofit/>
          </a:bodyPr>
          <a:lstStyle/>
          <a:p>
            <a:pPr defTabSz="914400">
              <a:lnSpc>
                <a:spcPct val="90000"/>
              </a:lnSpc>
              <a:spcBef>
                <a:spcPct val="0"/>
              </a:spcBef>
            </a:pPr>
            <a:r>
              <a:rPr lang="en-IN" sz="3200" b="1" spc="-50" dirty="0">
                <a:solidFill>
                  <a:srgbClr val="FFC000"/>
                </a:solidFill>
                <a:latin typeface="+mj-lt"/>
                <a:ea typeface="+mj-ea"/>
                <a:cs typeface="+mj-cs"/>
              </a:rPr>
              <a:t>Table most widely used Transform tool</a:t>
            </a:r>
          </a:p>
        </p:txBody>
      </p:sp>
      <p:graphicFrame>
        <p:nvGraphicFramePr>
          <p:cNvPr id="6" name="Table 5">
            <a:extLst>
              <a:ext uri="{FF2B5EF4-FFF2-40B4-BE49-F238E27FC236}">
                <a16:creationId xmlns:a16="http://schemas.microsoft.com/office/drawing/2014/main" id="{90062846-6941-459A-A1A5-2B10D0ECC9D7}"/>
              </a:ext>
            </a:extLst>
          </p:cNvPr>
          <p:cNvGraphicFramePr>
            <a:graphicFrameLocks noGrp="1"/>
          </p:cNvGraphicFramePr>
          <p:nvPr>
            <p:extLst>
              <p:ext uri="{D42A27DB-BD31-4B8C-83A1-F6EECF244321}">
                <p14:modId xmlns:p14="http://schemas.microsoft.com/office/powerpoint/2010/main" val="19714931"/>
              </p:ext>
            </p:extLst>
          </p:nvPr>
        </p:nvGraphicFramePr>
        <p:xfrm>
          <a:off x="1260218" y="3311474"/>
          <a:ext cx="8672944" cy="1968364"/>
        </p:xfrm>
        <a:graphic>
          <a:graphicData uri="http://schemas.openxmlformats.org/drawingml/2006/table">
            <a:tbl>
              <a:tblPr firstRow="1" firstCol="1" bandRow="1">
                <a:tableStyleId>{BDBED569-4797-4DF1-A0F4-6AAB3CD982D8}</a:tableStyleId>
              </a:tblPr>
              <a:tblGrid>
                <a:gridCol w="709301">
                  <a:extLst>
                    <a:ext uri="{9D8B030D-6E8A-4147-A177-3AD203B41FA5}">
                      <a16:colId xmlns:a16="http://schemas.microsoft.com/office/drawing/2014/main" val="987046432"/>
                    </a:ext>
                  </a:extLst>
                </a:gridCol>
                <a:gridCol w="7963643">
                  <a:extLst>
                    <a:ext uri="{9D8B030D-6E8A-4147-A177-3AD203B41FA5}">
                      <a16:colId xmlns:a16="http://schemas.microsoft.com/office/drawing/2014/main" val="2152127387"/>
                    </a:ext>
                  </a:extLst>
                </a:gridCol>
              </a:tblGrid>
              <a:tr h="656244">
                <a:tc>
                  <a:txBody>
                    <a:bodyPr/>
                    <a:lstStyle/>
                    <a:p>
                      <a:pPr algn="just" hangingPunct="0">
                        <a:lnSpc>
                          <a:spcPct val="115000"/>
                        </a:lnSpc>
                        <a:spcBef>
                          <a:spcPts val="285"/>
                        </a:spcBef>
                        <a:spcAft>
                          <a:spcPts val="285"/>
                        </a:spcAft>
                      </a:pPr>
                      <a:r>
                        <a:rPr lang="en-IN" sz="2400">
                          <a:effectLst/>
                        </a:rPr>
                        <a:t>Q</a:t>
                      </a:r>
                      <a:endParaRPr lang="en-IN" sz="2400">
                        <a:effectLst/>
                        <a:latin typeface="Calibri" panose="020F0502020204030204" pitchFamily="34" charset="0"/>
                        <a:ea typeface="Calibri" panose="020F0502020204030204" pitchFamily="34" charset="0"/>
                        <a:cs typeface="Mangal" panose="02040503050203030202" pitchFamily="18" charset="0"/>
                      </a:endParaRPr>
                    </a:p>
                  </a:txBody>
                  <a:tcPr marL="68580" marR="68580" marT="0" marB="0"/>
                </a:tc>
                <a:tc>
                  <a:txBody>
                    <a:bodyPr/>
                    <a:lstStyle/>
                    <a:p>
                      <a:pPr algn="just" hangingPunct="0">
                        <a:lnSpc>
                          <a:spcPct val="115000"/>
                        </a:lnSpc>
                        <a:spcBef>
                          <a:spcPts val="285"/>
                        </a:spcBef>
                        <a:spcAft>
                          <a:spcPts val="285"/>
                        </a:spcAft>
                      </a:pPr>
                      <a:r>
                        <a:rPr lang="en-IN" sz="2400" dirty="0">
                          <a:effectLst/>
                        </a:rPr>
                        <a:t>Activate and Deactivate Moving tool</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txBody>
                  <a:tcPr marL="68580" marR="68580" marT="0" marB="0"/>
                </a:tc>
                <a:extLst>
                  <a:ext uri="{0D108BD9-81ED-4DB2-BD59-A6C34878D82A}">
                    <a16:rowId xmlns:a16="http://schemas.microsoft.com/office/drawing/2014/main" val="614570055"/>
                  </a:ext>
                </a:extLst>
              </a:tr>
              <a:tr h="656060">
                <a:tc>
                  <a:txBody>
                    <a:bodyPr/>
                    <a:lstStyle/>
                    <a:p>
                      <a:pPr algn="just" hangingPunct="0">
                        <a:lnSpc>
                          <a:spcPct val="115000"/>
                        </a:lnSpc>
                        <a:spcBef>
                          <a:spcPts val="285"/>
                        </a:spcBef>
                        <a:spcAft>
                          <a:spcPts val="285"/>
                        </a:spcAft>
                      </a:pPr>
                      <a:r>
                        <a:rPr lang="en-IN" sz="2400">
                          <a:effectLst/>
                        </a:rPr>
                        <a:t>W</a:t>
                      </a:r>
                      <a:endParaRPr lang="en-IN" sz="2400">
                        <a:effectLst/>
                        <a:latin typeface="Calibri" panose="020F0502020204030204" pitchFamily="34" charset="0"/>
                        <a:ea typeface="Calibri" panose="020F0502020204030204" pitchFamily="34" charset="0"/>
                        <a:cs typeface="Mangal" panose="02040503050203030202" pitchFamily="18" charset="0"/>
                      </a:endParaRPr>
                    </a:p>
                  </a:txBody>
                  <a:tcPr marL="68580" marR="68580" marT="0" marB="0"/>
                </a:tc>
                <a:tc>
                  <a:txBody>
                    <a:bodyPr/>
                    <a:lstStyle/>
                    <a:p>
                      <a:pPr algn="just" hangingPunct="0">
                        <a:lnSpc>
                          <a:spcPct val="115000"/>
                        </a:lnSpc>
                        <a:spcBef>
                          <a:spcPts val="285"/>
                        </a:spcBef>
                        <a:spcAft>
                          <a:spcPts val="285"/>
                        </a:spcAft>
                      </a:pPr>
                      <a:r>
                        <a:rPr lang="en-IN" sz="2400">
                          <a:effectLst/>
                        </a:rPr>
                        <a:t>Activate and Deactivate rotation with anchor point</a:t>
                      </a:r>
                      <a:endParaRPr lang="en-IN" sz="2400">
                        <a:effectLst/>
                        <a:latin typeface="Calibri" panose="020F0502020204030204" pitchFamily="34" charset="0"/>
                        <a:ea typeface="Calibri" panose="020F0502020204030204" pitchFamily="34" charset="0"/>
                        <a:cs typeface="Mangal" panose="02040503050203030202" pitchFamily="18" charset="0"/>
                      </a:endParaRPr>
                    </a:p>
                  </a:txBody>
                  <a:tcPr marL="68580" marR="68580" marT="0" marB="0"/>
                </a:tc>
                <a:extLst>
                  <a:ext uri="{0D108BD9-81ED-4DB2-BD59-A6C34878D82A}">
                    <a16:rowId xmlns:a16="http://schemas.microsoft.com/office/drawing/2014/main" val="1706463661"/>
                  </a:ext>
                </a:extLst>
              </a:tr>
              <a:tr h="656060">
                <a:tc>
                  <a:txBody>
                    <a:bodyPr/>
                    <a:lstStyle/>
                    <a:p>
                      <a:pPr algn="just" hangingPunct="0">
                        <a:lnSpc>
                          <a:spcPct val="115000"/>
                        </a:lnSpc>
                        <a:spcBef>
                          <a:spcPts val="285"/>
                        </a:spcBef>
                        <a:spcAft>
                          <a:spcPts val="285"/>
                        </a:spcAft>
                      </a:pPr>
                      <a:r>
                        <a:rPr lang="en-IN" sz="2400">
                          <a:effectLst/>
                        </a:rPr>
                        <a:t>E</a:t>
                      </a:r>
                      <a:endParaRPr lang="en-IN" sz="2400">
                        <a:effectLst/>
                        <a:latin typeface="Calibri" panose="020F0502020204030204" pitchFamily="34" charset="0"/>
                        <a:ea typeface="Calibri" panose="020F0502020204030204" pitchFamily="34" charset="0"/>
                        <a:cs typeface="Mangal" panose="02040503050203030202" pitchFamily="18" charset="0"/>
                      </a:endParaRPr>
                    </a:p>
                  </a:txBody>
                  <a:tcPr marL="68580" marR="68580" marT="0" marB="0"/>
                </a:tc>
                <a:tc>
                  <a:txBody>
                    <a:bodyPr/>
                    <a:lstStyle/>
                    <a:p>
                      <a:pPr algn="just" hangingPunct="0">
                        <a:lnSpc>
                          <a:spcPct val="115000"/>
                        </a:lnSpc>
                        <a:spcBef>
                          <a:spcPts val="285"/>
                        </a:spcBef>
                        <a:spcAft>
                          <a:spcPts val="285"/>
                        </a:spcAft>
                      </a:pPr>
                      <a:r>
                        <a:rPr lang="en-IN" sz="2400" dirty="0">
                          <a:effectLst/>
                        </a:rPr>
                        <a:t>Activate and Deactivate Scale with anchor point</a:t>
                      </a:r>
                      <a:endParaRPr lang="en-IN" sz="2400" dirty="0">
                        <a:effectLst/>
                        <a:latin typeface="Calibri" panose="020F0502020204030204" pitchFamily="34" charset="0"/>
                        <a:ea typeface="Calibri" panose="020F0502020204030204" pitchFamily="34" charset="0"/>
                        <a:cs typeface="Mangal" panose="02040503050203030202" pitchFamily="18" charset="0"/>
                      </a:endParaRPr>
                    </a:p>
                  </a:txBody>
                  <a:tcPr marL="68580" marR="68580" marT="0" marB="0"/>
                </a:tc>
                <a:extLst>
                  <a:ext uri="{0D108BD9-81ED-4DB2-BD59-A6C34878D82A}">
                    <a16:rowId xmlns:a16="http://schemas.microsoft.com/office/drawing/2014/main" val="3891948972"/>
                  </a:ext>
                </a:extLst>
              </a:tr>
            </a:tbl>
          </a:graphicData>
        </a:graphic>
      </p:graphicFrame>
    </p:spTree>
    <p:extLst>
      <p:ext uri="{BB962C8B-B14F-4D97-AF65-F5344CB8AC3E}">
        <p14:creationId xmlns:p14="http://schemas.microsoft.com/office/powerpoint/2010/main" val="2332888675"/>
      </p:ext>
    </p:extLst>
  </p:cSld>
  <p:clrMapOvr>
    <a:masterClrMapping/>
  </p:clrMapOvr>
  <p:transition advClick="0"/>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1047" y="408940"/>
            <a:ext cx="10923041" cy="590931"/>
          </a:xfrm>
        </p:spPr>
        <p:txBody>
          <a:bodyPr anchor="t">
            <a:noAutofit/>
          </a:bodyPr>
          <a:lstStyle/>
          <a:p>
            <a:r>
              <a:rPr lang="en-US" sz="3600" b="1" dirty="0">
                <a:solidFill>
                  <a:srgbClr val="FFFF00"/>
                </a:solidFill>
              </a:rPr>
              <a:t>Using Reshape tool in transformation</a:t>
            </a:r>
            <a:endParaRPr lang="en-US" sz="3600" dirty="0">
              <a:solidFill>
                <a:srgbClr val="FFFF00"/>
              </a:solidFill>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14</a:t>
            </a:fld>
            <a:endParaRPr lang="en-IN" dirty="0">
              <a:solidFill>
                <a:schemeClr val="tx1"/>
              </a:solidFill>
            </a:endParaRPr>
          </a:p>
        </p:txBody>
      </p:sp>
      <p:sp>
        <p:nvSpPr>
          <p:cNvPr id="4" name="Rectangle 3"/>
          <p:cNvSpPr/>
          <p:nvPr/>
        </p:nvSpPr>
        <p:spPr>
          <a:xfrm>
            <a:off x="442417" y="982268"/>
            <a:ext cx="10502674" cy="800219"/>
          </a:xfrm>
          <a:prstGeom prst="rect">
            <a:avLst/>
          </a:prstGeom>
        </p:spPr>
        <p:txBody>
          <a:bodyPr wrap="square">
            <a:spAutoFit/>
          </a:bodyPr>
          <a:lstStyle/>
          <a:p>
            <a:pPr algn="just"/>
            <a:r>
              <a:rPr lang="en-US" sz="2300" dirty="0"/>
              <a:t>Reshape tool is used in drawing shape. But once you start moving shapes according to subject, you need to reshape it to cover the focus object. </a:t>
            </a:r>
          </a:p>
        </p:txBody>
      </p:sp>
      <p:pic>
        <p:nvPicPr>
          <p:cNvPr id="7" name="Image45" descr="08">
            <a:extLst>
              <a:ext uri="{FF2B5EF4-FFF2-40B4-BE49-F238E27FC236}">
                <a16:creationId xmlns:a16="http://schemas.microsoft.com/office/drawing/2014/main" id="{E9D79241-E708-4001-A3BD-CC6ED620F9F7}"/>
              </a:ext>
            </a:extLst>
          </p:cNvPr>
          <p:cNvPicPr/>
          <p:nvPr/>
        </p:nvPicPr>
        <p:blipFill>
          <a:blip r:embed="rId2"/>
          <a:stretch>
            <a:fillRect/>
          </a:stretch>
        </p:blipFill>
        <p:spPr bwMode="auto">
          <a:xfrm>
            <a:off x="1440873" y="1803269"/>
            <a:ext cx="7813162" cy="3961453"/>
          </a:xfrm>
          <a:prstGeom prst="rect">
            <a:avLst/>
          </a:prstGeom>
        </p:spPr>
      </p:pic>
      <p:sp>
        <p:nvSpPr>
          <p:cNvPr id="8" name="Rectangle 7">
            <a:extLst>
              <a:ext uri="{FF2B5EF4-FFF2-40B4-BE49-F238E27FC236}">
                <a16:creationId xmlns:a16="http://schemas.microsoft.com/office/drawing/2014/main" id="{815A3E7F-0043-4193-B495-BFAE24019F01}"/>
              </a:ext>
            </a:extLst>
          </p:cNvPr>
          <p:cNvSpPr/>
          <p:nvPr/>
        </p:nvSpPr>
        <p:spPr>
          <a:xfrm>
            <a:off x="3115684" y="5868631"/>
            <a:ext cx="3853940" cy="307777"/>
          </a:xfrm>
          <a:prstGeom prst="rect">
            <a:avLst/>
          </a:prstGeom>
        </p:spPr>
        <p:txBody>
          <a:bodyPr wrap="none">
            <a:spAutoFit/>
          </a:bodyPr>
          <a:lstStyle/>
          <a:p>
            <a:pPr algn="ctr"/>
            <a:r>
              <a:rPr lang="en-IN" sz="1400" b="1" i="1" dirty="0">
                <a:solidFill>
                  <a:srgbClr val="FFC000"/>
                </a:solidFill>
                <a:latin typeface="Bookman Old Style" panose="02050604050505020204" pitchFamily="18" charset="0"/>
                <a:ea typeface="Calibri" panose="020F0502020204030204" pitchFamily="34" charset="0"/>
                <a:cs typeface="Mangal" panose="02040503050203030202" pitchFamily="18" charset="0"/>
              </a:rPr>
              <a:t>Fig. Reshape the group of key frames </a:t>
            </a:r>
            <a:endParaRPr lang="en-IN" sz="1400" dirty="0">
              <a:solidFill>
                <a:srgbClr val="FFC000"/>
              </a:solidFill>
            </a:endParaRPr>
          </a:p>
        </p:txBody>
      </p:sp>
    </p:spTree>
    <p:extLst>
      <p:ext uri="{BB962C8B-B14F-4D97-AF65-F5344CB8AC3E}">
        <p14:creationId xmlns:p14="http://schemas.microsoft.com/office/powerpoint/2010/main" val="2724737851"/>
      </p:ext>
    </p:extLst>
  </p:cSld>
  <p:clrMapOvr>
    <a:masterClrMapping/>
  </p:clrMapOvr>
  <p:transition advClick="0"/>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2233" y="251738"/>
            <a:ext cx="10923041" cy="590931"/>
          </a:xfrm>
        </p:spPr>
        <p:txBody>
          <a:bodyPr anchor="t">
            <a:noAutofit/>
          </a:bodyPr>
          <a:lstStyle/>
          <a:p>
            <a:r>
              <a:rPr lang="en-US" sz="3600" b="1" dirty="0">
                <a:solidFill>
                  <a:srgbClr val="FFFF00"/>
                </a:solidFill>
              </a:rPr>
              <a:t>Key frame Techniques</a:t>
            </a:r>
            <a:endParaRPr lang="en-US" sz="3600" dirty="0">
              <a:solidFill>
                <a:srgbClr val="FFFF00"/>
              </a:solidFill>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15</a:t>
            </a:fld>
            <a:endParaRPr lang="en-IN" dirty="0">
              <a:solidFill>
                <a:schemeClr val="tx1"/>
              </a:solidFill>
            </a:endParaRPr>
          </a:p>
        </p:txBody>
      </p:sp>
      <p:sp>
        <p:nvSpPr>
          <p:cNvPr id="4" name="Rectangle 3"/>
          <p:cNvSpPr/>
          <p:nvPr/>
        </p:nvSpPr>
        <p:spPr>
          <a:xfrm>
            <a:off x="359289" y="982271"/>
            <a:ext cx="10712858" cy="3077766"/>
          </a:xfrm>
          <a:prstGeom prst="rect">
            <a:avLst/>
          </a:prstGeom>
        </p:spPr>
        <p:txBody>
          <a:bodyPr wrap="square">
            <a:spAutoFit/>
          </a:bodyPr>
          <a:lstStyle/>
          <a:p>
            <a:pPr algn="just"/>
            <a:r>
              <a:rPr lang="en-US" sz="2300" dirty="0"/>
              <a:t>There are essentially two ways to animating shapes for rotoscoping-</a:t>
            </a:r>
          </a:p>
          <a:p>
            <a:pPr algn="just"/>
            <a:r>
              <a:rPr lang="en-US" sz="2300" dirty="0"/>
              <a:t>1.	Timeline key framing</a:t>
            </a:r>
          </a:p>
          <a:p>
            <a:pPr algn="just"/>
            <a:r>
              <a:rPr lang="en-US" sz="2300" dirty="0"/>
              <a:t>2.	Motion-based key framing </a:t>
            </a:r>
          </a:p>
          <a:p>
            <a:pPr algn="just"/>
            <a:r>
              <a:rPr lang="en-US" sz="2800" b="1" dirty="0">
                <a:solidFill>
                  <a:srgbClr val="FFC000"/>
                </a:solidFill>
              </a:rPr>
              <a:t>Timeline key framing – </a:t>
            </a:r>
            <a:r>
              <a:rPr lang="en-US" sz="2300" dirty="0"/>
              <a:t>It involves placing key frames at set intervals within the timeline, without taking into account the motion of the focus object.</a:t>
            </a:r>
          </a:p>
          <a:p>
            <a:pPr algn="just"/>
            <a:r>
              <a:rPr lang="en-US" sz="2800" b="1" dirty="0">
                <a:solidFill>
                  <a:srgbClr val="FFC000"/>
                </a:solidFill>
              </a:rPr>
              <a:t>Motion-based key framing – </a:t>
            </a:r>
            <a:r>
              <a:rPr lang="en-US" sz="2300" dirty="0"/>
              <a:t>In this technique, key frames are created on the basis of movement and direction of the focus object. </a:t>
            </a:r>
          </a:p>
        </p:txBody>
      </p:sp>
      <p:sp>
        <p:nvSpPr>
          <p:cNvPr id="3" name="Rectangle 2">
            <a:extLst>
              <a:ext uri="{FF2B5EF4-FFF2-40B4-BE49-F238E27FC236}">
                <a16:creationId xmlns:a16="http://schemas.microsoft.com/office/drawing/2014/main" id="{D80FA800-E989-46D3-AD78-5BC0B4CEF07C}"/>
              </a:ext>
            </a:extLst>
          </p:cNvPr>
          <p:cNvSpPr/>
          <p:nvPr/>
        </p:nvSpPr>
        <p:spPr>
          <a:xfrm>
            <a:off x="359289" y="4185785"/>
            <a:ext cx="10712857" cy="1585049"/>
          </a:xfrm>
          <a:prstGeom prst="rect">
            <a:avLst/>
          </a:prstGeom>
        </p:spPr>
        <p:txBody>
          <a:bodyPr wrap="square">
            <a:spAutoFit/>
          </a:bodyPr>
          <a:lstStyle/>
          <a:p>
            <a:pPr algn="just"/>
            <a:r>
              <a:rPr lang="en-IN" sz="2800" b="1" dirty="0">
                <a:solidFill>
                  <a:srgbClr val="FFC000"/>
                </a:solidFill>
              </a:rPr>
              <a:t>Timeline Key framing – </a:t>
            </a:r>
            <a:r>
              <a:rPr lang="en-IN" sz="2300" dirty="0"/>
              <a:t>In this technique roto-artist establishes key frame on the timeline. It is useful when your focus object does not have definite movement but has similar shapes for long duration and even till disappearing from frame. It can be divided in two techniques.</a:t>
            </a:r>
          </a:p>
        </p:txBody>
      </p:sp>
    </p:spTree>
    <p:extLst>
      <p:ext uri="{BB962C8B-B14F-4D97-AF65-F5344CB8AC3E}">
        <p14:creationId xmlns:p14="http://schemas.microsoft.com/office/powerpoint/2010/main" val="1984013912"/>
      </p:ext>
    </p:extLst>
  </p:cSld>
  <p:clrMapOvr>
    <a:masterClrMapping/>
  </p:clrMapOvr>
  <p:transition advClick="0"/>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2233" y="113190"/>
            <a:ext cx="10923041" cy="590931"/>
          </a:xfrm>
        </p:spPr>
        <p:txBody>
          <a:bodyPr anchor="t">
            <a:noAutofit/>
          </a:bodyPr>
          <a:lstStyle/>
          <a:p>
            <a:r>
              <a:rPr lang="en-US" sz="3600" b="1" dirty="0">
                <a:solidFill>
                  <a:srgbClr val="FFFF00"/>
                </a:solidFill>
              </a:rPr>
              <a:t>Key frame Techniques</a:t>
            </a:r>
            <a:endParaRPr lang="en-US" sz="3600" dirty="0">
              <a:solidFill>
                <a:srgbClr val="FFFF00"/>
              </a:solidFill>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16</a:t>
            </a:fld>
            <a:endParaRPr lang="en-IN" dirty="0">
              <a:solidFill>
                <a:schemeClr val="tx1"/>
              </a:solidFill>
            </a:endParaRPr>
          </a:p>
        </p:txBody>
      </p:sp>
      <p:sp>
        <p:nvSpPr>
          <p:cNvPr id="3" name="Rectangle 2">
            <a:extLst>
              <a:ext uri="{FF2B5EF4-FFF2-40B4-BE49-F238E27FC236}">
                <a16:creationId xmlns:a16="http://schemas.microsoft.com/office/drawing/2014/main" id="{D80FA800-E989-46D3-AD78-5BC0B4CEF07C}"/>
              </a:ext>
            </a:extLst>
          </p:cNvPr>
          <p:cNvSpPr/>
          <p:nvPr/>
        </p:nvSpPr>
        <p:spPr>
          <a:xfrm>
            <a:off x="232233" y="593285"/>
            <a:ext cx="10712857" cy="3062377"/>
          </a:xfrm>
          <a:prstGeom prst="rect">
            <a:avLst/>
          </a:prstGeom>
        </p:spPr>
        <p:txBody>
          <a:bodyPr wrap="square">
            <a:spAutoFit/>
          </a:bodyPr>
          <a:lstStyle/>
          <a:p>
            <a:pPr algn="just"/>
            <a:r>
              <a:rPr lang="en-IN" sz="2800" b="1" dirty="0">
                <a:solidFill>
                  <a:srgbClr val="FFC000"/>
                </a:solidFill>
              </a:rPr>
              <a:t>Bifurcation – </a:t>
            </a:r>
            <a:r>
              <a:rPr lang="en-IN" sz="2300" dirty="0"/>
              <a:t>It means division of something in to two branches or parts. In this technique the total number of frames is divided in two parts and then modifies it. To understand it,</a:t>
            </a:r>
          </a:p>
          <a:p>
            <a:pPr algn="just"/>
            <a:r>
              <a:rPr lang="en-IN" sz="2300" dirty="0"/>
              <a:t>Suppose Total frames = 180</a:t>
            </a:r>
          </a:p>
          <a:p>
            <a:pPr algn="just"/>
            <a:r>
              <a:rPr lang="en-IN" sz="2300" dirty="0"/>
              <a:t>So you need to modify shapes 1st and 180th frame.</a:t>
            </a:r>
          </a:p>
          <a:p>
            <a:pPr algn="just"/>
            <a:r>
              <a:rPr lang="en-IN" sz="2300" dirty="0"/>
              <a:t>Then find middle frame, which is 90th frame, you need to modify it first. In this way, you can modify 45th, 23th and others middle frame till then, you get perfect movement of the shapes according to object.   </a:t>
            </a:r>
          </a:p>
        </p:txBody>
      </p:sp>
      <p:sp>
        <p:nvSpPr>
          <p:cNvPr id="6" name="Rectangle 5">
            <a:extLst>
              <a:ext uri="{FF2B5EF4-FFF2-40B4-BE49-F238E27FC236}">
                <a16:creationId xmlns:a16="http://schemas.microsoft.com/office/drawing/2014/main" id="{2EF4A2CE-E9A2-477B-BD80-452CD391AD27}"/>
              </a:ext>
            </a:extLst>
          </p:cNvPr>
          <p:cNvSpPr/>
          <p:nvPr/>
        </p:nvSpPr>
        <p:spPr>
          <a:xfrm>
            <a:off x="195949" y="3415578"/>
            <a:ext cx="5973110" cy="590931"/>
          </a:xfrm>
          <a:prstGeom prst="rect">
            <a:avLst/>
          </a:prstGeom>
        </p:spPr>
        <p:txBody>
          <a:bodyPr vert="horz" lIns="91440" tIns="45720" rIns="91440" bIns="45720" rtlCol="0" anchor="t">
            <a:noAutofit/>
          </a:bodyPr>
          <a:lstStyle/>
          <a:p>
            <a:pPr defTabSz="914400">
              <a:lnSpc>
                <a:spcPct val="90000"/>
              </a:lnSpc>
              <a:spcBef>
                <a:spcPct val="0"/>
              </a:spcBef>
            </a:pPr>
            <a:r>
              <a:rPr lang="en-IN" sz="3600" b="1" spc="-50" dirty="0">
                <a:solidFill>
                  <a:srgbClr val="FFFF00"/>
                </a:solidFill>
                <a:latin typeface="+mj-lt"/>
                <a:ea typeface="+mj-ea"/>
                <a:cs typeface="+mj-cs"/>
              </a:rPr>
              <a:t>Incremental Key Frames</a:t>
            </a:r>
          </a:p>
        </p:txBody>
      </p:sp>
      <p:sp>
        <p:nvSpPr>
          <p:cNvPr id="7" name="Rectangle 6">
            <a:extLst>
              <a:ext uri="{FF2B5EF4-FFF2-40B4-BE49-F238E27FC236}">
                <a16:creationId xmlns:a16="http://schemas.microsoft.com/office/drawing/2014/main" id="{E7E77B12-99E5-49A4-B174-93FCD8716D28}"/>
              </a:ext>
            </a:extLst>
          </p:cNvPr>
          <p:cNvSpPr/>
          <p:nvPr/>
        </p:nvSpPr>
        <p:spPr>
          <a:xfrm>
            <a:off x="251366" y="3829144"/>
            <a:ext cx="10693723" cy="2215991"/>
          </a:xfrm>
          <a:prstGeom prst="rect">
            <a:avLst/>
          </a:prstGeom>
        </p:spPr>
        <p:txBody>
          <a:bodyPr wrap="square">
            <a:spAutoFit/>
          </a:bodyPr>
          <a:lstStyle/>
          <a:p>
            <a:pPr algn="just"/>
            <a:r>
              <a:rPr lang="en-IN" sz="2300" dirty="0"/>
              <a:t>If the focus object to be isolated cannot be confined to any set key frame structure, then you may need incremental key frames to isolate that focus object. This involves creating a key frame for focus object, moving forward or backward a set amount of frames, and establishing another key. Repeat this key frame pattern until the shape is sufficiently isolated or is no longer the shape in which it started.</a:t>
            </a:r>
          </a:p>
        </p:txBody>
      </p:sp>
      <p:pic>
        <p:nvPicPr>
          <p:cNvPr id="8" name="Image58" descr="Frame interval">
            <a:extLst>
              <a:ext uri="{FF2B5EF4-FFF2-40B4-BE49-F238E27FC236}">
                <a16:creationId xmlns:a16="http://schemas.microsoft.com/office/drawing/2014/main" id="{341F60D9-0952-4072-8476-36040221CABB}"/>
              </a:ext>
            </a:extLst>
          </p:cNvPr>
          <p:cNvPicPr/>
          <p:nvPr/>
        </p:nvPicPr>
        <p:blipFill>
          <a:blip r:embed="rId2"/>
          <a:stretch>
            <a:fillRect/>
          </a:stretch>
        </p:blipFill>
        <p:spPr bwMode="auto">
          <a:xfrm>
            <a:off x="4054717" y="5680364"/>
            <a:ext cx="6890372" cy="934655"/>
          </a:xfrm>
          <a:prstGeom prst="rect">
            <a:avLst/>
          </a:prstGeom>
        </p:spPr>
      </p:pic>
      <p:sp>
        <p:nvSpPr>
          <p:cNvPr id="9" name="Rectangle 8">
            <a:extLst>
              <a:ext uri="{FF2B5EF4-FFF2-40B4-BE49-F238E27FC236}">
                <a16:creationId xmlns:a16="http://schemas.microsoft.com/office/drawing/2014/main" id="{3245EC67-E68D-4D84-AD66-BA3E97D4BA41}"/>
              </a:ext>
            </a:extLst>
          </p:cNvPr>
          <p:cNvSpPr/>
          <p:nvPr/>
        </p:nvSpPr>
        <p:spPr>
          <a:xfrm>
            <a:off x="5472865" y="6535503"/>
            <a:ext cx="3254417" cy="307777"/>
          </a:xfrm>
          <a:prstGeom prst="rect">
            <a:avLst/>
          </a:prstGeom>
        </p:spPr>
        <p:txBody>
          <a:bodyPr wrap="none">
            <a:spAutoFit/>
          </a:bodyPr>
          <a:lstStyle/>
          <a:p>
            <a:pPr algn="ctr"/>
            <a:r>
              <a:rPr lang="en-IN" sz="1400" b="1" i="1" dirty="0">
                <a:solidFill>
                  <a:srgbClr val="FFC000"/>
                </a:solidFill>
                <a:latin typeface="Bookman Old Style" panose="02050604050505020204" pitchFamily="18" charset="0"/>
                <a:ea typeface="Calibri" panose="020F0502020204030204" pitchFamily="34" charset="0"/>
                <a:cs typeface="Mangal" panose="02040503050203030202" pitchFamily="18" charset="0"/>
              </a:rPr>
              <a:t>Fig. Frame Interval (10 frames) </a:t>
            </a:r>
            <a:endParaRPr lang="en-IN" sz="1400" dirty="0">
              <a:solidFill>
                <a:srgbClr val="FFC000"/>
              </a:solidFill>
            </a:endParaRPr>
          </a:p>
        </p:txBody>
      </p:sp>
    </p:spTree>
    <p:extLst>
      <p:ext uri="{BB962C8B-B14F-4D97-AF65-F5344CB8AC3E}">
        <p14:creationId xmlns:p14="http://schemas.microsoft.com/office/powerpoint/2010/main" val="3479375365"/>
      </p:ext>
    </p:extLst>
  </p:cSld>
  <p:clrMapOvr>
    <a:masterClrMapping/>
  </p:clrMapOvr>
  <p:transition advClick="0"/>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34290" y="1328222"/>
            <a:ext cx="10058401" cy="4007591"/>
          </a:xfrm>
        </p:spPr>
        <p:txBody>
          <a:bodyPr>
            <a:normAutofit fontScale="92500"/>
          </a:bodyPr>
          <a:lstStyle/>
          <a:p>
            <a:pPr marL="60325" indent="-1588" algn="ctr">
              <a:lnSpc>
                <a:spcPct val="100000"/>
              </a:lnSpc>
              <a:buNone/>
            </a:pPr>
            <a:r>
              <a:rPr lang="en-US" sz="3600" b="1" dirty="0">
                <a:solidFill>
                  <a:srgbClr val="FFFF00"/>
                </a:solidFill>
                <a:cs typeface="Century Schoolbook"/>
              </a:rPr>
              <a:t>Summary</a:t>
            </a:r>
          </a:p>
          <a:p>
            <a:pPr marL="60325" indent="-1588" algn="just">
              <a:lnSpc>
                <a:spcPct val="100000"/>
              </a:lnSpc>
              <a:buNone/>
            </a:pPr>
            <a:r>
              <a:rPr lang="en-US" sz="2400" dirty="0"/>
              <a:t>In this lesson, you have learned about to animate any shape, you need Transform and Reshape tools. Shape mode deals with the shape as a whole, while point mode allows you to manipulate small portion of the shape. In Transform mode, you can move, nudge, scale, rotate, corner pin and shear the shape. Use these three tools- Q (Move), W (Rotate) and E (Scale), to animate the shape quickly. Anchor Point can be hidden or reveal by using (.) period key and the point can be moved by transform tool. In Bifurcation technique, all the frames are divided in two parts and then modified. You can set number of frame-step in incremental key frames.</a:t>
            </a:r>
          </a:p>
          <a:p>
            <a:pPr marL="60325" indent="-1588" algn="just">
              <a:lnSpc>
                <a:spcPct val="100000"/>
              </a:lnSpc>
              <a:buNone/>
            </a:pPr>
            <a:endParaRPr lang="en-US" sz="2400" dirty="0"/>
          </a:p>
        </p:txBody>
      </p:sp>
      <p:sp>
        <p:nvSpPr>
          <p:cNvPr id="4" name="Slide Number Placeholder 3"/>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17</a:t>
            </a:fld>
            <a:endParaRPr lang="en-IN" dirty="0">
              <a:solidFill>
                <a:schemeClr val="tx1"/>
              </a:solidFill>
            </a:endParaRPr>
          </a:p>
        </p:txBody>
      </p:sp>
    </p:spTree>
  </p:cSld>
  <p:clrMapOvr>
    <a:masterClrMapping/>
  </p:clrMapOvr>
  <p:transition advClick="0"/>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043372" y="495654"/>
            <a:ext cx="9418320" cy="4053442"/>
          </a:xfrm>
        </p:spPr>
        <p:txBody>
          <a:bodyPr>
            <a:normAutofit fontScale="90000"/>
          </a:bodyPr>
          <a:lstStyle/>
          <a:p>
            <a:pPr algn="ctr">
              <a:lnSpc>
                <a:spcPct val="100000"/>
              </a:lnSpc>
            </a:pP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r>
              <a:rPr lang="en-IN" sz="3100" dirty="0">
                <a:solidFill>
                  <a:srgbClr val="FFFF00"/>
                </a:solidFill>
              </a:rPr>
              <a:t>Project Coordinator : </a:t>
            </a:r>
            <a:r>
              <a:rPr lang="en-IN" sz="3100" dirty="0"/>
              <a:t>Dr. </a:t>
            </a:r>
            <a:r>
              <a:rPr lang="en-IN" sz="3100" dirty="0" err="1"/>
              <a:t>Dipak</a:t>
            </a:r>
            <a:r>
              <a:rPr lang="en-IN" sz="3100" dirty="0"/>
              <a:t> D. </a:t>
            </a:r>
            <a:r>
              <a:rPr lang="en-IN" sz="3100" dirty="0" err="1"/>
              <a:t>Shudhalwar</a:t>
            </a:r>
            <a:br>
              <a:rPr lang="en-IN" sz="3100" dirty="0"/>
            </a:br>
            <a:br>
              <a:rPr lang="en-IN" sz="3100" dirty="0"/>
            </a:br>
            <a:r>
              <a:rPr lang="en-IN" sz="2700" dirty="0">
                <a:solidFill>
                  <a:srgbClr val="FFFF00"/>
                </a:solidFill>
              </a:rPr>
              <a:t>Assistance</a:t>
            </a:r>
            <a:br>
              <a:rPr lang="en-IN" sz="2700" dirty="0"/>
            </a:br>
            <a:r>
              <a:rPr lang="en-IN" sz="2700" dirty="0"/>
              <a:t>Mr. </a:t>
            </a:r>
            <a:r>
              <a:rPr lang="en-IN" sz="2700" dirty="0" err="1"/>
              <a:t>Abhinaw</a:t>
            </a:r>
            <a:r>
              <a:rPr lang="en-IN" sz="2700" dirty="0"/>
              <a:t> Kumar Dwivedi</a:t>
            </a:r>
            <a:br>
              <a:rPr lang="en-IN" sz="2700" dirty="0"/>
            </a:br>
            <a:r>
              <a:rPr lang="en-IN" sz="2700" dirty="0"/>
              <a:t>Mr. Rajesh kahar</a:t>
            </a:r>
            <a:br>
              <a:rPr lang="en-IN" sz="2700" dirty="0"/>
            </a:br>
            <a:br>
              <a:rPr lang="en-IN" sz="4900" dirty="0"/>
            </a:br>
            <a:endParaRPr lang="en-IN" dirty="0"/>
          </a:p>
        </p:txBody>
      </p:sp>
      <p:sp>
        <p:nvSpPr>
          <p:cNvPr id="6" name="Subtitle 4"/>
          <p:cNvSpPr txBox="1">
            <a:spLocks/>
          </p:cNvSpPr>
          <p:nvPr/>
        </p:nvSpPr>
        <p:spPr>
          <a:xfrm>
            <a:off x="504968" y="4549096"/>
            <a:ext cx="10495128" cy="2062683"/>
          </a:xfrm>
          <a:prstGeom prst="rect">
            <a:avLst/>
          </a:prstGeom>
        </p:spPr>
        <p:txBody>
          <a:bodyPr vert="horz" lIns="91440" tIns="45720" rIns="91440" bIns="45720" rtlCol="0">
            <a:normAutofit fontScale="25000" lnSpcReduction="20000"/>
          </a:bodyPr>
          <a:lstStyle>
            <a:lvl1pPr marL="0" indent="0" algn="l" defTabSz="914400" rtl="0" eaLnBrk="1" latinLnBrk="0" hangingPunct="1">
              <a:lnSpc>
                <a:spcPct val="95000"/>
              </a:lnSpc>
              <a:spcBef>
                <a:spcPts val="1400"/>
              </a:spcBef>
              <a:spcAft>
                <a:spcPts val="200"/>
              </a:spcAft>
              <a:buClr>
                <a:schemeClr val="accent1"/>
              </a:buClr>
              <a:buSzPct val="80000"/>
              <a:buFont typeface="Arial" pitchFamily="34" charset="0"/>
              <a:buNone/>
              <a:defRPr sz="2200" kern="1200" spc="10" baseline="0">
                <a:solidFill>
                  <a:schemeClr val="tx1">
                    <a:lumMod val="75000"/>
                  </a:schemeClr>
                </a:solidFill>
                <a:latin typeface="+mn-lt"/>
                <a:ea typeface="+mn-ea"/>
                <a:cs typeface="+mn-cs"/>
              </a:defRPr>
            </a:lvl1pPr>
            <a:lvl2pPr marL="4572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2pPr>
            <a:lvl3pPr marL="9144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3pPr>
            <a:lvl4pPr marL="1371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4pPr>
            <a:lvl5pPr marL="18288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5pPr>
            <a:lvl6pPr marL="22860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6pPr>
            <a:lvl7pPr marL="27432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7pPr>
            <a:lvl8pPr marL="32004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8pPr>
            <a:lvl9pPr marL="3657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9pPr>
          </a:lstStyle>
          <a:p>
            <a:pPr algn="ctr">
              <a:lnSpc>
                <a:spcPct val="120000"/>
              </a:lnSpc>
              <a:spcBef>
                <a:spcPts val="0"/>
              </a:spcBef>
              <a:spcAft>
                <a:spcPts val="0"/>
              </a:spcAft>
            </a:pPr>
            <a:endParaRPr lang="en-IN" sz="2800" b="1" dirty="0">
              <a:solidFill>
                <a:schemeClr val="tx1"/>
              </a:solidFill>
            </a:endParaRPr>
          </a:p>
          <a:p>
            <a:pPr algn="ctr">
              <a:lnSpc>
                <a:spcPct val="120000"/>
              </a:lnSpc>
              <a:spcBef>
                <a:spcPts val="0"/>
              </a:spcBef>
              <a:spcAft>
                <a:spcPts val="0"/>
              </a:spcAft>
            </a:pPr>
            <a:r>
              <a:rPr lang="en-IN" sz="5600" b="1" dirty="0">
                <a:solidFill>
                  <a:schemeClr val="tx1"/>
                </a:solidFill>
              </a:rPr>
              <a:t>Joint Director</a:t>
            </a:r>
          </a:p>
          <a:p>
            <a:pPr algn="ctr">
              <a:lnSpc>
                <a:spcPct val="120000"/>
              </a:lnSpc>
              <a:spcBef>
                <a:spcPts val="0"/>
              </a:spcBef>
              <a:spcAft>
                <a:spcPts val="0"/>
              </a:spcAft>
            </a:pPr>
            <a:r>
              <a:rPr lang="en-IN" sz="6400" dirty="0">
                <a:solidFill>
                  <a:schemeClr val="tx1"/>
                </a:solidFill>
              </a:rPr>
              <a:t>PSS Central Institute of Vocational Education</a:t>
            </a:r>
          </a:p>
          <a:p>
            <a:pPr algn="ctr">
              <a:lnSpc>
                <a:spcPct val="120000"/>
              </a:lnSpc>
              <a:spcBef>
                <a:spcPts val="0"/>
              </a:spcBef>
              <a:spcAft>
                <a:spcPts val="0"/>
              </a:spcAft>
            </a:pPr>
            <a:r>
              <a:rPr lang="en-IN" sz="6400" dirty="0">
                <a:solidFill>
                  <a:schemeClr val="tx1"/>
                </a:solidFill>
              </a:rPr>
              <a:t>Shyamla Hills, Bhopal – 462013 , Madhya Pradesh, India</a:t>
            </a:r>
            <a:br>
              <a:rPr lang="en-IN" sz="6400" dirty="0">
                <a:solidFill>
                  <a:schemeClr val="tx1"/>
                </a:solidFill>
              </a:rPr>
            </a:br>
            <a:r>
              <a:rPr lang="en-IN" sz="6400" b="1" dirty="0">
                <a:solidFill>
                  <a:schemeClr val="tx1"/>
                </a:solidFill>
              </a:rPr>
              <a:t>__________________________________________________________________________</a:t>
            </a:r>
            <a:endParaRPr lang="en-IN" sz="6400" dirty="0">
              <a:solidFill>
                <a:schemeClr val="tx1"/>
              </a:solidFill>
            </a:endParaRPr>
          </a:p>
          <a:p>
            <a:pPr algn="ctr">
              <a:lnSpc>
                <a:spcPct val="120000"/>
              </a:lnSpc>
              <a:spcBef>
                <a:spcPts val="0"/>
              </a:spcBef>
              <a:spcAft>
                <a:spcPts val="0"/>
              </a:spcAft>
            </a:pPr>
            <a:r>
              <a:rPr lang="en-IN" sz="4800" b="1" dirty="0">
                <a:solidFill>
                  <a:schemeClr val="tx1"/>
                </a:solidFill>
              </a:rPr>
              <a:t>E-mail: </a:t>
            </a:r>
            <a:r>
              <a:rPr lang="en-IN" sz="4800" b="1" dirty="0" err="1">
                <a:solidFill>
                  <a:schemeClr val="tx1"/>
                </a:solidFill>
              </a:rPr>
              <a:t>jdpsscive@gmail.com</a:t>
            </a:r>
            <a:br>
              <a:rPr lang="en-IN" sz="4800" b="1" dirty="0">
                <a:solidFill>
                  <a:schemeClr val="tx1"/>
                </a:solidFill>
              </a:rPr>
            </a:br>
            <a:r>
              <a:rPr lang="en-IN" sz="4800" b="1" dirty="0">
                <a:solidFill>
                  <a:schemeClr val="tx1"/>
                </a:solidFill>
              </a:rPr>
              <a:t>Tel. +91 755 2660691, 2704100, 2660391, 2660564</a:t>
            </a:r>
            <a:br>
              <a:rPr lang="en-IN" sz="4800" b="1" dirty="0">
                <a:solidFill>
                  <a:schemeClr val="tx1"/>
                </a:solidFill>
              </a:rPr>
            </a:br>
            <a:r>
              <a:rPr lang="en-IN" sz="4800" b="1" dirty="0">
                <a:solidFill>
                  <a:schemeClr val="tx1"/>
                </a:solidFill>
              </a:rPr>
              <a:t>Fax +91 755 2660481</a:t>
            </a:r>
            <a:br>
              <a:rPr lang="en-IN" sz="4800" b="1" dirty="0">
                <a:solidFill>
                  <a:schemeClr val="tx1"/>
                </a:solidFill>
              </a:rPr>
            </a:br>
            <a:r>
              <a:rPr lang="en-IN" sz="4800" b="1" dirty="0">
                <a:solidFill>
                  <a:schemeClr val="tx1"/>
                </a:solidFill>
              </a:rPr>
              <a:t>Website: </a:t>
            </a:r>
            <a:r>
              <a:rPr lang="en-IN" sz="4800" b="1" dirty="0" err="1">
                <a:solidFill>
                  <a:schemeClr val="tx1"/>
                </a:solidFill>
              </a:rPr>
              <a:t>www.psscive.ac.in</a:t>
            </a:r>
            <a:endParaRPr lang="en-IN" sz="4800" b="1" dirty="0">
              <a:solidFill>
                <a:schemeClr val="tx1"/>
              </a:solidFill>
            </a:endParaRPr>
          </a:p>
        </p:txBody>
      </p:sp>
      <p:sp>
        <p:nvSpPr>
          <p:cNvPr id="9" name="Slide Number Placeholder 8"/>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18</a:t>
            </a:fld>
            <a:endParaRPr lang="en-IN" dirty="0">
              <a:solidFill>
                <a:schemeClr val="tx1"/>
              </a:solidFill>
            </a:endParaRPr>
          </a:p>
        </p:txBody>
      </p:sp>
      <p:sp>
        <p:nvSpPr>
          <p:cNvPr id="8" name="Rectangle 7"/>
          <p:cNvSpPr/>
          <p:nvPr/>
        </p:nvSpPr>
        <p:spPr>
          <a:xfrm>
            <a:off x="7325714" y="6611779"/>
            <a:ext cx="6096000" cy="246221"/>
          </a:xfrm>
          <a:prstGeom prst="rect">
            <a:avLst/>
          </a:prstGeom>
        </p:spPr>
        <p:txBody>
          <a:bodyPr>
            <a:spAutoFit/>
          </a:bodyPr>
          <a:lstStyle/>
          <a:p>
            <a:r>
              <a:rPr lang="en-IN" sz="1000" dirty="0"/>
              <a:t>© PSS Central Institute of Vocational Education, Bhopal 2019</a:t>
            </a:r>
          </a:p>
        </p:txBody>
      </p:sp>
      <p:pic>
        <p:nvPicPr>
          <p:cNvPr id="10" name="Picture 2" descr="Image result for ncert logo transparent whit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21478" y="3561162"/>
            <a:ext cx="678381" cy="9879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6174416"/>
      </p:ext>
    </p:extLst>
  </p:cSld>
  <p:clrMapOvr>
    <a:masterClrMapping/>
  </p:clrMapOvr>
  <p:transition advClick="0"/>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043372" y="495654"/>
            <a:ext cx="9418320" cy="4053442"/>
          </a:xfrm>
        </p:spPr>
        <p:txBody>
          <a:bodyPr>
            <a:normAutofit fontScale="90000"/>
          </a:bodyPr>
          <a:lstStyle/>
          <a:p>
            <a:pPr algn="ctr">
              <a:lnSpc>
                <a:spcPct val="100000"/>
              </a:lnSpc>
            </a:pP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endParaRPr lang="en-IN" dirty="0"/>
          </a:p>
        </p:txBody>
      </p:sp>
      <p:sp>
        <p:nvSpPr>
          <p:cNvPr id="6" name="Subtitle 4"/>
          <p:cNvSpPr txBox="1">
            <a:spLocks/>
          </p:cNvSpPr>
          <p:nvPr/>
        </p:nvSpPr>
        <p:spPr>
          <a:xfrm>
            <a:off x="916901" y="1903173"/>
            <a:ext cx="10495128" cy="2062683"/>
          </a:xfrm>
          <a:prstGeom prst="rect">
            <a:avLst/>
          </a:prstGeom>
        </p:spPr>
        <p:txBody>
          <a:bodyPr vert="horz" lIns="91440" tIns="45720" rIns="91440" bIns="45720" rtlCol="0">
            <a:normAutofit/>
          </a:bodyPr>
          <a:lstStyle>
            <a:lvl1pPr marL="0" indent="0" algn="l" defTabSz="914400" rtl="0" eaLnBrk="1" latinLnBrk="0" hangingPunct="1">
              <a:lnSpc>
                <a:spcPct val="95000"/>
              </a:lnSpc>
              <a:spcBef>
                <a:spcPts val="1400"/>
              </a:spcBef>
              <a:spcAft>
                <a:spcPts val="200"/>
              </a:spcAft>
              <a:buClr>
                <a:schemeClr val="accent1"/>
              </a:buClr>
              <a:buSzPct val="80000"/>
              <a:buFont typeface="Arial" pitchFamily="34" charset="0"/>
              <a:buNone/>
              <a:defRPr sz="2200" kern="1200" spc="10" baseline="0">
                <a:solidFill>
                  <a:schemeClr val="tx1">
                    <a:lumMod val="75000"/>
                  </a:schemeClr>
                </a:solidFill>
                <a:latin typeface="+mn-lt"/>
                <a:ea typeface="+mn-ea"/>
                <a:cs typeface="+mn-cs"/>
              </a:defRPr>
            </a:lvl1pPr>
            <a:lvl2pPr marL="4572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2pPr>
            <a:lvl3pPr marL="9144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3pPr>
            <a:lvl4pPr marL="1371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4pPr>
            <a:lvl5pPr marL="18288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5pPr>
            <a:lvl6pPr marL="22860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6pPr>
            <a:lvl7pPr marL="27432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7pPr>
            <a:lvl8pPr marL="32004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8pPr>
            <a:lvl9pPr marL="3657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9pPr>
          </a:lstStyle>
          <a:p>
            <a:pPr algn="ctr">
              <a:lnSpc>
                <a:spcPct val="120000"/>
              </a:lnSpc>
              <a:spcBef>
                <a:spcPts val="0"/>
              </a:spcBef>
              <a:spcAft>
                <a:spcPts val="0"/>
              </a:spcAft>
            </a:pPr>
            <a:endParaRPr lang="en-IN" sz="2800" b="1" dirty="0">
              <a:solidFill>
                <a:schemeClr val="tx1"/>
              </a:solidFill>
            </a:endParaRPr>
          </a:p>
        </p:txBody>
      </p:sp>
      <p:sp>
        <p:nvSpPr>
          <p:cNvPr id="9" name="Slide Number Placeholder 8"/>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19</a:t>
            </a:fld>
            <a:endParaRPr lang="en-IN" dirty="0">
              <a:solidFill>
                <a:schemeClr val="tx1"/>
              </a:solidFill>
            </a:endParaRPr>
          </a:p>
        </p:txBody>
      </p:sp>
      <p:pic>
        <p:nvPicPr>
          <p:cNvPr id="3" name="Picture 2">
            <a:extLst>
              <a:ext uri="{FF2B5EF4-FFF2-40B4-BE49-F238E27FC236}">
                <a16:creationId xmlns:a16="http://schemas.microsoft.com/office/drawing/2014/main" id="{C621B6D5-BCCC-4E41-A9EF-4413CBF1B7DC}"/>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000250" y="1819275"/>
            <a:ext cx="8191500" cy="3219450"/>
          </a:xfrm>
          <a:prstGeom prst="rect">
            <a:avLst/>
          </a:prstGeom>
        </p:spPr>
      </p:pic>
    </p:spTree>
    <p:extLst>
      <p:ext uri="{BB962C8B-B14F-4D97-AF65-F5344CB8AC3E}">
        <p14:creationId xmlns:p14="http://schemas.microsoft.com/office/powerpoint/2010/main" val="1585924305"/>
      </p:ext>
    </p:extLst>
  </p:cSld>
  <p:clrMapOvr>
    <a:masterClrMapping/>
  </p:clrMapOvr>
  <p:transition advClick="0"/>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2</a:t>
            </a:fld>
            <a:endParaRPr lang="en-IN" dirty="0">
              <a:solidFill>
                <a:schemeClr val="tx1"/>
              </a:solidFill>
            </a:endParaRPr>
          </a:p>
        </p:txBody>
      </p:sp>
      <p:sp>
        <p:nvSpPr>
          <p:cNvPr id="2" name="Content Placeholder 1"/>
          <p:cNvSpPr>
            <a:spLocks noGrp="1"/>
          </p:cNvSpPr>
          <p:nvPr>
            <p:ph idx="1"/>
          </p:nvPr>
        </p:nvSpPr>
        <p:spPr>
          <a:xfrm>
            <a:off x="907329" y="2913106"/>
            <a:ext cx="9760672" cy="1031788"/>
          </a:xfrm>
        </p:spPr>
        <p:txBody>
          <a:bodyPr>
            <a:normAutofit/>
          </a:bodyPr>
          <a:lstStyle/>
          <a:p>
            <a:pPr marL="0" indent="0" algn="ctr">
              <a:buNone/>
            </a:pPr>
            <a:r>
              <a:rPr lang="en-IN" sz="4000" b="1" dirty="0">
                <a:solidFill>
                  <a:srgbClr val="FFFF00"/>
                </a:solidFill>
              </a:rPr>
              <a:t>CHAPTER 4:</a:t>
            </a:r>
            <a:r>
              <a:rPr lang="en-IN" sz="3600" b="1" dirty="0">
                <a:solidFill>
                  <a:srgbClr val="FFFF00"/>
                </a:solidFill>
              </a:rPr>
              <a:t> </a:t>
            </a:r>
            <a:r>
              <a:rPr lang="en-US" sz="4000" b="1" dirty="0">
                <a:solidFill>
                  <a:srgbClr val="FFFF00"/>
                </a:solidFill>
              </a:rPr>
              <a:t>ANIMATING SHAPES</a:t>
            </a:r>
            <a:endParaRPr lang="en-US" sz="3600" b="1" dirty="0">
              <a:solidFill>
                <a:srgbClr val="FFFF00"/>
              </a:solidFill>
            </a:endParaRPr>
          </a:p>
        </p:txBody>
      </p:sp>
    </p:spTree>
    <p:extLst>
      <p:ext uri="{BB962C8B-B14F-4D97-AF65-F5344CB8AC3E}">
        <p14:creationId xmlns:p14="http://schemas.microsoft.com/office/powerpoint/2010/main" val="3441852066"/>
      </p:ext>
    </p:extLst>
  </p:cSld>
  <p:clrMapOvr>
    <a:masterClrMapping/>
  </p:clrMapOvr>
  <p:transition advClick="0"/>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04925"/>
            <a:ext cx="11291777" cy="658070"/>
          </a:xfrm>
        </p:spPr>
        <p:txBody>
          <a:bodyPr>
            <a:normAutofit/>
          </a:bodyPr>
          <a:lstStyle/>
          <a:p>
            <a:pPr algn="ctr"/>
            <a:r>
              <a:rPr lang="en-IN" sz="4000" b="1" dirty="0">
                <a:solidFill>
                  <a:srgbClr val="FFFF00"/>
                </a:solidFill>
              </a:rPr>
              <a:t>Content </a:t>
            </a: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3</a:t>
            </a:fld>
            <a:endParaRPr lang="en-IN" dirty="0">
              <a:solidFill>
                <a:schemeClr val="tx1"/>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2875810612"/>
              </p:ext>
            </p:extLst>
          </p:nvPr>
        </p:nvGraphicFramePr>
        <p:xfrm>
          <a:off x="1122218" y="1293401"/>
          <a:ext cx="9393382" cy="3753882"/>
        </p:xfrm>
        <a:graphic>
          <a:graphicData uri="http://schemas.openxmlformats.org/drawingml/2006/table">
            <a:tbl>
              <a:tblPr firstRow="1" bandRow="1">
                <a:tableStyleId>{7DF18680-E054-41AD-8BC1-D1AEF772440D}</a:tableStyleId>
              </a:tblPr>
              <a:tblGrid>
                <a:gridCol w="6841491">
                  <a:extLst>
                    <a:ext uri="{9D8B030D-6E8A-4147-A177-3AD203B41FA5}">
                      <a16:colId xmlns:a16="http://schemas.microsoft.com/office/drawing/2014/main" val="466885541"/>
                    </a:ext>
                  </a:extLst>
                </a:gridCol>
                <a:gridCol w="2551891">
                  <a:extLst>
                    <a:ext uri="{9D8B030D-6E8A-4147-A177-3AD203B41FA5}">
                      <a16:colId xmlns:a16="http://schemas.microsoft.com/office/drawing/2014/main" val="1759081340"/>
                    </a:ext>
                  </a:extLst>
                </a:gridCol>
              </a:tblGrid>
              <a:tr h="435880">
                <a:tc>
                  <a:txBody>
                    <a:bodyPr/>
                    <a:lstStyle/>
                    <a:p>
                      <a:pPr algn="l">
                        <a:lnSpc>
                          <a:spcPct val="100000"/>
                        </a:lnSpc>
                      </a:pPr>
                      <a:r>
                        <a:rPr lang="en-US" sz="2000" dirty="0"/>
                        <a:t>Title</a:t>
                      </a:r>
                    </a:p>
                  </a:txBody>
                  <a:tcPr marL="93122" marR="93122" marT="46561" marB="46561"/>
                </a:tc>
                <a:tc>
                  <a:txBody>
                    <a:bodyPr/>
                    <a:lstStyle/>
                    <a:p>
                      <a:pPr algn="l">
                        <a:lnSpc>
                          <a:spcPct val="100000"/>
                        </a:lnSpc>
                      </a:pPr>
                      <a:r>
                        <a:rPr lang="en-US" sz="2000" dirty="0"/>
                        <a:t>Slide</a:t>
                      </a:r>
                      <a:r>
                        <a:rPr lang="en-US" sz="2000" baseline="0" dirty="0"/>
                        <a:t> No.</a:t>
                      </a:r>
                      <a:endParaRPr lang="en-US" sz="2000" dirty="0"/>
                    </a:p>
                  </a:txBody>
                  <a:tcPr marL="93122" marR="93122" marT="46561" marB="46561"/>
                </a:tc>
                <a:extLst>
                  <a:ext uri="{0D108BD9-81ED-4DB2-BD59-A6C34878D82A}">
                    <a16:rowId xmlns:a16="http://schemas.microsoft.com/office/drawing/2014/main" val="3294882017"/>
                  </a:ext>
                </a:extLst>
              </a:tr>
              <a:tr h="435880">
                <a:tc>
                  <a:txBody>
                    <a:bodyPr/>
                    <a:lstStyle/>
                    <a:p>
                      <a:pPr algn="l">
                        <a:lnSpc>
                          <a:spcPct val="100000"/>
                        </a:lnSpc>
                      </a:pPr>
                      <a:r>
                        <a:rPr lang="en-IN" sz="2000" dirty="0"/>
                        <a:t>Chapter Objectives </a:t>
                      </a:r>
                      <a:endParaRPr lang="en-US" sz="2000" b="0" dirty="0">
                        <a:solidFill>
                          <a:schemeClr val="bg1"/>
                        </a:solidFill>
                      </a:endParaRPr>
                    </a:p>
                  </a:txBody>
                  <a:tcPr marL="93122" marR="93122" marT="46561" marB="46561"/>
                </a:tc>
                <a:tc>
                  <a:txBody>
                    <a:bodyPr/>
                    <a:lstStyle/>
                    <a:p>
                      <a:pPr algn="l">
                        <a:lnSpc>
                          <a:spcPct val="100000"/>
                        </a:lnSpc>
                      </a:pPr>
                      <a:r>
                        <a:rPr lang="en-IN" sz="2000" dirty="0"/>
                        <a:t>04</a:t>
                      </a:r>
                      <a:endParaRPr lang="en-US" sz="2000" dirty="0"/>
                    </a:p>
                  </a:txBody>
                  <a:tcPr marL="93122" marR="93122" marT="46561" marB="46561"/>
                </a:tc>
                <a:extLst>
                  <a:ext uri="{0D108BD9-81ED-4DB2-BD59-A6C34878D82A}">
                    <a16:rowId xmlns:a16="http://schemas.microsoft.com/office/drawing/2014/main" val="4119173625"/>
                  </a:ext>
                </a:extLst>
              </a:tr>
              <a:tr h="435880">
                <a:tc>
                  <a:txBody>
                    <a:bodyPr/>
                    <a:lstStyle/>
                    <a:p>
                      <a:pPr algn="l">
                        <a:lnSpc>
                          <a:spcPct val="100000"/>
                        </a:lnSpc>
                      </a:pPr>
                      <a:r>
                        <a:rPr lang="en-IN" sz="2000" dirty="0"/>
                        <a:t>Introduction</a:t>
                      </a:r>
                      <a:endParaRPr lang="en-US" sz="2000" b="0" dirty="0">
                        <a:solidFill>
                          <a:schemeClr val="bg1"/>
                        </a:solidFill>
                      </a:endParaRPr>
                    </a:p>
                  </a:txBody>
                  <a:tcPr marL="93122" marR="93122" marT="46561" marB="46561"/>
                </a:tc>
                <a:tc>
                  <a:txBody>
                    <a:bodyPr/>
                    <a:lstStyle/>
                    <a:p>
                      <a:pPr algn="l">
                        <a:lnSpc>
                          <a:spcPct val="100000"/>
                        </a:lnSpc>
                      </a:pPr>
                      <a:r>
                        <a:rPr lang="en-US" sz="2000" dirty="0"/>
                        <a:t>05</a:t>
                      </a:r>
                    </a:p>
                  </a:txBody>
                  <a:tcPr marL="93122" marR="93122" marT="46561" marB="46561"/>
                </a:tc>
                <a:extLst>
                  <a:ext uri="{0D108BD9-81ED-4DB2-BD59-A6C34878D82A}">
                    <a16:rowId xmlns:a16="http://schemas.microsoft.com/office/drawing/2014/main" val="1977436750"/>
                  </a:ext>
                </a:extLst>
              </a:tr>
              <a:tr h="435880">
                <a:tc>
                  <a:txBody>
                    <a:bodyPr/>
                    <a:lstStyle/>
                    <a:p>
                      <a:pPr algn="l">
                        <a:lnSpc>
                          <a:spcPct val="100000"/>
                        </a:lnSpc>
                      </a:pPr>
                      <a:r>
                        <a:rPr lang="en-IN" sz="2000" dirty="0"/>
                        <a:t>Transform tool</a:t>
                      </a:r>
                    </a:p>
                  </a:txBody>
                  <a:tcPr marL="93122" marR="93122" marT="46561" marB="46561"/>
                </a:tc>
                <a:tc>
                  <a:txBody>
                    <a:bodyPr/>
                    <a:lstStyle/>
                    <a:p>
                      <a:pPr algn="l">
                        <a:lnSpc>
                          <a:spcPct val="100000"/>
                        </a:lnSpc>
                      </a:pPr>
                      <a:r>
                        <a:rPr lang="en-US" sz="2000" dirty="0"/>
                        <a:t>06-12</a:t>
                      </a:r>
                    </a:p>
                  </a:txBody>
                  <a:tcPr marL="93122" marR="93122" marT="46561" marB="46561"/>
                </a:tc>
                <a:extLst>
                  <a:ext uri="{0D108BD9-81ED-4DB2-BD59-A6C34878D82A}">
                    <a16:rowId xmlns:a16="http://schemas.microsoft.com/office/drawing/2014/main" val="2644528309"/>
                  </a:ext>
                </a:extLst>
              </a:tr>
              <a:tr h="643077">
                <a:tc>
                  <a:txBody>
                    <a:bodyPr/>
                    <a:lstStyle/>
                    <a:p>
                      <a:pPr algn="l">
                        <a:lnSpc>
                          <a:spcPct val="100000"/>
                        </a:lnSpc>
                      </a:pPr>
                      <a:r>
                        <a:rPr lang="en-US" sz="2000" dirty="0"/>
                        <a:t>Setting the Anchor Point and using special transformation tool</a:t>
                      </a:r>
                      <a:endParaRPr lang="en-IN" sz="2000" b="0" dirty="0">
                        <a:solidFill>
                          <a:schemeClr val="bg1"/>
                        </a:solidFill>
                      </a:endParaRPr>
                    </a:p>
                  </a:txBody>
                  <a:tcPr marL="93122" marR="93122" marT="46561" marB="46561"/>
                </a:tc>
                <a:tc>
                  <a:txBody>
                    <a:bodyPr/>
                    <a:lstStyle/>
                    <a:p>
                      <a:pPr algn="l">
                        <a:lnSpc>
                          <a:spcPct val="100000"/>
                        </a:lnSpc>
                      </a:pPr>
                      <a:r>
                        <a:rPr lang="en-US" sz="2000" dirty="0"/>
                        <a:t>13 </a:t>
                      </a:r>
                    </a:p>
                  </a:txBody>
                  <a:tcPr marL="93122" marR="93122" marT="46561" marB="46561"/>
                </a:tc>
                <a:extLst>
                  <a:ext uri="{0D108BD9-81ED-4DB2-BD59-A6C34878D82A}">
                    <a16:rowId xmlns:a16="http://schemas.microsoft.com/office/drawing/2014/main" val="10005"/>
                  </a:ext>
                </a:extLst>
              </a:tr>
              <a:tr h="435880">
                <a:tc>
                  <a:txBody>
                    <a:bodyPr/>
                    <a:lstStyle/>
                    <a:p>
                      <a:pPr algn="l">
                        <a:lnSpc>
                          <a:spcPct val="100000"/>
                        </a:lnSpc>
                      </a:pPr>
                      <a:r>
                        <a:rPr lang="en-US" sz="2000" dirty="0"/>
                        <a:t>Using Reshape tool in transformation</a:t>
                      </a:r>
                      <a:endParaRPr lang="en-IN" sz="2000" b="0" dirty="0">
                        <a:solidFill>
                          <a:schemeClr val="bg1"/>
                        </a:solidFill>
                      </a:endParaRPr>
                    </a:p>
                  </a:txBody>
                  <a:tcPr marL="93122" marR="93122" marT="46561" marB="46561"/>
                </a:tc>
                <a:tc>
                  <a:txBody>
                    <a:bodyPr/>
                    <a:lstStyle/>
                    <a:p>
                      <a:pPr algn="l">
                        <a:lnSpc>
                          <a:spcPct val="100000"/>
                        </a:lnSpc>
                      </a:pPr>
                      <a:r>
                        <a:rPr lang="en-US" sz="2000" dirty="0"/>
                        <a:t>14</a:t>
                      </a:r>
                    </a:p>
                  </a:txBody>
                  <a:tcPr marL="93122" marR="93122" marT="46561" marB="46561"/>
                </a:tc>
                <a:extLst>
                  <a:ext uri="{0D108BD9-81ED-4DB2-BD59-A6C34878D82A}">
                    <a16:rowId xmlns:a16="http://schemas.microsoft.com/office/drawing/2014/main" val="10007"/>
                  </a:ext>
                </a:extLst>
              </a:tr>
              <a:tr h="435880">
                <a:tc>
                  <a:txBody>
                    <a:bodyPr/>
                    <a:lstStyle/>
                    <a:p>
                      <a:pPr algn="l">
                        <a:lnSpc>
                          <a:spcPct val="100000"/>
                        </a:lnSpc>
                      </a:pPr>
                      <a:r>
                        <a:rPr lang="en-IN" sz="2000" b="0" dirty="0">
                          <a:solidFill>
                            <a:schemeClr val="bg1"/>
                          </a:solidFill>
                        </a:rPr>
                        <a:t>Key frame Techniques &amp; Incremental Key Frames</a:t>
                      </a:r>
                    </a:p>
                  </a:txBody>
                  <a:tcPr marL="93122" marR="93122" marT="46561" marB="46561"/>
                </a:tc>
                <a:tc>
                  <a:txBody>
                    <a:bodyPr/>
                    <a:lstStyle/>
                    <a:p>
                      <a:pPr algn="l">
                        <a:lnSpc>
                          <a:spcPct val="100000"/>
                        </a:lnSpc>
                      </a:pPr>
                      <a:r>
                        <a:rPr lang="en-US" sz="2000" dirty="0"/>
                        <a:t>15-16</a:t>
                      </a:r>
                    </a:p>
                  </a:txBody>
                  <a:tcPr marL="93122" marR="93122" marT="46561" marB="46561"/>
                </a:tc>
                <a:extLst>
                  <a:ext uri="{0D108BD9-81ED-4DB2-BD59-A6C34878D82A}">
                    <a16:rowId xmlns:a16="http://schemas.microsoft.com/office/drawing/2014/main" val="1240455815"/>
                  </a:ext>
                </a:extLst>
              </a:tr>
              <a:tr h="4358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2000" dirty="0"/>
                        <a:t>Summary</a:t>
                      </a:r>
                      <a:endParaRPr lang="en-US" sz="2000" b="0" dirty="0">
                        <a:solidFill>
                          <a:schemeClr val="bg1"/>
                        </a:solidFill>
                      </a:endParaRPr>
                    </a:p>
                  </a:txBody>
                  <a:tcPr marL="93122" marR="93122" marT="46561" marB="46561"/>
                </a:tc>
                <a:tc>
                  <a:txBody>
                    <a:bodyPr/>
                    <a:lstStyle/>
                    <a:p>
                      <a:pPr algn="l">
                        <a:lnSpc>
                          <a:spcPct val="100000"/>
                        </a:lnSpc>
                      </a:pPr>
                      <a:r>
                        <a:rPr lang="en-US" sz="2000" dirty="0"/>
                        <a:t>17</a:t>
                      </a:r>
                    </a:p>
                  </a:txBody>
                  <a:tcPr marL="93122" marR="93122" marT="46561" marB="46561"/>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767763670"/>
      </p:ext>
    </p:extLst>
  </p:cSld>
  <p:clrMapOvr>
    <a:masterClrMapping/>
  </p:clrMapOvr>
  <p:transition advClick="0"/>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5074" y="334253"/>
            <a:ext cx="10012403" cy="978131"/>
          </a:xfrm>
        </p:spPr>
        <p:txBody>
          <a:bodyPr>
            <a:normAutofit/>
          </a:bodyPr>
          <a:lstStyle/>
          <a:p>
            <a:pPr algn="ctr"/>
            <a:r>
              <a:rPr lang="en-IN" sz="4000" b="1" dirty="0">
                <a:solidFill>
                  <a:srgbClr val="FFFF00"/>
                </a:solidFill>
              </a:rPr>
              <a:t>Chapter Objectives</a:t>
            </a:r>
          </a:p>
        </p:txBody>
      </p:sp>
      <p:sp>
        <p:nvSpPr>
          <p:cNvPr id="3" name="Content Placeholder 2"/>
          <p:cNvSpPr>
            <a:spLocks noGrp="1"/>
          </p:cNvSpPr>
          <p:nvPr>
            <p:ph idx="1"/>
          </p:nvPr>
        </p:nvSpPr>
        <p:spPr>
          <a:xfrm>
            <a:off x="1536273" y="1580375"/>
            <a:ext cx="8430004" cy="3102461"/>
          </a:xfrm>
        </p:spPr>
        <p:txBody>
          <a:bodyPr>
            <a:noAutofit/>
          </a:bodyPr>
          <a:lstStyle/>
          <a:p>
            <a:pPr marL="0" indent="0" algn="just">
              <a:buNone/>
            </a:pPr>
            <a:r>
              <a:rPr lang="en-IN" sz="2400" dirty="0"/>
              <a:t>The students will be able to:</a:t>
            </a:r>
          </a:p>
          <a:p>
            <a:pPr marL="569913" indent="-450850" algn="just">
              <a:lnSpc>
                <a:spcPct val="100000"/>
              </a:lnSpc>
              <a:spcBef>
                <a:spcPts val="1200"/>
              </a:spcBef>
              <a:spcAft>
                <a:spcPts val="0"/>
              </a:spcAft>
              <a:buFont typeface="Wingdings" pitchFamily="2" charset="2"/>
              <a:buChar char="q"/>
            </a:pPr>
            <a:r>
              <a:rPr lang="en-IN" sz="2400" dirty="0"/>
              <a:t>Transform tool</a:t>
            </a:r>
          </a:p>
          <a:p>
            <a:pPr marL="569913" indent="-450850" algn="just">
              <a:lnSpc>
                <a:spcPct val="100000"/>
              </a:lnSpc>
              <a:spcBef>
                <a:spcPts val="1200"/>
              </a:spcBef>
              <a:spcAft>
                <a:spcPts val="0"/>
              </a:spcAft>
              <a:buFont typeface="Wingdings" pitchFamily="2" charset="2"/>
              <a:buChar char="q"/>
            </a:pPr>
            <a:r>
              <a:rPr lang="en-US" sz="2400" dirty="0"/>
              <a:t>Setting the Anchor Point and using special transformation tool</a:t>
            </a:r>
          </a:p>
          <a:p>
            <a:pPr marL="569913" indent="-450850" algn="just">
              <a:lnSpc>
                <a:spcPct val="100000"/>
              </a:lnSpc>
              <a:spcBef>
                <a:spcPts val="1200"/>
              </a:spcBef>
              <a:spcAft>
                <a:spcPts val="0"/>
              </a:spcAft>
              <a:buFont typeface="Wingdings" pitchFamily="2" charset="2"/>
              <a:buChar char="q"/>
            </a:pPr>
            <a:r>
              <a:rPr lang="en-US" sz="2400" dirty="0"/>
              <a:t>Using Reshape tool in transformation</a:t>
            </a:r>
          </a:p>
          <a:p>
            <a:pPr marL="569913" indent="-450850" algn="just">
              <a:lnSpc>
                <a:spcPct val="100000"/>
              </a:lnSpc>
              <a:spcBef>
                <a:spcPts val="1200"/>
              </a:spcBef>
              <a:spcAft>
                <a:spcPts val="0"/>
              </a:spcAft>
              <a:buFont typeface="Wingdings" pitchFamily="2" charset="2"/>
              <a:buChar char="q"/>
            </a:pPr>
            <a:r>
              <a:rPr lang="en-US" sz="2400" dirty="0"/>
              <a:t>Key frame Techniques &amp; Incremental Key Frames</a:t>
            </a:r>
          </a:p>
        </p:txBody>
      </p:sp>
      <p:sp>
        <p:nvSpPr>
          <p:cNvPr id="4" name="Slide Number Placeholder 3"/>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4</a:t>
            </a:fld>
            <a:endParaRPr lang="en-IN" dirty="0">
              <a:solidFill>
                <a:schemeClr val="tx1"/>
              </a:solidFill>
            </a:endParaRPr>
          </a:p>
        </p:txBody>
      </p:sp>
    </p:spTree>
    <p:extLst>
      <p:ext uri="{BB962C8B-B14F-4D97-AF65-F5344CB8AC3E}">
        <p14:creationId xmlns:p14="http://schemas.microsoft.com/office/powerpoint/2010/main" val="1820600327"/>
      </p:ext>
    </p:extLst>
  </p:cSld>
  <p:clrMapOvr>
    <a:masterClrMapping/>
  </p:clrMapOvr>
  <p:transition advClick="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6736" y="234840"/>
            <a:ext cx="9692640" cy="596494"/>
          </a:xfrm>
        </p:spPr>
        <p:txBody>
          <a:bodyPr>
            <a:normAutofit/>
          </a:bodyPr>
          <a:lstStyle/>
          <a:p>
            <a:r>
              <a:rPr lang="en-IN" sz="3600" b="1" dirty="0">
                <a:solidFill>
                  <a:srgbClr val="FFFF00"/>
                </a:solidFill>
              </a:rPr>
              <a:t>Introduction </a:t>
            </a: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5</a:t>
            </a:fld>
            <a:endParaRPr lang="en-IN" dirty="0">
              <a:solidFill>
                <a:schemeClr val="tx1"/>
              </a:solidFill>
            </a:endParaRPr>
          </a:p>
        </p:txBody>
      </p:sp>
      <p:sp>
        <p:nvSpPr>
          <p:cNvPr id="9" name="TextBox 8"/>
          <p:cNvSpPr txBox="1"/>
          <p:nvPr/>
        </p:nvSpPr>
        <p:spPr>
          <a:xfrm>
            <a:off x="551151" y="834323"/>
            <a:ext cx="10352375" cy="2092881"/>
          </a:xfrm>
          <a:prstGeom prst="rect">
            <a:avLst/>
          </a:prstGeom>
          <a:noFill/>
        </p:spPr>
        <p:txBody>
          <a:bodyPr wrap="square" rtlCol="0">
            <a:spAutoFit/>
          </a:bodyPr>
          <a:lstStyle/>
          <a:p>
            <a:pPr algn="just">
              <a:lnSpc>
                <a:spcPts val="2600"/>
              </a:lnSpc>
            </a:pPr>
            <a:r>
              <a:rPr lang="en-US" sz="2400" dirty="0"/>
              <a:t>In the last chapter, you have learned the object breakdown technique using splines and breakdown the boat in the multiple shapes. Now you need to animate shapes according to the subject movement. If you compare first frame of your subject with the last frame, then you can find that your boat is moving, although shape is still there. So here you need to animate the shapes over the object.</a:t>
            </a:r>
          </a:p>
        </p:txBody>
      </p:sp>
      <p:sp>
        <p:nvSpPr>
          <p:cNvPr id="10" name="TextBox 9">
            <a:extLst>
              <a:ext uri="{FF2B5EF4-FFF2-40B4-BE49-F238E27FC236}">
                <a16:creationId xmlns:a16="http://schemas.microsoft.com/office/drawing/2014/main" id="{7EB20843-A5FA-4C36-8604-1DB54C79C6F2}"/>
              </a:ext>
            </a:extLst>
          </p:cNvPr>
          <p:cNvSpPr txBox="1"/>
          <p:nvPr/>
        </p:nvSpPr>
        <p:spPr>
          <a:xfrm>
            <a:off x="803561" y="4780031"/>
            <a:ext cx="4283302" cy="338554"/>
          </a:xfrm>
          <a:prstGeom prst="rect">
            <a:avLst/>
          </a:prstGeom>
          <a:noFill/>
        </p:spPr>
        <p:txBody>
          <a:bodyPr wrap="square">
            <a:spAutoFit/>
          </a:bodyPr>
          <a:lstStyle/>
          <a:p>
            <a:pPr algn="ctr"/>
            <a:r>
              <a:rPr lang="en-US" sz="1600" b="1" i="1" dirty="0">
                <a:solidFill>
                  <a:srgbClr val="FFC000"/>
                </a:solidFill>
              </a:rPr>
              <a:t>Fig. First frame of the boat with spline</a:t>
            </a:r>
          </a:p>
        </p:txBody>
      </p:sp>
      <p:sp>
        <p:nvSpPr>
          <p:cNvPr id="3" name="Rectangle 2">
            <a:extLst>
              <a:ext uri="{FF2B5EF4-FFF2-40B4-BE49-F238E27FC236}">
                <a16:creationId xmlns:a16="http://schemas.microsoft.com/office/drawing/2014/main" id="{BD85803F-598F-404A-950F-728E58648DEA}"/>
              </a:ext>
            </a:extLst>
          </p:cNvPr>
          <p:cNvSpPr/>
          <p:nvPr/>
        </p:nvSpPr>
        <p:spPr>
          <a:xfrm>
            <a:off x="436736" y="5189497"/>
            <a:ext cx="10466790" cy="1426031"/>
          </a:xfrm>
          <a:prstGeom prst="rect">
            <a:avLst/>
          </a:prstGeom>
          <a:noFill/>
        </p:spPr>
        <p:txBody>
          <a:bodyPr wrap="square" rtlCol="0">
            <a:spAutoFit/>
          </a:bodyPr>
          <a:lstStyle/>
          <a:p>
            <a:pPr algn="just">
              <a:lnSpc>
                <a:spcPts val="2600"/>
              </a:lnSpc>
            </a:pPr>
            <a:r>
              <a:rPr lang="en-US" sz="2400" dirty="0"/>
              <a:t>Let us learn the two important tools that are required to animate the boat shape.</a:t>
            </a:r>
          </a:p>
          <a:p>
            <a:pPr algn="just">
              <a:lnSpc>
                <a:spcPts val="2600"/>
              </a:lnSpc>
            </a:pPr>
            <a:r>
              <a:rPr lang="en-US" sz="2400" dirty="0"/>
              <a:t>1. Transform tool – to move the shape.</a:t>
            </a:r>
          </a:p>
          <a:p>
            <a:pPr algn="just">
              <a:lnSpc>
                <a:spcPts val="2600"/>
              </a:lnSpc>
            </a:pPr>
            <a:r>
              <a:rPr lang="en-US" sz="2400" dirty="0"/>
              <a:t>2. Reshape tool – to adjust the shape according to focus object. </a:t>
            </a:r>
          </a:p>
        </p:txBody>
      </p:sp>
      <p:pic>
        <p:nvPicPr>
          <p:cNvPr id="8" name="Image36" descr="Boat_1st frame">
            <a:extLst>
              <a:ext uri="{FF2B5EF4-FFF2-40B4-BE49-F238E27FC236}">
                <a16:creationId xmlns:a16="http://schemas.microsoft.com/office/drawing/2014/main" id="{743CE8A5-3D8F-4C8A-A417-DFDBB7EF2301}"/>
              </a:ext>
            </a:extLst>
          </p:cNvPr>
          <p:cNvPicPr/>
          <p:nvPr/>
        </p:nvPicPr>
        <p:blipFill>
          <a:blip r:embed="rId2"/>
          <a:srcRect l="4880" t="4326"/>
          <a:stretch>
            <a:fillRect/>
          </a:stretch>
        </p:blipFill>
        <p:spPr bwMode="auto">
          <a:xfrm>
            <a:off x="1131772" y="2926841"/>
            <a:ext cx="3816546" cy="1879303"/>
          </a:xfrm>
          <a:prstGeom prst="rect">
            <a:avLst/>
          </a:prstGeom>
        </p:spPr>
      </p:pic>
      <p:pic>
        <p:nvPicPr>
          <p:cNvPr id="11" name="Image37" descr="Boat_last frame">
            <a:extLst>
              <a:ext uri="{FF2B5EF4-FFF2-40B4-BE49-F238E27FC236}">
                <a16:creationId xmlns:a16="http://schemas.microsoft.com/office/drawing/2014/main" id="{CDCE604C-C7B1-4F6C-80AA-018CC389EF80}"/>
              </a:ext>
            </a:extLst>
          </p:cNvPr>
          <p:cNvPicPr/>
          <p:nvPr/>
        </p:nvPicPr>
        <p:blipFill>
          <a:blip r:embed="rId3"/>
          <a:stretch>
            <a:fillRect/>
          </a:stretch>
        </p:blipFill>
        <p:spPr bwMode="auto">
          <a:xfrm>
            <a:off x="5744782" y="2925011"/>
            <a:ext cx="4077729" cy="1910438"/>
          </a:xfrm>
          <a:prstGeom prst="rect">
            <a:avLst/>
          </a:prstGeom>
        </p:spPr>
      </p:pic>
      <p:sp>
        <p:nvSpPr>
          <p:cNvPr id="12" name="TextBox 11">
            <a:extLst>
              <a:ext uri="{FF2B5EF4-FFF2-40B4-BE49-F238E27FC236}">
                <a16:creationId xmlns:a16="http://schemas.microsoft.com/office/drawing/2014/main" id="{F1BC30CD-87F5-4004-9910-D2296ED7EE95}"/>
              </a:ext>
            </a:extLst>
          </p:cNvPr>
          <p:cNvSpPr txBox="1"/>
          <p:nvPr/>
        </p:nvSpPr>
        <p:spPr>
          <a:xfrm>
            <a:off x="5539209" y="4850943"/>
            <a:ext cx="4283302" cy="338554"/>
          </a:xfrm>
          <a:prstGeom prst="rect">
            <a:avLst/>
          </a:prstGeom>
          <a:noFill/>
        </p:spPr>
        <p:txBody>
          <a:bodyPr wrap="square">
            <a:spAutoFit/>
          </a:bodyPr>
          <a:lstStyle/>
          <a:p>
            <a:pPr algn="ctr"/>
            <a:r>
              <a:rPr lang="en-US" sz="1600" b="1" i="1" dirty="0">
                <a:solidFill>
                  <a:srgbClr val="FFC000"/>
                </a:solidFill>
              </a:rPr>
              <a:t>Fig. Last frame of the boat with spline </a:t>
            </a:r>
          </a:p>
        </p:txBody>
      </p:sp>
    </p:spTree>
    <p:extLst>
      <p:ext uri="{BB962C8B-B14F-4D97-AF65-F5344CB8AC3E}">
        <p14:creationId xmlns:p14="http://schemas.microsoft.com/office/powerpoint/2010/main" val="398939277"/>
      </p:ext>
    </p:extLst>
  </p:cSld>
  <p:clrMapOvr>
    <a:masterClrMapping/>
  </p:clrMapOvr>
  <p:transition advClick="0"/>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6</a:t>
            </a:fld>
            <a:endParaRPr lang="en-IN" dirty="0">
              <a:solidFill>
                <a:schemeClr val="tx1"/>
              </a:solidFill>
            </a:endParaRPr>
          </a:p>
        </p:txBody>
      </p:sp>
      <p:sp>
        <p:nvSpPr>
          <p:cNvPr id="7" name="Content Placeholder 2"/>
          <p:cNvSpPr txBox="1">
            <a:spLocks/>
          </p:cNvSpPr>
          <p:nvPr/>
        </p:nvSpPr>
        <p:spPr>
          <a:xfrm>
            <a:off x="1136094" y="1600200"/>
            <a:ext cx="9310255" cy="4525963"/>
          </a:xfrm>
          <a:prstGeom prst="rect">
            <a:avLst/>
          </a:prstGeom>
        </p:spPr>
        <p:txBody>
          <a:bodyPr vert="horz" lIns="91440" tIns="45720" rIns="91440" bIns="45720" rtlCol="0">
            <a:normAutofit/>
          </a:bodyPr>
          <a:lstStyle/>
          <a:p>
            <a:pPr marL="182880" marR="0" lvl="0" indent="-182880" algn="just" defTabSz="914400" rtl="0" eaLnBrk="1" fontAlgn="auto" latinLnBrk="0" hangingPunct="1">
              <a:lnSpc>
                <a:spcPct val="95000"/>
              </a:lnSpc>
              <a:spcBef>
                <a:spcPts val="1400"/>
              </a:spcBef>
              <a:spcAft>
                <a:spcPts val="200"/>
              </a:spcAft>
              <a:buClr>
                <a:schemeClr val="accent1"/>
              </a:buClr>
              <a:buSzPct val="80000"/>
              <a:buFont typeface="Arial" pitchFamily="34" charset="0"/>
              <a:buChar char="•"/>
              <a:tabLst/>
              <a:defRPr/>
            </a:pPr>
            <a:endParaRPr kumimoji="0" lang="en-US" sz="2400" b="1" i="0" u="none" strike="noStrike" kern="1200" cap="none" spc="10" normalizeH="0" baseline="0" noProof="0" dirty="0">
              <a:ln>
                <a:noFill/>
              </a:ln>
              <a:solidFill>
                <a:schemeClr val="tx1"/>
              </a:solidFill>
              <a:effectLst/>
              <a:uLnTx/>
              <a:uFillTx/>
              <a:latin typeface="+mn-lt"/>
              <a:ea typeface="+mn-ea"/>
              <a:cs typeface="+mn-cs"/>
            </a:endParaRPr>
          </a:p>
        </p:txBody>
      </p:sp>
      <p:sp>
        <p:nvSpPr>
          <p:cNvPr id="4" name="Rectangle 3"/>
          <p:cNvSpPr/>
          <p:nvPr/>
        </p:nvSpPr>
        <p:spPr>
          <a:xfrm>
            <a:off x="579111" y="961741"/>
            <a:ext cx="10476795" cy="1499706"/>
          </a:xfrm>
          <a:prstGeom prst="rect">
            <a:avLst/>
          </a:prstGeom>
        </p:spPr>
        <p:txBody>
          <a:bodyPr wrap="square">
            <a:spAutoFit/>
          </a:bodyPr>
          <a:lstStyle/>
          <a:p>
            <a:pPr algn="just">
              <a:lnSpc>
                <a:spcPts val="2800"/>
              </a:lnSpc>
            </a:pPr>
            <a:r>
              <a:rPr lang="en-US" sz="2200" dirty="0"/>
              <a:t>Transform tool is used to animate the shape. The boat which is breakdown into multiple shapes needs to change over time according to the object movement. For this you have to adjust the shape so that it exactly matches the focus object. The Transform tool affects an entire shape or a group of shapes. </a:t>
            </a:r>
          </a:p>
        </p:txBody>
      </p:sp>
      <p:sp>
        <p:nvSpPr>
          <p:cNvPr id="6" name="Title 1">
            <a:extLst>
              <a:ext uri="{FF2B5EF4-FFF2-40B4-BE49-F238E27FC236}">
                <a16:creationId xmlns:a16="http://schemas.microsoft.com/office/drawing/2014/main" id="{9C5F3B10-A178-4DDE-B8B4-DD7A4AF82471}"/>
              </a:ext>
            </a:extLst>
          </p:cNvPr>
          <p:cNvSpPr txBox="1">
            <a:spLocks/>
          </p:cNvSpPr>
          <p:nvPr/>
        </p:nvSpPr>
        <p:spPr>
          <a:xfrm>
            <a:off x="526538" y="327995"/>
            <a:ext cx="9692640" cy="59649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a:lstStyle>
          <a:p>
            <a:r>
              <a:rPr lang="en-IN" sz="3600" b="1" dirty="0">
                <a:solidFill>
                  <a:srgbClr val="FFFF00"/>
                </a:solidFill>
              </a:rPr>
              <a:t>Transform tool</a:t>
            </a:r>
          </a:p>
        </p:txBody>
      </p:sp>
      <p:graphicFrame>
        <p:nvGraphicFramePr>
          <p:cNvPr id="3" name="Table 2">
            <a:extLst>
              <a:ext uri="{FF2B5EF4-FFF2-40B4-BE49-F238E27FC236}">
                <a16:creationId xmlns:a16="http://schemas.microsoft.com/office/drawing/2014/main" id="{CB94FC25-F605-4C7B-905F-5944D45FD474}"/>
              </a:ext>
            </a:extLst>
          </p:cNvPr>
          <p:cNvGraphicFramePr>
            <a:graphicFrameLocks noGrp="1"/>
          </p:cNvGraphicFramePr>
          <p:nvPr>
            <p:extLst>
              <p:ext uri="{D42A27DB-BD31-4B8C-83A1-F6EECF244321}">
                <p14:modId xmlns:p14="http://schemas.microsoft.com/office/powerpoint/2010/main" val="1963752587"/>
              </p:ext>
            </p:extLst>
          </p:nvPr>
        </p:nvGraphicFramePr>
        <p:xfrm>
          <a:off x="1136094" y="3257290"/>
          <a:ext cx="8549433" cy="2868873"/>
        </p:xfrm>
        <a:graphic>
          <a:graphicData uri="http://schemas.openxmlformats.org/drawingml/2006/table">
            <a:tbl>
              <a:tblPr firstRow="1" firstCol="1" bandRow="1">
                <a:tableStyleId>{BDBED569-4797-4DF1-A0F4-6AAB3CD982D8}</a:tableStyleId>
              </a:tblPr>
              <a:tblGrid>
                <a:gridCol w="4587273">
                  <a:extLst>
                    <a:ext uri="{9D8B030D-6E8A-4147-A177-3AD203B41FA5}">
                      <a16:colId xmlns:a16="http://schemas.microsoft.com/office/drawing/2014/main" val="4083360789"/>
                    </a:ext>
                  </a:extLst>
                </a:gridCol>
                <a:gridCol w="1453288">
                  <a:extLst>
                    <a:ext uri="{9D8B030D-6E8A-4147-A177-3AD203B41FA5}">
                      <a16:colId xmlns:a16="http://schemas.microsoft.com/office/drawing/2014/main" val="1947612308"/>
                    </a:ext>
                  </a:extLst>
                </a:gridCol>
                <a:gridCol w="2508872">
                  <a:extLst>
                    <a:ext uri="{9D8B030D-6E8A-4147-A177-3AD203B41FA5}">
                      <a16:colId xmlns:a16="http://schemas.microsoft.com/office/drawing/2014/main" val="4239413731"/>
                    </a:ext>
                  </a:extLst>
                </a:gridCol>
              </a:tblGrid>
              <a:tr h="956291">
                <a:tc>
                  <a:txBody>
                    <a:bodyPr/>
                    <a:lstStyle/>
                    <a:p>
                      <a:pPr algn="just" hangingPunct="0">
                        <a:lnSpc>
                          <a:spcPct val="115000"/>
                        </a:lnSpc>
                        <a:spcBef>
                          <a:spcPts val="285"/>
                        </a:spcBef>
                        <a:spcAft>
                          <a:spcPts val="285"/>
                        </a:spcAft>
                      </a:pPr>
                      <a:r>
                        <a:rPr lang="en-IN" sz="2800">
                          <a:effectLst/>
                        </a:rPr>
                        <a:t>Transform Mode</a:t>
                      </a:r>
                      <a:endParaRPr lang="en-IN" sz="2800">
                        <a:effectLst/>
                        <a:latin typeface="Calibri" panose="020F0502020204030204" pitchFamily="34" charset="0"/>
                        <a:ea typeface="Calibri" panose="020F0502020204030204" pitchFamily="34" charset="0"/>
                        <a:cs typeface="Mangal" panose="02040503050203030202" pitchFamily="18" charset="0"/>
                      </a:endParaRPr>
                    </a:p>
                  </a:txBody>
                  <a:tcPr marL="4916" marR="0" marT="0" marB="0"/>
                </a:tc>
                <a:tc>
                  <a:txBody>
                    <a:bodyPr/>
                    <a:lstStyle/>
                    <a:p>
                      <a:pPr algn="just" hangingPunct="0">
                        <a:lnSpc>
                          <a:spcPct val="115000"/>
                        </a:lnSpc>
                        <a:spcBef>
                          <a:spcPts val="285"/>
                        </a:spcBef>
                        <a:spcAft>
                          <a:spcPts val="285"/>
                        </a:spcAft>
                      </a:pPr>
                      <a:r>
                        <a:rPr lang="en-IN" sz="2800">
                          <a:effectLst/>
                        </a:rPr>
                        <a:t>Icon</a:t>
                      </a:r>
                      <a:endParaRPr lang="en-IN" sz="2800">
                        <a:effectLst/>
                        <a:latin typeface="Calibri" panose="020F0502020204030204" pitchFamily="34" charset="0"/>
                        <a:ea typeface="Calibri" panose="020F0502020204030204" pitchFamily="34" charset="0"/>
                        <a:cs typeface="Mangal" panose="02040503050203030202" pitchFamily="18" charset="0"/>
                      </a:endParaRPr>
                    </a:p>
                  </a:txBody>
                  <a:tcPr marL="4916" marR="0" marT="0" marB="0"/>
                </a:tc>
                <a:tc>
                  <a:txBody>
                    <a:bodyPr/>
                    <a:lstStyle/>
                    <a:p>
                      <a:pPr algn="just" hangingPunct="0">
                        <a:lnSpc>
                          <a:spcPct val="115000"/>
                        </a:lnSpc>
                        <a:spcBef>
                          <a:spcPts val="285"/>
                        </a:spcBef>
                        <a:spcAft>
                          <a:spcPts val="285"/>
                        </a:spcAft>
                      </a:pPr>
                      <a:r>
                        <a:rPr lang="en-IN" sz="2800">
                          <a:effectLst/>
                        </a:rPr>
                        <a:t>Shortcut Key</a:t>
                      </a:r>
                      <a:endParaRPr lang="en-IN" sz="2800">
                        <a:effectLst/>
                        <a:latin typeface="Calibri" panose="020F0502020204030204" pitchFamily="34" charset="0"/>
                        <a:ea typeface="Calibri" panose="020F0502020204030204" pitchFamily="34" charset="0"/>
                        <a:cs typeface="Mangal" panose="02040503050203030202" pitchFamily="18" charset="0"/>
                      </a:endParaRPr>
                    </a:p>
                  </a:txBody>
                  <a:tcPr marL="4916" marR="0" marT="0" marB="0"/>
                </a:tc>
                <a:extLst>
                  <a:ext uri="{0D108BD9-81ED-4DB2-BD59-A6C34878D82A}">
                    <a16:rowId xmlns:a16="http://schemas.microsoft.com/office/drawing/2014/main" val="3129561891"/>
                  </a:ext>
                </a:extLst>
              </a:tr>
              <a:tr h="956291">
                <a:tc>
                  <a:txBody>
                    <a:bodyPr/>
                    <a:lstStyle/>
                    <a:p>
                      <a:pPr algn="just" hangingPunct="0">
                        <a:lnSpc>
                          <a:spcPct val="115000"/>
                        </a:lnSpc>
                        <a:spcBef>
                          <a:spcPts val="285"/>
                        </a:spcBef>
                        <a:spcAft>
                          <a:spcPts val="285"/>
                        </a:spcAft>
                      </a:pPr>
                      <a:r>
                        <a:rPr lang="en-IN" sz="2800" dirty="0">
                          <a:effectLst/>
                        </a:rPr>
                        <a:t>Shape (Object) Mode</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txBody>
                  <a:tcPr marL="4916" marR="0" marT="0" marB="0"/>
                </a:tc>
                <a:tc>
                  <a:txBody>
                    <a:bodyPr/>
                    <a:lstStyle/>
                    <a:p>
                      <a:pPr algn="just" hangingPunct="0">
                        <a:lnSpc>
                          <a:spcPct val="115000"/>
                        </a:lnSpc>
                        <a:spcBef>
                          <a:spcPts val="285"/>
                        </a:spcBef>
                        <a:spcAft>
                          <a:spcPts val="285"/>
                        </a:spcAft>
                      </a:pPr>
                      <a:endParaRPr lang="en-US" sz="2800" dirty="0">
                        <a:effectLst/>
                        <a:latin typeface="Calibri" panose="020F0502020204030204" pitchFamily="34" charset="0"/>
                        <a:ea typeface="Calibri" panose="020F0502020204030204" pitchFamily="34" charset="0"/>
                        <a:cs typeface="Mangal" panose="02040503050203030202" pitchFamily="18" charset="0"/>
                      </a:endParaRPr>
                    </a:p>
                  </a:txBody>
                  <a:tcPr marL="4916" marR="0" marT="0" marB="0"/>
                </a:tc>
                <a:tc>
                  <a:txBody>
                    <a:bodyPr/>
                    <a:lstStyle/>
                    <a:p>
                      <a:pPr algn="just" hangingPunct="0">
                        <a:lnSpc>
                          <a:spcPct val="115000"/>
                        </a:lnSpc>
                        <a:spcBef>
                          <a:spcPts val="285"/>
                        </a:spcBef>
                        <a:spcAft>
                          <a:spcPts val="285"/>
                        </a:spcAft>
                      </a:pPr>
                      <a:r>
                        <a:rPr lang="en-IN" sz="2800">
                          <a:effectLst/>
                        </a:rPr>
                        <a:t>T</a:t>
                      </a:r>
                      <a:endParaRPr lang="en-IN" sz="2800">
                        <a:effectLst/>
                        <a:latin typeface="Calibri" panose="020F0502020204030204" pitchFamily="34" charset="0"/>
                        <a:ea typeface="Calibri" panose="020F0502020204030204" pitchFamily="34" charset="0"/>
                        <a:cs typeface="Mangal" panose="02040503050203030202" pitchFamily="18" charset="0"/>
                      </a:endParaRPr>
                    </a:p>
                  </a:txBody>
                  <a:tcPr marL="4916" marR="0" marT="0" marB="0"/>
                </a:tc>
                <a:extLst>
                  <a:ext uri="{0D108BD9-81ED-4DB2-BD59-A6C34878D82A}">
                    <a16:rowId xmlns:a16="http://schemas.microsoft.com/office/drawing/2014/main" val="1942069896"/>
                  </a:ext>
                </a:extLst>
              </a:tr>
              <a:tr h="956291">
                <a:tc>
                  <a:txBody>
                    <a:bodyPr/>
                    <a:lstStyle/>
                    <a:p>
                      <a:pPr algn="just" hangingPunct="0">
                        <a:lnSpc>
                          <a:spcPct val="115000"/>
                        </a:lnSpc>
                        <a:spcBef>
                          <a:spcPts val="285"/>
                        </a:spcBef>
                        <a:spcAft>
                          <a:spcPts val="285"/>
                        </a:spcAft>
                      </a:pPr>
                      <a:r>
                        <a:rPr lang="en-IN" sz="2800">
                          <a:effectLst/>
                        </a:rPr>
                        <a:t>Point (Sub-object) Mode</a:t>
                      </a:r>
                      <a:endParaRPr lang="en-IN" sz="2800">
                        <a:effectLst/>
                        <a:latin typeface="Calibri" panose="020F0502020204030204" pitchFamily="34" charset="0"/>
                        <a:ea typeface="Calibri" panose="020F0502020204030204" pitchFamily="34" charset="0"/>
                        <a:cs typeface="Mangal" panose="02040503050203030202" pitchFamily="18" charset="0"/>
                      </a:endParaRPr>
                    </a:p>
                  </a:txBody>
                  <a:tcPr marL="4916" marR="0" marT="0" marB="0"/>
                </a:tc>
                <a:tc>
                  <a:txBody>
                    <a:bodyPr/>
                    <a:lstStyle/>
                    <a:p>
                      <a:pPr algn="just" hangingPunct="0">
                        <a:lnSpc>
                          <a:spcPct val="115000"/>
                        </a:lnSpc>
                        <a:spcBef>
                          <a:spcPts val="285"/>
                        </a:spcBef>
                        <a:spcAft>
                          <a:spcPts val="285"/>
                        </a:spcAft>
                      </a:pPr>
                      <a:endParaRPr lang="en-US" sz="2800">
                        <a:effectLst/>
                        <a:latin typeface="Calibri" panose="020F0502020204030204" pitchFamily="34" charset="0"/>
                        <a:ea typeface="Calibri" panose="020F0502020204030204" pitchFamily="34" charset="0"/>
                        <a:cs typeface="Mangal" panose="02040503050203030202" pitchFamily="18" charset="0"/>
                      </a:endParaRPr>
                    </a:p>
                  </a:txBody>
                  <a:tcPr marL="4916" marR="0" marT="0" marB="0"/>
                </a:tc>
                <a:tc>
                  <a:txBody>
                    <a:bodyPr/>
                    <a:lstStyle/>
                    <a:p>
                      <a:pPr algn="just" hangingPunct="0">
                        <a:lnSpc>
                          <a:spcPct val="115000"/>
                        </a:lnSpc>
                        <a:spcBef>
                          <a:spcPts val="285"/>
                        </a:spcBef>
                        <a:spcAft>
                          <a:spcPts val="285"/>
                        </a:spcAft>
                      </a:pPr>
                      <a:r>
                        <a:rPr lang="en-IN" sz="2800" dirty="0">
                          <a:effectLst/>
                        </a:rPr>
                        <a:t>TT</a:t>
                      </a:r>
                      <a:endParaRPr lang="en-IN" sz="2800" dirty="0">
                        <a:effectLst/>
                        <a:latin typeface="Calibri" panose="020F0502020204030204" pitchFamily="34" charset="0"/>
                        <a:ea typeface="Calibri" panose="020F0502020204030204" pitchFamily="34" charset="0"/>
                        <a:cs typeface="Mangal" panose="02040503050203030202" pitchFamily="18" charset="0"/>
                      </a:endParaRPr>
                    </a:p>
                  </a:txBody>
                  <a:tcPr marL="4916" marR="0" marT="0" marB="0"/>
                </a:tc>
                <a:extLst>
                  <a:ext uri="{0D108BD9-81ED-4DB2-BD59-A6C34878D82A}">
                    <a16:rowId xmlns:a16="http://schemas.microsoft.com/office/drawing/2014/main" val="4027984164"/>
                  </a:ext>
                </a:extLst>
              </a:tr>
            </a:tbl>
          </a:graphicData>
        </a:graphic>
      </p:graphicFrame>
      <p:sp>
        <p:nvSpPr>
          <p:cNvPr id="8" name="Rectangle 7">
            <a:extLst>
              <a:ext uri="{FF2B5EF4-FFF2-40B4-BE49-F238E27FC236}">
                <a16:creationId xmlns:a16="http://schemas.microsoft.com/office/drawing/2014/main" id="{BF4850D2-6D38-4835-95BA-081E44A4739B}"/>
              </a:ext>
            </a:extLst>
          </p:cNvPr>
          <p:cNvSpPr/>
          <p:nvPr/>
        </p:nvSpPr>
        <p:spPr>
          <a:xfrm>
            <a:off x="526538" y="2591854"/>
            <a:ext cx="6282489" cy="590931"/>
          </a:xfrm>
          <a:prstGeom prst="rect">
            <a:avLst/>
          </a:prstGeom>
        </p:spPr>
        <p:txBody>
          <a:bodyPr vert="horz" lIns="91440" tIns="45720" rIns="91440" bIns="45720" rtlCol="0" anchor="b">
            <a:normAutofit/>
          </a:bodyPr>
          <a:lstStyle/>
          <a:p>
            <a:pPr defTabSz="914400">
              <a:lnSpc>
                <a:spcPct val="90000"/>
              </a:lnSpc>
              <a:spcBef>
                <a:spcPct val="0"/>
              </a:spcBef>
            </a:pPr>
            <a:r>
              <a:rPr lang="en-IN" sz="3200" b="1" spc="-50" dirty="0">
                <a:solidFill>
                  <a:srgbClr val="FFC000"/>
                </a:solidFill>
                <a:latin typeface="+mj-lt"/>
                <a:ea typeface="+mj-ea"/>
                <a:cs typeface="+mj-cs"/>
              </a:rPr>
              <a:t>Table Transform Mode</a:t>
            </a:r>
          </a:p>
        </p:txBody>
      </p:sp>
      <p:pic>
        <p:nvPicPr>
          <p:cNvPr id="19" name="Image38" descr="Trasform Mode">
            <a:extLst>
              <a:ext uri="{FF2B5EF4-FFF2-40B4-BE49-F238E27FC236}">
                <a16:creationId xmlns:a16="http://schemas.microsoft.com/office/drawing/2014/main" id="{A47C79A1-497C-4D64-BCB5-BBBA188D2866}"/>
              </a:ext>
            </a:extLst>
          </p:cNvPr>
          <p:cNvPicPr/>
          <p:nvPr/>
        </p:nvPicPr>
        <p:blipFill>
          <a:blip r:embed="rId2"/>
          <a:stretch>
            <a:fillRect/>
          </a:stretch>
        </p:blipFill>
        <p:spPr bwMode="auto">
          <a:xfrm>
            <a:off x="5985164" y="4284529"/>
            <a:ext cx="740736" cy="808076"/>
          </a:xfrm>
          <a:prstGeom prst="rect">
            <a:avLst/>
          </a:prstGeom>
        </p:spPr>
      </p:pic>
      <p:pic>
        <p:nvPicPr>
          <p:cNvPr id="20" name="Image39" descr="Point Mode">
            <a:extLst>
              <a:ext uri="{FF2B5EF4-FFF2-40B4-BE49-F238E27FC236}">
                <a16:creationId xmlns:a16="http://schemas.microsoft.com/office/drawing/2014/main" id="{1D3576E4-1D6E-4F0D-A456-5355B120571C}"/>
              </a:ext>
            </a:extLst>
          </p:cNvPr>
          <p:cNvPicPr/>
          <p:nvPr/>
        </p:nvPicPr>
        <p:blipFill>
          <a:blip r:embed="rId3"/>
          <a:stretch>
            <a:fillRect/>
          </a:stretch>
        </p:blipFill>
        <p:spPr bwMode="auto">
          <a:xfrm>
            <a:off x="6007314" y="5292437"/>
            <a:ext cx="740736" cy="702709"/>
          </a:xfrm>
          <a:prstGeom prst="rect">
            <a:avLst/>
          </a:prstGeom>
        </p:spPr>
      </p:pic>
    </p:spTree>
    <p:extLst>
      <p:ext uri="{BB962C8B-B14F-4D97-AF65-F5344CB8AC3E}">
        <p14:creationId xmlns:p14="http://schemas.microsoft.com/office/powerpoint/2010/main" val="1446773281"/>
      </p:ext>
    </p:extLst>
  </p:cSld>
  <p:clrMapOvr>
    <a:masterClrMapping/>
  </p:clrMapOvr>
  <p:transition advClick="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4700" y="107006"/>
            <a:ext cx="10523245" cy="624831"/>
          </a:xfrm>
        </p:spPr>
        <p:txBody>
          <a:bodyPr>
            <a:noAutofit/>
          </a:bodyPr>
          <a:lstStyle/>
          <a:p>
            <a:r>
              <a:rPr lang="en-IN" sz="3600" b="1" dirty="0">
                <a:solidFill>
                  <a:srgbClr val="FFC000"/>
                </a:solidFill>
              </a:rPr>
              <a:t>Shape (Object) Mode</a:t>
            </a:r>
            <a:endParaRPr lang="en-US" sz="3200" dirty="0">
              <a:solidFill>
                <a:srgbClr val="FFC000"/>
              </a:solidFill>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7</a:t>
            </a:fld>
            <a:endParaRPr lang="en-IN" dirty="0">
              <a:solidFill>
                <a:schemeClr val="tx1"/>
              </a:solidFill>
            </a:endParaRPr>
          </a:p>
        </p:txBody>
      </p:sp>
      <p:sp>
        <p:nvSpPr>
          <p:cNvPr id="8" name="Rectangle 7"/>
          <p:cNvSpPr/>
          <p:nvPr/>
        </p:nvSpPr>
        <p:spPr>
          <a:xfrm>
            <a:off x="404700" y="707123"/>
            <a:ext cx="10318718" cy="2308324"/>
          </a:xfrm>
          <a:prstGeom prst="rect">
            <a:avLst/>
          </a:prstGeom>
        </p:spPr>
        <p:txBody>
          <a:bodyPr wrap="square">
            <a:spAutoFit/>
          </a:bodyPr>
          <a:lstStyle/>
          <a:p>
            <a:pPr algn="just"/>
            <a:r>
              <a:rPr lang="en-US" sz="2400" dirty="0"/>
              <a:t>Shape mode deals with the shape as a whole, without changing the point individually. When you are working in a shape mode, a bounding box appears around the shape. With this bounding box, a shape can be positioned, moved, scale, rotated, sheared or corner-pinned.</a:t>
            </a:r>
          </a:p>
          <a:p>
            <a:pPr algn="just"/>
            <a:r>
              <a:rPr lang="en-US" sz="2400" dirty="0"/>
              <a:t>It is preferable to manipulate the spline in Shape mode because it keeps the shape constant for the life of that shape and minimizes jitter.</a:t>
            </a:r>
          </a:p>
        </p:txBody>
      </p:sp>
      <p:pic>
        <p:nvPicPr>
          <p:cNvPr id="6" name="Image40" descr="Shape Mode">
            <a:extLst>
              <a:ext uri="{FF2B5EF4-FFF2-40B4-BE49-F238E27FC236}">
                <a16:creationId xmlns:a16="http://schemas.microsoft.com/office/drawing/2014/main" id="{8F244E39-FB89-4B57-A91B-F7DB16150532}"/>
              </a:ext>
            </a:extLst>
          </p:cNvPr>
          <p:cNvPicPr/>
          <p:nvPr/>
        </p:nvPicPr>
        <p:blipFill>
          <a:blip r:embed="rId2"/>
          <a:stretch>
            <a:fillRect/>
          </a:stretch>
        </p:blipFill>
        <p:spPr bwMode="auto">
          <a:xfrm>
            <a:off x="2747081" y="2994123"/>
            <a:ext cx="4982327" cy="3156754"/>
          </a:xfrm>
          <a:prstGeom prst="rect">
            <a:avLst/>
          </a:prstGeom>
        </p:spPr>
      </p:pic>
      <p:sp>
        <p:nvSpPr>
          <p:cNvPr id="3" name="Rectangle 2">
            <a:extLst>
              <a:ext uri="{FF2B5EF4-FFF2-40B4-BE49-F238E27FC236}">
                <a16:creationId xmlns:a16="http://schemas.microsoft.com/office/drawing/2014/main" id="{27BC255B-0EB3-41CA-971C-BFBEDD94C2D7}"/>
              </a:ext>
            </a:extLst>
          </p:cNvPr>
          <p:cNvSpPr/>
          <p:nvPr/>
        </p:nvSpPr>
        <p:spPr>
          <a:xfrm>
            <a:off x="4354818" y="6172200"/>
            <a:ext cx="1741182" cy="307777"/>
          </a:xfrm>
          <a:prstGeom prst="rect">
            <a:avLst/>
          </a:prstGeom>
        </p:spPr>
        <p:txBody>
          <a:bodyPr wrap="none">
            <a:spAutoFit/>
          </a:bodyPr>
          <a:lstStyle/>
          <a:p>
            <a:r>
              <a:rPr lang="en-IN" sz="1400" b="1" i="1" dirty="0">
                <a:solidFill>
                  <a:srgbClr val="FFC000"/>
                </a:solidFill>
                <a:latin typeface="Bookman Old Style" panose="02050604050505020204" pitchFamily="18" charset="0"/>
                <a:ea typeface="Calibri" panose="020F0502020204030204" pitchFamily="34" charset="0"/>
                <a:cs typeface="Mangal" panose="02040503050203030202" pitchFamily="18" charset="0"/>
              </a:rPr>
              <a:t>Fig. Shape Mode</a:t>
            </a:r>
            <a:endParaRPr lang="en-IN" sz="1400" dirty="0">
              <a:solidFill>
                <a:srgbClr val="FFC000"/>
              </a:solidFill>
            </a:endParaRPr>
          </a:p>
        </p:txBody>
      </p:sp>
    </p:spTree>
    <p:extLst>
      <p:ext uri="{BB962C8B-B14F-4D97-AF65-F5344CB8AC3E}">
        <p14:creationId xmlns:p14="http://schemas.microsoft.com/office/powerpoint/2010/main" val="227999380"/>
      </p:ext>
    </p:extLst>
  </p:cSld>
  <p:clrMapOvr>
    <a:masterClrMapping/>
  </p:clrMapOvr>
  <p:transition advClick="0"/>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8</a:t>
            </a:fld>
            <a:endParaRPr lang="en-IN" dirty="0">
              <a:solidFill>
                <a:schemeClr val="tx1"/>
              </a:solidFill>
            </a:endParaRPr>
          </a:p>
        </p:txBody>
      </p:sp>
      <p:sp>
        <p:nvSpPr>
          <p:cNvPr id="3" name="Rectangle 2">
            <a:extLst>
              <a:ext uri="{FF2B5EF4-FFF2-40B4-BE49-F238E27FC236}">
                <a16:creationId xmlns:a16="http://schemas.microsoft.com/office/drawing/2014/main" id="{27BC255B-0EB3-41CA-971C-BFBEDD94C2D7}"/>
              </a:ext>
            </a:extLst>
          </p:cNvPr>
          <p:cNvSpPr/>
          <p:nvPr/>
        </p:nvSpPr>
        <p:spPr>
          <a:xfrm>
            <a:off x="1645997" y="5910038"/>
            <a:ext cx="2468946" cy="307777"/>
          </a:xfrm>
          <a:prstGeom prst="rect">
            <a:avLst/>
          </a:prstGeom>
        </p:spPr>
        <p:txBody>
          <a:bodyPr wrap="none">
            <a:spAutoFit/>
          </a:bodyPr>
          <a:lstStyle/>
          <a:p>
            <a:r>
              <a:rPr lang="en-IN" sz="1400" b="1" i="1" dirty="0">
                <a:solidFill>
                  <a:srgbClr val="FFC000"/>
                </a:solidFill>
                <a:latin typeface="Bookman Old Style" panose="02050604050505020204" pitchFamily="18" charset="0"/>
                <a:ea typeface="Calibri" panose="020F0502020204030204" pitchFamily="34" charset="0"/>
                <a:cs typeface="Mangal" panose="02040503050203030202" pitchFamily="18" charset="0"/>
              </a:rPr>
              <a:t>Fig. Select control Point</a:t>
            </a:r>
            <a:endParaRPr lang="en-IN" sz="1400" dirty="0">
              <a:solidFill>
                <a:srgbClr val="FFC000"/>
              </a:solidFill>
            </a:endParaRPr>
          </a:p>
        </p:txBody>
      </p:sp>
      <p:sp>
        <p:nvSpPr>
          <p:cNvPr id="4" name="Rectangle 3">
            <a:extLst>
              <a:ext uri="{FF2B5EF4-FFF2-40B4-BE49-F238E27FC236}">
                <a16:creationId xmlns:a16="http://schemas.microsoft.com/office/drawing/2014/main" id="{E0786F7B-6315-4FDB-90F7-B9207E01E7EC}"/>
              </a:ext>
            </a:extLst>
          </p:cNvPr>
          <p:cNvSpPr/>
          <p:nvPr/>
        </p:nvSpPr>
        <p:spPr>
          <a:xfrm>
            <a:off x="263881" y="245666"/>
            <a:ext cx="5602816" cy="590931"/>
          </a:xfrm>
          <a:prstGeom prst="rect">
            <a:avLst/>
          </a:prstGeom>
        </p:spPr>
        <p:txBody>
          <a:bodyPr vert="horz" lIns="91440" tIns="45720" rIns="91440" bIns="45720" rtlCol="0" anchor="b">
            <a:noAutofit/>
          </a:bodyPr>
          <a:lstStyle/>
          <a:p>
            <a:pPr defTabSz="914400">
              <a:lnSpc>
                <a:spcPct val="90000"/>
              </a:lnSpc>
              <a:spcBef>
                <a:spcPct val="0"/>
              </a:spcBef>
            </a:pPr>
            <a:r>
              <a:rPr lang="en-IN" sz="3600" b="1" spc="-50" dirty="0">
                <a:solidFill>
                  <a:srgbClr val="FFC000"/>
                </a:solidFill>
                <a:latin typeface="+mj-lt"/>
                <a:ea typeface="+mj-ea"/>
                <a:cs typeface="+mj-cs"/>
              </a:rPr>
              <a:t>Point/ Sub-object Mode</a:t>
            </a:r>
          </a:p>
        </p:txBody>
      </p:sp>
      <p:sp>
        <p:nvSpPr>
          <p:cNvPr id="9" name="Rectangle 8">
            <a:extLst>
              <a:ext uri="{FF2B5EF4-FFF2-40B4-BE49-F238E27FC236}">
                <a16:creationId xmlns:a16="http://schemas.microsoft.com/office/drawing/2014/main" id="{8FA99353-AEAA-4892-837B-F56714B0D8DC}"/>
              </a:ext>
            </a:extLst>
          </p:cNvPr>
          <p:cNvSpPr/>
          <p:nvPr/>
        </p:nvSpPr>
        <p:spPr>
          <a:xfrm>
            <a:off x="432408" y="640185"/>
            <a:ext cx="10401847" cy="1938992"/>
          </a:xfrm>
          <a:prstGeom prst="rect">
            <a:avLst/>
          </a:prstGeom>
        </p:spPr>
        <p:txBody>
          <a:bodyPr wrap="square">
            <a:spAutoFit/>
          </a:bodyPr>
          <a:lstStyle/>
          <a:p>
            <a:pPr algn="just"/>
            <a:r>
              <a:rPr lang="en-IN" sz="2400" dirty="0"/>
              <a:t>To manipulate small portion of the shape, you need to deal with point mode. Point Mode allows to position, move, scale, rotate and corner pin a selection of point in shapes using on screen controls. In Point mode you need to select control point by using reshape tool then you can transform these point. </a:t>
            </a:r>
          </a:p>
        </p:txBody>
      </p:sp>
      <p:pic>
        <p:nvPicPr>
          <p:cNvPr id="11" name="Picture 10" descr="Point mode 01">
            <a:extLst>
              <a:ext uri="{FF2B5EF4-FFF2-40B4-BE49-F238E27FC236}">
                <a16:creationId xmlns:a16="http://schemas.microsoft.com/office/drawing/2014/main" id="{E608FA8B-67E2-40E1-B555-A5F58A3D380E}"/>
              </a:ext>
            </a:extLst>
          </p:cNvPr>
          <p:cNvPicPr/>
          <p:nvPr/>
        </p:nvPicPr>
        <p:blipFill>
          <a:blip r:embed="rId2"/>
          <a:stretch>
            <a:fillRect/>
          </a:stretch>
        </p:blipFill>
        <p:spPr bwMode="auto">
          <a:xfrm>
            <a:off x="432408" y="2692081"/>
            <a:ext cx="4896124" cy="3237663"/>
          </a:xfrm>
          <a:prstGeom prst="rect">
            <a:avLst/>
          </a:prstGeom>
        </p:spPr>
      </p:pic>
      <p:pic>
        <p:nvPicPr>
          <p:cNvPr id="12" name="Image41" descr="Point Mode02">
            <a:extLst>
              <a:ext uri="{FF2B5EF4-FFF2-40B4-BE49-F238E27FC236}">
                <a16:creationId xmlns:a16="http://schemas.microsoft.com/office/drawing/2014/main" id="{5EC813D7-1D5D-4C5A-BB24-AA9737B10D6F}"/>
              </a:ext>
            </a:extLst>
          </p:cNvPr>
          <p:cNvPicPr/>
          <p:nvPr/>
        </p:nvPicPr>
        <p:blipFill>
          <a:blip r:embed="rId3"/>
          <a:stretch>
            <a:fillRect/>
          </a:stretch>
        </p:blipFill>
        <p:spPr bwMode="auto">
          <a:xfrm>
            <a:off x="5929744" y="2713380"/>
            <a:ext cx="4904511" cy="3216364"/>
          </a:xfrm>
          <a:prstGeom prst="rect">
            <a:avLst/>
          </a:prstGeom>
        </p:spPr>
      </p:pic>
      <p:sp>
        <p:nvSpPr>
          <p:cNvPr id="13" name="Rectangle 12">
            <a:extLst>
              <a:ext uri="{FF2B5EF4-FFF2-40B4-BE49-F238E27FC236}">
                <a16:creationId xmlns:a16="http://schemas.microsoft.com/office/drawing/2014/main" id="{BB940779-CEFC-446F-84C1-D0E4774C9FEB}"/>
              </a:ext>
            </a:extLst>
          </p:cNvPr>
          <p:cNvSpPr/>
          <p:nvPr/>
        </p:nvSpPr>
        <p:spPr>
          <a:xfrm>
            <a:off x="7205234" y="5929744"/>
            <a:ext cx="2353529" cy="307777"/>
          </a:xfrm>
          <a:prstGeom prst="rect">
            <a:avLst/>
          </a:prstGeom>
        </p:spPr>
        <p:txBody>
          <a:bodyPr wrap="none">
            <a:spAutoFit/>
          </a:bodyPr>
          <a:lstStyle/>
          <a:p>
            <a:r>
              <a:rPr lang="en-IN" sz="1400" b="1" i="1" dirty="0">
                <a:solidFill>
                  <a:srgbClr val="FFC000"/>
                </a:solidFill>
                <a:latin typeface="Bookman Old Style" panose="02050604050505020204" pitchFamily="18" charset="0"/>
                <a:ea typeface="Calibri" panose="020F0502020204030204" pitchFamily="34" charset="0"/>
                <a:cs typeface="Mangal" panose="02040503050203030202" pitchFamily="18" charset="0"/>
              </a:rPr>
              <a:t>Fig. Enable Point Mode</a:t>
            </a:r>
            <a:endParaRPr lang="en-IN" sz="1400" dirty="0">
              <a:solidFill>
                <a:srgbClr val="FFC000"/>
              </a:solidFill>
            </a:endParaRPr>
          </a:p>
        </p:txBody>
      </p:sp>
    </p:spTree>
    <p:extLst>
      <p:ext uri="{BB962C8B-B14F-4D97-AF65-F5344CB8AC3E}">
        <p14:creationId xmlns:p14="http://schemas.microsoft.com/office/powerpoint/2010/main" val="3464650614"/>
      </p:ext>
    </p:extLst>
  </p:cSld>
  <p:clrMapOvr>
    <a:masterClrMapping/>
  </p:clrMapOvr>
  <p:transition advClick="0"/>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3748" y="234456"/>
            <a:ext cx="10842736" cy="590083"/>
          </a:xfrm>
        </p:spPr>
        <p:txBody>
          <a:bodyPr>
            <a:normAutofit/>
          </a:bodyPr>
          <a:lstStyle/>
          <a:p>
            <a:r>
              <a:rPr lang="en-US" sz="3600" b="1" dirty="0">
                <a:solidFill>
                  <a:srgbClr val="FFC000"/>
                </a:solidFill>
              </a:rPr>
              <a:t>Moving shape</a:t>
            </a:r>
            <a:endParaRPr lang="en-US" sz="3600" dirty="0">
              <a:solidFill>
                <a:srgbClr val="FFC000"/>
              </a:solidFill>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9</a:t>
            </a:fld>
            <a:endParaRPr lang="en-IN" dirty="0">
              <a:solidFill>
                <a:schemeClr val="tx1"/>
              </a:solidFill>
            </a:endParaRPr>
          </a:p>
        </p:txBody>
      </p:sp>
      <p:sp>
        <p:nvSpPr>
          <p:cNvPr id="4" name="Rectangle 3"/>
          <p:cNvSpPr/>
          <p:nvPr/>
        </p:nvSpPr>
        <p:spPr>
          <a:xfrm>
            <a:off x="463216" y="824539"/>
            <a:ext cx="10592690" cy="1682192"/>
          </a:xfrm>
          <a:prstGeom prst="rect">
            <a:avLst/>
          </a:prstGeom>
        </p:spPr>
        <p:txBody>
          <a:bodyPr wrap="square">
            <a:spAutoFit/>
          </a:bodyPr>
          <a:lstStyle/>
          <a:p>
            <a:pPr marL="109537" algn="just">
              <a:lnSpc>
                <a:spcPct val="150000"/>
              </a:lnSpc>
            </a:pPr>
            <a:r>
              <a:rPr lang="en-US" sz="2400" dirty="0"/>
              <a:t>It is required to move shapes according to object rather than just moving it horizontally and vertically. Follow the following steps to moving the shape.</a:t>
            </a:r>
          </a:p>
        </p:txBody>
      </p:sp>
      <p:sp>
        <p:nvSpPr>
          <p:cNvPr id="9" name="Rectangle 6">
            <a:extLst>
              <a:ext uri="{FF2B5EF4-FFF2-40B4-BE49-F238E27FC236}">
                <a16:creationId xmlns:a16="http://schemas.microsoft.com/office/drawing/2014/main" id="{C4EC64E2-D434-4DE9-8936-07D8D1F61F9A}"/>
              </a:ext>
            </a:extLst>
          </p:cNvPr>
          <p:cNvSpPr>
            <a:spLocks noChangeArrowheads="1"/>
          </p:cNvSpPr>
          <p:nvPr/>
        </p:nvSpPr>
        <p:spPr bwMode="auto">
          <a:xfrm>
            <a:off x="450104" y="2439821"/>
            <a:ext cx="10842736" cy="1128194"/>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109537" algn="just">
              <a:lnSpc>
                <a:spcPct val="150000"/>
              </a:lnSpc>
            </a:pPr>
            <a:r>
              <a:rPr lang="en-US" altLang="en-US" sz="2400" dirty="0"/>
              <a:t>Step 1. Make sure that Transform (T)         Shape Mode is enabled. </a:t>
            </a:r>
          </a:p>
          <a:p>
            <a:pPr marL="109537" algn="just">
              <a:lnSpc>
                <a:spcPct val="150000"/>
              </a:lnSpc>
            </a:pPr>
            <a:r>
              <a:rPr lang="en-US" altLang="en-US" sz="2400" dirty="0"/>
              <a:t>Step 2. Select a shape or series of shapes.</a:t>
            </a:r>
          </a:p>
        </p:txBody>
      </p:sp>
      <p:pic>
        <p:nvPicPr>
          <p:cNvPr id="12" name="Image42" descr="Trasform Mode">
            <a:extLst>
              <a:ext uri="{FF2B5EF4-FFF2-40B4-BE49-F238E27FC236}">
                <a16:creationId xmlns:a16="http://schemas.microsoft.com/office/drawing/2014/main" id="{48AFDB88-8AA3-4EC9-86B2-C9EB04347D5E}"/>
              </a:ext>
            </a:extLst>
          </p:cNvPr>
          <p:cNvPicPr/>
          <p:nvPr/>
        </p:nvPicPr>
        <p:blipFill>
          <a:blip r:embed="rId2"/>
          <a:stretch>
            <a:fillRect/>
          </a:stretch>
        </p:blipFill>
        <p:spPr bwMode="auto">
          <a:xfrm>
            <a:off x="6096000" y="2555725"/>
            <a:ext cx="495877" cy="541089"/>
          </a:xfrm>
          <a:prstGeom prst="rect">
            <a:avLst/>
          </a:prstGeom>
        </p:spPr>
      </p:pic>
      <p:pic>
        <p:nvPicPr>
          <p:cNvPr id="13" name="Image43" descr="Moving shape01">
            <a:extLst>
              <a:ext uri="{FF2B5EF4-FFF2-40B4-BE49-F238E27FC236}">
                <a16:creationId xmlns:a16="http://schemas.microsoft.com/office/drawing/2014/main" id="{A15368D3-97FC-495D-979D-CC24EFC782D8}"/>
              </a:ext>
            </a:extLst>
          </p:cNvPr>
          <p:cNvPicPr/>
          <p:nvPr/>
        </p:nvPicPr>
        <p:blipFill>
          <a:blip r:embed="rId3"/>
          <a:stretch>
            <a:fillRect/>
          </a:stretch>
        </p:blipFill>
        <p:spPr bwMode="auto">
          <a:xfrm>
            <a:off x="6927273" y="3096814"/>
            <a:ext cx="3906982" cy="1412631"/>
          </a:xfrm>
          <a:prstGeom prst="rect">
            <a:avLst/>
          </a:prstGeom>
        </p:spPr>
      </p:pic>
      <p:sp>
        <p:nvSpPr>
          <p:cNvPr id="10" name="Rectangle 9">
            <a:extLst>
              <a:ext uri="{FF2B5EF4-FFF2-40B4-BE49-F238E27FC236}">
                <a16:creationId xmlns:a16="http://schemas.microsoft.com/office/drawing/2014/main" id="{3247BA62-9721-498B-847C-97FFE5CA2532}"/>
              </a:ext>
            </a:extLst>
          </p:cNvPr>
          <p:cNvSpPr/>
          <p:nvPr/>
        </p:nvSpPr>
        <p:spPr>
          <a:xfrm>
            <a:off x="7770593" y="4509445"/>
            <a:ext cx="2137124" cy="307777"/>
          </a:xfrm>
          <a:prstGeom prst="rect">
            <a:avLst/>
          </a:prstGeom>
        </p:spPr>
        <p:txBody>
          <a:bodyPr wrap="none">
            <a:spAutoFit/>
          </a:bodyPr>
          <a:lstStyle/>
          <a:p>
            <a:r>
              <a:rPr lang="en-IN" sz="1400" b="1" i="1" dirty="0">
                <a:solidFill>
                  <a:srgbClr val="FFC000"/>
                </a:solidFill>
                <a:latin typeface="Bookman Old Style" panose="02050604050505020204" pitchFamily="18" charset="0"/>
                <a:ea typeface="Calibri" panose="020F0502020204030204" pitchFamily="34" charset="0"/>
                <a:cs typeface="Mangal" panose="02040503050203030202" pitchFamily="18" charset="0"/>
              </a:rPr>
              <a:t>Fig.  Select a Shape </a:t>
            </a:r>
            <a:endParaRPr lang="en-IN" sz="1400" dirty="0">
              <a:solidFill>
                <a:srgbClr val="FFC000"/>
              </a:solidFill>
            </a:endParaRPr>
          </a:p>
        </p:txBody>
      </p:sp>
      <p:sp>
        <p:nvSpPr>
          <p:cNvPr id="11" name="Rectangle 10">
            <a:extLst>
              <a:ext uri="{FF2B5EF4-FFF2-40B4-BE49-F238E27FC236}">
                <a16:creationId xmlns:a16="http://schemas.microsoft.com/office/drawing/2014/main" id="{1E5A61CA-142B-4281-8887-E571378F3B7C}"/>
              </a:ext>
            </a:extLst>
          </p:cNvPr>
          <p:cNvSpPr/>
          <p:nvPr/>
        </p:nvSpPr>
        <p:spPr>
          <a:xfrm>
            <a:off x="353748" y="4509445"/>
            <a:ext cx="8001169" cy="574196"/>
          </a:xfrm>
          <a:prstGeom prst="rect">
            <a:avLst/>
          </a:prstGeom>
        </p:spPr>
        <p:txBody>
          <a:bodyPr wrap="square">
            <a:spAutoFit/>
          </a:bodyPr>
          <a:lstStyle/>
          <a:p>
            <a:pPr marL="109537" algn="just">
              <a:lnSpc>
                <a:spcPct val="150000"/>
              </a:lnSpc>
            </a:pPr>
            <a:r>
              <a:rPr lang="en-IN" sz="2400" dirty="0"/>
              <a:t>Step 3. Drag on the outline of one of the shapes.</a:t>
            </a:r>
          </a:p>
        </p:txBody>
      </p:sp>
      <p:pic>
        <p:nvPicPr>
          <p:cNvPr id="16" name="Image44" descr="moving tool">
            <a:extLst>
              <a:ext uri="{FF2B5EF4-FFF2-40B4-BE49-F238E27FC236}">
                <a16:creationId xmlns:a16="http://schemas.microsoft.com/office/drawing/2014/main" id="{62F47F9D-A282-4240-BC06-5D9614E0CDA6}"/>
              </a:ext>
            </a:extLst>
          </p:cNvPr>
          <p:cNvPicPr/>
          <p:nvPr/>
        </p:nvPicPr>
        <p:blipFill>
          <a:blip r:embed="rId4"/>
          <a:stretch>
            <a:fillRect/>
          </a:stretch>
        </p:blipFill>
        <p:spPr bwMode="auto">
          <a:xfrm>
            <a:off x="6927273" y="5108817"/>
            <a:ext cx="4034219" cy="1412631"/>
          </a:xfrm>
          <a:prstGeom prst="rect">
            <a:avLst/>
          </a:prstGeom>
        </p:spPr>
      </p:pic>
      <p:sp>
        <p:nvSpPr>
          <p:cNvPr id="14" name="Rectangle 13">
            <a:extLst>
              <a:ext uri="{FF2B5EF4-FFF2-40B4-BE49-F238E27FC236}">
                <a16:creationId xmlns:a16="http://schemas.microsoft.com/office/drawing/2014/main" id="{9D986552-DA1F-48DE-A498-4C0EA66AEED7}"/>
              </a:ext>
            </a:extLst>
          </p:cNvPr>
          <p:cNvSpPr/>
          <p:nvPr/>
        </p:nvSpPr>
        <p:spPr>
          <a:xfrm>
            <a:off x="7399070" y="6458148"/>
            <a:ext cx="3451586" cy="307777"/>
          </a:xfrm>
          <a:prstGeom prst="rect">
            <a:avLst/>
          </a:prstGeom>
        </p:spPr>
        <p:txBody>
          <a:bodyPr wrap="none">
            <a:spAutoFit/>
          </a:bodyPr>
          <a:lstStyle/>
          <a:p>
            <a:r>
              <a:rPr lang="en-IN" sz="1400" b="1" i="1" dirty="0">
                <a:solidFill>
                  <a:srgbClr val="FFC000"/>
                </a:solidFill>
                <a:latin typeface="Bookman Old Style" panose="02050604050505020204" pitchFamily="18" charset="0"/>
                <a:cs typeface="Mangal" panose="02040503050203030202" pitchFamily="18" charset="0"/>
              </a:rPr>
              <a:t>Fig. Drag the outline of the shape </a:t>
            </a:r>
          </a:p>
        </p:txBody>
      </p:sp>
    </p:spTree>
    <p:extLst>
      <p:ext uri="{BB962C8B-B14F-4D97-AF65-F5344CB8AC3E}">
        <p14:creationId xmlns:p14="http://schemas.microsoft.com/office/powerpoint/2010/main" val="2074934519"/>
      </p:ext>
    </p:extLst>
  </p:cSld>
  <p:clrMapOvr>
    <a:masterClrMapping/>
  </p:clrMapOvr>
  <p:transition advClick="0"/>
</p:sld>
</file>

<file path=ppt/theme/theme1.xml><?xml version="1.0" encoding="utf-8"?>
<a:theme xmlns:a="http://schemas.openxmlformats.org/drawingml/2006/main" name="View">
  <a:themeElements>
    <a:clrScheme name="View">
      <a:dk1>
        <a:sysClr val="windowText" lastClr="000000"/>
      </a:dk1>
      <a:lt1>
        <a:sysClr val="window" lastClr="FFFFFF"/>
      </a:lt1>
      <a:dk2>
        <a:srgbClr val="564B3C"/>
      </a:dk2>
      <a:lt2>
        <a:srgbClr val="ECEDD1"/>
      </a:lt2>
      <a:accent1>
        <a:srgbClr val="93A299"/>
      </a:accent1>
      <a:accent2>
        <a:srgbClr val="CB4B30"/>
      </a:accent2>
      <a:accent3>
        <a:srgbClr val="B5AE53"/>
      </a:accent3>
      <a:accent4>
        <a:srgbClr val="6F6A7A"/>
      </a:accent4>
      <a:accent5>
        <a:srgbClr val="E8B54D"/>
      </a:accent5>
      <a:accent6>
        <a:srgbClr val="8A7952"/>
      </a:accent6>
      <a:hlink>
        <a:srgbClr val="9F9F0B"/>
      </a:hlink>
      <a:folHlink>
        <a:srgbClr val="B2B2B2"/>
      </a:folHlink>
    </a:clrScheme>
    <a:fontScheme name="View">
      <a:majorFont>
        <a:latin typeface="Century Schoolbook"/>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iew">
      <a:fillStyleLst>
        <a:solidFill>
          <a:schemeClr val="phClr"/>
        </a:solidFill>
        <a:solidFill>
          <a:schemeClr val="phClr">
            <a:tint val="60000"/>
            <a:satMod val="120000"/>
          </a:schemeClr>
        </a:solidFill>
        <a:solidFill>
          <a:schemeClr val="phClr">
            <a:shade val="75000"/>
            <a:satMod val="13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3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View" id="{BA0EB5A6-F2D4-4F82-977B-64ADEE4A2A69}" vid="{3866257B-E5CE-4C43-9210-F2DE76BE10B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View</Template>
  <TotalTime>7265668</TotalTime>
  <Words>1726</Words>
  <Application>Microsoft Office PowerPoint</Application>
  <PresentationFormat>Widescreen</PresentationFormat>
  <Paragraphs>140</Paragraphs>
  <Slides>19</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19</vt:i4>
      </vt:variant>
    </vt:vector>
  </HeadingPairs>
  <TitlesOfParts>
    <vt:vector size="28" baseType="lpstr">
      <vt:lpstr>Adobe Caslon Pro</vt:lpstr>
      <vt:lpstr>Arial</vt:lpstr>
      <vt:lpstr>Bookman Old Style</vt:lpstr>
      <vt:lpstr>Calibri</vt:lpstr>
      <vt:lpstr>Century Schoolbook</vt:lpstr>
      <vt:lpstr>Mangal</vt:lpstr>
      <vt:lpstr>Wingdings</vt:lpstr>
      <vt:lpstr>Wingdings 2</vt:lpstr>
      <vt:lpstr>View</vt:lpstr>
      <vt:lpstr>JOB ROLE –  ROTO ARTIST Sector – Media and Entertainment Sector          (Qualification Pack Code:  MES/Q3504)  ( Class-XII ) </vt:lpstr>
      <vt:lpstr>PowerPoint Presentation</vt:lpstr>
      <vt:lpstr>Content </vt:lpstr>
      <vt:lpstr>Chapter Objectives</vt:lpstr>
      <vt:lpstr>Introduction </vt:lpstr>
      <vt:lpstr>PowerPoint Presentation</vt:lpstr>
      <vt:lpstr>Shape (Object) Mode</vt:lpstr>
      <vt:lpstr>PowerPoint Presentation</vt:lpstr>
      <vt:lpstr>Moving shape</vt:lpstr>
      <vt:lpstr>Nudging Shapes</vt:lpstr>
      <vt:lpstr>Rotating</vt:lpstr>
      <vt:lpstr>Shearing Shapes</vt:lpstr>
      <vt:lpstr>Setting the Anchor Point and using special transformation tool</vt:lpstr>
      <vt:lpstr>Using Reshape tool in transformation</vt:lpstr>
      <vt:lpstr>Key frame Techniques</vt:lpstr>
      <vt:lpstr>Key frame Techniques</vt:lpstr>
      <vt:lpstr>PowerPoint Presentation</vt:lpstr>
      <vt:lpstr>                                       Project Coordinator : Dr. Dipak D. Shudhalwar  Assistance Mr. Abhinaw Kumar Dwivedi Mr. Rajesh kahar  </vt:lpstr>
      <vt:lpst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Sector:xxxxxxxxxx Job Role:xxxxxxx Class:xxxx Unit:xxxxxxx</dc:title>
  <dc:creator>Rajesh Khambayat</dc:creator>
  <cp:lastModifiedBy>Rajesh</cp:lastModifiedBy>
  <cp:revision>780</cp:revision>
  <dcterms:created xsi:type="dcterms:W3CDTF">2019-09-09T07:12:13Z</dcterms:created>
  <dcterms:modified xsi:type="dcterms:W3CDTF">2023-02-06T06:10:56Z</dcterms:modified>
</cp:coreProperties>
</file>