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handoutMasterIdLst>
    <p:handoutMasterId r:id="rId24"/>
  </p:handoutMasterIdLst>
  <p:sldIdLst>
    <p:sldId id="256" r:id="rId2"/>
    <p:sldId id="379" r:id="rId3"/>
    <p:sldId id="257" r:id="rId4"/>
    <p:sldId id="298" r:id="rId5"/>
    <p:sldId id="259" r:id="rId6"/>
    <p:sldId id="418" r:id="rId7"/>
    <p:sldId id="488" r:id="rId8"/>
    <p:sldId id="431" r:id="rId9"/>
    <p:sldId id="419" r:id="rId10"/>
    <p:sldId id="432" r:id="rId11"/>
    <p:sldId id="433" r:id="rId12"/>
    <p:sldId id="434" r:id="rId13"/>
    <p:sldId id="435" r:id="rId14"/>
    <p:sldId id="420" r:id="rId15"/>
    <p:sldId id="436" r:id="rId16"/>
    <p:sldId id="437" r:id="rId17"/>
    <p:sldId id="438" r:id="rId18"/>
    <p:sldId id="439" r:id="rId19"/>
    <p:sldId id="417" r:id="rId20"/>
    <p:sldId id="263" r:id="rId21"/>
    <p:sldId id="48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7AE0"/>
    <a:srgbClr val="FC8EFF"/>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50" autoAdjust="0"/>
    <p:restoredTop sz="94660" autoAdjust="0"/>
  </p:normalViewPr>
  <p:slideViewPr>
    <p:cSldViewPr snapToGrid="0" showGuides="1">
      <p:cViewPr varScale="1">
        <p:scale>
          <a:sx n="69" d="100"/>
          <a:sy n="69" d="100"/>
        </p:scale>
        <p:origin x="648" y="114"/>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07-02-2023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07-02-2023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07-02-2023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07-02-2023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07-02-2023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07-02-2023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07-02-2023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07-02-2023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07-02-2023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07-02-2023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07-02-2023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07-02-2023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07-02-2023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071" y="1406699"/>
            <a:ext cx="10820769" cy="2200933"/>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br>
              <a:rPr lang="en-US" sz="4400" b="1" dirty="0">
                <a:solidFill>
                  <a:srgbClr val="078313"/>
                </a:solidFill>
                <a:latin typeface="Adobe Caslon Pro" pitchFamily="18" charset="0"/>
              </a:rPr>
            </a:b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29311" y="4271268"/>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13" name="TextBox 12">
            <a:extLst>
              <a:ext uri="{FF2B5EF4-FFF2-40B4-BE49-F238E27FC236}">
                <a16:creationId xmlns:a16="http://schemas.microsoft.com/office/drawing/2014/main" id="{2AE6197E-78D2-4F44-99AF-EE8F5A7DD0B8}"/>
              </a:ext>
            </a:extLst>
          </p:cNvPr>
          <p:cNvSpPr txBox="1"/>
          <p:nvPr/>
        </p:nvSpPr>
        <p:spPr>
          <a:xfrm>
            <a:off x="441303" y="565401"/>
            <a:ext cx="10600298" cy="3785652"/>
          </a:xfrm>
          <a:prstGeom prst="rect">
            <a:avLst/>
          </a:prstGeom>
          <a:noFill/>
        </p:spPr>
        <p:txBody>
          <a:bodyPr wrap="square">
            <a:spAutoFit/>
          </a:bodyPr>
          <a:lstStyle/>
          <a:p>
            <a:pPr algn="just"/>
            <a:r>
              <a:rPr lang="en-US" sz="2400" dirty="0"/>
              <a:t>During rotoscoping human figures, you need to isolate various limbs. So whenever isolating limbs like arms, legs, feet or hands. Consider two things always-</a:t>
            </a:r>
          </a:p>
          <a:p>
            <a:pPr algn="just"/>
            <a:r>
              <a:rPr lang="en-US" sz="2400" dirty="0"/>
              <a:t>•	The way these objects are constructed</a:t>
            </a:r>
          </a:p>
          <a:p>
            <a:pPr algn="just"/>
            <a:r>
              <a:rPr lang="en-US" sz="2400" dirty="0"/>
              <a:t>•	Where they rotate from.</a:t>
            </a:r>
          </a:p>
          <a:p>
            <a:pPr algn="just"/>
            <a:r>
              <a:rPr lang="en-US" sz="2400" dirty="0"/>
              <a:t>If we focus on arms and legs, they only have two pivot points relative to their construction. Arms pivot from shoulder and elbow. Legs bend from hip and knee. It means, human figure will not alter too much except these two points. Therefore if you rotate shape from these points then it can be easily modified with focus object.</a:t>
            </a:r>
          </a:p>
        </p:txBody>
      </p:sp>
      <p:sp>
        <p:nvSpPr>
          <p:cNvPr id="6" name="Rectangle 5">
            <a:extLst>
              <a:ext uri="{FF2B5EF4-FFF2-40B4-BE49-F238E27FC236}">
                <a16:creationId xmlns:a16="http://schemas.microsoft.com/office/drawing/2014/main" id="{38841659-A9D8-4A69-9F7D-F1759D185A2C}"/>
              </a:ext>
            </a:extLst>
          </p:cNvPr>
          <p:cNvSpPr/>
          <p:nvPr/>
        </p:nvSpPr>
        <p:spPr>
          <a:xfrm>
            <a:off x="6623145" y="6055627"/>
            <a:ext cx="4256293" cy="390813"/>
          </a:xfrm>
          <a:prstGeom prst="rect">
            <a:avLst/>
          </a:prstGeom>
        </p:spPr>
        <p:txBody>
          <a:bodyPr wrap="none">
            <a:spAutoFit/>
          </a:bodyPr>
          <a:lstStyle/>
          <a:p>
            <a:pPr algn="just">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Leg movement through Knee </a:t>
            </a:r>
            <a:endParaRPr lang="en-IN" sz="24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sp>
        <p:nvSpPr>
          <p:cNvPr id="2" name="Rectangle 1">
            <a:extLst>
              <a:ext uri="{FF2B5EF4-FFF2-40B4-BE49-F238E27FC236}">
                <a16:creationId xmlns:a16="http://schemas.microsoft.com/office/drawing/2014/main" id="{2055BF6A-54FA-4F7F-A32E-E60B83CC8E60}"/>
              </a:ext>
            </a:extLst>
          </p:cNvPr>
          <p:cNvSpPr/>
          <p:nvPr/>
        </p:nvSpPr>
        <p:spPr>
          <a:xfrm>
            <a:off x="248799" y="55003"/>
            <a:ext cx="5654697" cy="646331"/>
          </a:xfrm>
          <a:prstGeom prst="rect">
            <a:avLst/>
          </a:prstGeom>
          <a:noFill/>
        </p:spPr>
        <p:txBody>
          <a:bodyPr wrap="square">
            <a:spAutoFit/>
          </a:bodyPr>
          <a:lstStyle/>
          <a:p>
            <a:r>
              <a:rPr lang="en-US" sz="3600" b="1" dirty="0">
                <a:solidFill>
                  <a:srgbClr val="FFFF00"/>
                </a:solidFill>
              </a:rPr>
              <a:t>Isolating Extremities</a:t>
            </a:r>
            <a:endParaRPr lang="en-IN" sz="3600" b="1" dirty="0">
              <a:solidFill>
                <a:srgbClr val="FFFF00"/>
              </a:solidFill>
            </a:endParaRPr>
          </a:p>
        </p:txBody>
      </p:sp>
      <p:pic>
        <p:nvPicPr>
          <p:cNvPr id="10" name="Image158" descr="Pushups01.jpg">
            <a:extLst>
              <a:ext uri="{FF2B5EF4-FFF2-40B4-BE49-F238E27FC236}">
                <a16:creationId xmlns:a16="http://schemas.microsoft.com/office/drawing/2014/main" id="{8075EC2B-CC4E-42E6-8EC0-C229F07E8865}"/>
              </a:ext>
            </a:extLst>
          </p:cNvPr>
          <p:cNvPicPr/>
          <p:nvPr/>
        </p:nvPicPr>
        <p:blipFill>
          <a:blip r:embed="rId2"/>
          <a:stretch>
            <a:fillRect/>
          </a:stretch>
        </p:blipFill>
        <p:spPr bwMode="auto">
          <a:xfrm>
            <a:off x="441303" y="4397063"/>
            <a:ext cx="1750745" cy="1770692"/>
          </a:xfrm>
          <a:prstGeom prst="rect">
            <a:avLst/>
          </a:prstGeom>
        </p:spPr>
      </p:pic>
      <p:pic>
        <p:nvPicPr>
          <p:cNvPr id="12" name="Image159" descr="Pushups02.jpg">
            <a:extLst>
              <a:ext uri="{FF2B5EF4-FFF2-40B4-BE49-F238E27FC236}">
                <a16:creationId xmlns:a16="http://schemas.microsoft.com/office/drawing/2014/main" id="{1DDEE145-8D41-4B7C-8BF6-9400685F35E6}"/>
              </a:ext>
            </a:extLst>
          </p:cNvPr>
          <p:cNvPicPr/>
          <p:nvPr/>
        </p:nvPicPr>
        <p:blipFill>
          <a:blip r:embed="rId3"/>
          <a:srcRect r="12085"/>
          <a:stretch>
            <a:fillRect/>
          </a:stretch>
        </p:blipFill>
        <p:spPr bwMode="auto">
          <a:xfrm>
            <a:off x="2312363" y="4351053"/>
            <a:ext cx="1670104" cy="1775609"/>
          </a:xfrm>
          <a:prstGeom prst="rect">
            <a:avLst/>
          </a:prstGeom>
        </p:spPr>
      </p:pic>
      <p:pic>
        <p:nvPicPr>
          <p:cNvPr id="14" name="Image160" descr="Pushups02.jpg">
            <a:extLst>
              <a:ext uri="{FF2B5EF4-FFF2-40B4-BE49-F238E27FC236}">
                <a16:creationId xmlns:a16="http://schemas.microsoft.com/office/drawing/2014/main" id="{120CC1C4-6199-4EAD-8B58-C29460311B11}"/>
              </a:ext>
            </a:extLst>
          </p:cNvPr>
          <p:cNvPicPr/>
          <p:nvPr/>
        </p:nvPicPr>
        <p:blipFill>
          <a:blip r:embed="rId4"/>
          <a:stretch>
            <a:fillRect/>
          </a:stretch>
        </p:blipFill>
        <p:spPr bwMode="auto">
          <a:xfrm>
            <a:off x="4152751" y="4354751"/>
            <a:ext cx="1750745" cy="1775137"/>
          </a:xfrm>
          <a:prstGeom prst="rect">
            <a:avLst/>
          </a:prstGeom>
        </p:spPr>
      </p:pic>
      <p:pic>
        <p:nvPicPr>
          <p:cNvPr id="15" name="Image161" descr="Leg movement01.jpg">
            <a:extLst>
              <a:ext uri="{FF2B5EF4-FFF2-40B4-BE49-F238E27FC236}">
                <a16:creationId xmlns:a16="http://schemas.microsoft.com/office/drawing/2014/main" id="{7DE5226B-159C-4FFD-A83C-AFAA1D3FCE7F}"/>
              </a:ext>
            </a:extLst>
          </p:cNvPr>
          <p:cNvPicPr/>
          <p:nvPr/>
        </p:nvPicPr>
        <p:blipFill>
          <a:blip r:embed="rId5"/>
          <a:srcRect l="13861" r="17115"/>
          <a:stretch>
            <a:fillRect/>
          </a:stretch>
        </p:blipFill>
        <p:spPr bwMode="auto">
          <a:xfrm>
            <a:off x="6528698" y="4316884"/>
            <a:ext cx="1315891" cy="1813004"/>
          </a:xfrm>
          <a:prstGeom prst="rect">
            <a:avLst/>
          </a:prstGeom>
        </p:spPr>
      </p:pic>
      <p:pic>
        <p:nvPicPr>
          <p:cNvPr id="16" name="Image162" descr="Leg movement01.jpg">
            <a:extLst>
              <a:ext uri="{FF2B5EF4-FFF2-40B4-BE49-F238E27FC236}">
                <a16:creationId xmlns:a16="http://schemas.microsoft.com/office/drawing/2014/main" id="{73F10551-51F9-4E23-B53F-669D4C301AD5}"/>
              </a:ext>
            </a:extLst>
          </p:cNvPr>
          <p:cNvPicPr/>
          <p:nvPr/>
        </p:nvPicPr>
        <p:blipFill>
          <a:blip r:embed="rId6"/>
          <a:stretch>
            <a:fillRect/>
          </a:stretch>
        </p:blipFill>
        <p:spPr bwMode="auto">
          <a:xfrm>
            <a:off x="7987163" y="4313656"/>
            <a:ext cx="1563370" cy="1813006"/>
          </a:xfrm>
          <a:prstGeom prst="rect">
            <a:avLst/>
          </a:prstGeom>
        </p:spPr>
      </p:pic>
      <p:pic>
        <p:nvPicPr>
          <p:cNvPr id="17" name="Image163" descr="Leg movement01.jpg">
            <a:extLst>
              <a:ext uri="{FF2B5EF4-FFF2-40B4-BE49-F238E27FC236}">
                <a16:creationId xmlns:a16="http://schemas.microsoft.com/office/drawing/2014/main" id="{65A06452-594F-4059-AC92-FC2BDA4AE5D4}"/>
              </a:ext>
            </a:extLst>
          </p:cNvPr>
          <p:cNvPicPr/>
          <p:nvPr/>
        </p:nvPicPr>
        <p:blipFill>
          <a:blip r:embed="rId7"/>
          <a:stretch>
            <a:fillRect/>
          </a:stretch>
        </p:blipFill>
        <p:spPr bwMode="auto">
          <a:xfrm>
            <a:off x="9682059" y="4313657"/>
            <a:ext cx="1383606" cy="1816232"/>
          </a:xfrm>
          <a:prstGeom prst="rect">
            <a:avLst/>
          </a:prstGeom>
        </p:spPr>
      </p:pic>
      <p:sp>
        <p:nvSpPr>
          <p:cNvPr id="18" name="Rectangle 17">
            <a:extLst>
              <a:ext uri="{FF2B5EF4-FFF2-40B4-BE49-F238E27FC236}">
                <a16:creationId xmlns:a16="http://schemas.microsoft.com/office/drawing/2014/main" id="{FE7AD137-E5AB-4F80-A01A-BBE99E9E7ACC}"/>
              </a:ext>
            </a:extLst>
          </p:cNvPr>
          <p:cNvSpPr/>
          <p:nvPr/>
        </p:nvSpPr>
        <p:spPr>
          <a:xfrm>
            <a:off x="69513" y="6055627"/>
            <a:ext cx="6288901" cy="390813"/>
          </a:xfrm>
          <a:prstGeom prst="rect">
            <a:avLst/>
          </a:prstGeom>
        </p:spPr>
        <p:txBody>
          <a:bodyPr wrap="none">
            <a:spAutoFit/>
          </a:bodyPr>
          <a:lstStyle/>
          <a:p>
            <a:pPr algn="just">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Hand movement through shoulder and elbow </a:t>
            </a:r>
            <a:endParaRPr lang="en-IN" sz="24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spTree>
    <p:extLst>
      <p:ext uri="{BB962C8B-B14F-4D97-AF65-F5344CB8AC3E}">
        <p14:creationId xmlns:p14="http://schemas.microsoft.com/office/powerpoint/2010/main" val="770350991"/>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7" name="TextBox 6">
            <a:extLst>
              <a:ext uri="{FF2B5EF4-FFF2-40B4-BE49-F238E27FC236}">
                <a16:creationId xmlns:a16="http://schemas.microsoft.com/office/drawing/2014/main" id="{E442A0E9-DC12-435C-B5C2-5CD321D4EABB}"/>
              </a:ext>
            </a:extLst>
          </p:cNvPr>
          <p:cNvSpPr txBox="1"/>
          <p:nvPr/>
        </p:nvSpPr>
        <p:spPr>
          <a:xfrm>
            <a:off x="286750" y="114489"/>
            <a:ext cx="3481019" cy="646331"/>
          </a:xfrm>
          <a:prstGeom prst="rect">
            <a:avLst/>
          </a:prstGeom>
          <a:noFill/>
        </p:spPr>
        <p:txBody>
          <a:bodyPr wrap="square">
            <a:spAutoFit/>
          </a:bodyPr>
          <a:lstStyle/>
          <a:p>
            <a:r>
              <a:rPr lang="en-US" sz="3600" b="1" dirty="0">
                <a:solidFill>
                  <a:srgbClr val="FFFF00"/>
                </a:solidFill>
              </a:rPr>
              <a:t>Hands </a:t>
            </a:r>
          </a:p>
        </p:txBody>
      </p:sp>
      <p:sp>
        <p:nvSpPr>
          <p:cNvPr id="10" name="TextBox 9">
            <a:extLst>
              <a:ext uri="{FF2B5EF4-FFF2-40B4-BE49-F238E27FC236}">
                <a16:creationId xmlns:a16="http://schemas.microsoft.com/office/drawing/2014/main" id="{A0E32DF1-6B3D-4295-BE02-966E8F6ABDA0}"/>
              </a:ext>
            </a:extLst>
          </p:cNvPr>
          <p:cNvSpPr txBox="1"/>
          <p:nvPr/>
        </p:nvSpPr>
        <p:spPr>
          <a:xfrm>
            <a:off x="363868" y="600952"/>
            <a:ext cx="10560806" cy="3046988"/>
          </a:xfrm>
          <a:prstGeom prst="rect">
            <a:avLst/>
          </a:prstGeom>
          <a:noFill/>
        </p:spPr>
        <p:txBody>
          <a:bodyPr wrap="square">
            <a:spAutoFit/>
          </a:bodyPr>
          <a:lstStyle/>
          <a:p>
            <a:pPr algn="just"/>
            <a:r>
              <a:rPr lang="en-US" sz="2400" dirty="0"/>
              <a:t>A roto artist may have to isolate number of hands from the video shot. Suppose, you have to insert visual effects character in the video frame that holds the hand of a character or to put a weapon on the hand. To incorporate these effects, rotoscoping of hands is required.</a:t>
            </a:r>
          </a:p>
          <a:p>
            <a:pPr algn="just"/>
            <a:r>
              <a:rPr lang="en-US" sz="2400" dirty="0"/>
              <a:t>Hand is slightly complex focus object to isolate, because it has fingers, palm, wrist and multiple pivot points. If you focus on finger, it can move in different direction. Legs and arms have only two pivot point. But in hand, each finger has three pivot points.</a:t>
            </a:r>
          </a:p>
        </p:txBody>
      </p:sp>
      <p:sp>
        <p:nvSpPr>
          <p:cNvPr id="16" name="Rectangle 15">
            <a:extLst>
              <a:ext uri="{FF2B5EF4-FFF2-40B4-BE49-F238E27FC236}">
                <a16:creationId xmlns:a16="http://schemas.microsoft.com/office/drawing/2014/main" id="{BEFCD049-2A82-4F48-BD4D-4860C26F4050}"/>
              </a:ext>
            </a:extLst>
          </p:cNvPr>
          <p:cNvSpPr/>
          <p:nvPr/>
        </p:nvSpPr>
        <p:spPr>
          <a:xfrm>
            <a:off x="2791040" y="6251342"/>
            <a:ext cx="5141260" cy="307777"/>
          </a:xfrm>
          <a:prstGeom prst="rect">
            <a:avLst/>
          </a:prstGeom>
        </p:spPr>
        <p:txBody>
          <a:bodyPr wrap="square">
            <a:spAutoFit/>
          </a:bodyPr>
          <a:lstStyle/>
          <a:p>
            <a:pPr algn="ctr"/>
            <a:r>
              <a:rPr lang="en-US" sz="1400" b="1" i="1" dirty="0">
                <a:solidFill>
                  <a:srgbClr val="FFC000"/>
                </a:solidFill>
              </a:rPr>
              <a:t>Fig. Finger and (b) its perspective change</a:t>
            </a:r>
            <a:endParaRPr lang="en-US" sz="1400" b="1" i="1" dirty="0"/>
          </a:p>
        </p:txBody>
      </p:sp>
      <p:pic>
        <p:nvPicPr>
          <p:cNvPr id="14" name="Hand_0">
            <a:extLst>
              <a:ext uri="{FF2B5EF4-FFF2-40B4-BE49-F238E27FC236}">
                <a16:creationId xmlns:a16="http://schemas.microsoft.com/office/drawing/2014/main" id="{BD132C08-3AD7-47BC-97C3-0438F2DA2CFE}"/>
              </a:ext>
            </a:extLst>
          </p:cNvPr>
          <p:cNvPicPr/>
          <p:nvPr/>
        </p:nvPicPr>
        <p:blipFill>
          <a:blip r:embed="rId2"/>
          <a:srcRect t="4065" b="4473"/>
          <a:stretch>
            <a:fillRect/>
          </a:stretch>
        </p:blipFill>
        <p:spPr bwMode="auto">
          <a:xfrm>
            <a:off x="2205668" y="3647940"/>
            <a:ext cx="2937287" cy="2524260"/>
          </a:xfrm>
          <a:prstGeom prst="rect">
            <a:avLst/>
          </a:prstGeom>
        </p:spPr>
      </p:pic>
      <p:pic>
        <p:nvPicPr>
          <p:cNvPr id="18" name="Hand_ finger_0">
            <a:extLst>
              <a:ext uri="{FF2B5EF4-FFF2-40B4-BE49-F238E27FC236}">
                <a16:creationId xmlns:a16="http://schemas.microsoft.com/office/drawing/2014/main" id="{2CCBE5E7-DCB7-446D-9582-1434DEFE6242}"/>
              </a:ext>
            </a:extLst>
          </p:cNvPr>
          <p:cNvPicPr/>
          <p:nvPr/>
        </p:nvPicPr>
        <p:blipFill>
          <a:blip r:embed="rId3"/>
          <a:stretch>
            <a:fillRect/>
          </a:stretch>
        </p:blipFill>
        <p:spPr bwMode="auto">
          <a:xfrm>
            <a:off x="5276764" y="3656557"/>
            <a:ext cx="3226732" cy="2515644"/>
          </a:xfrm>
          <a:prstGeom prst="rect">
            <a:avLst/>
          </a:prstGeom>
        </p:spPr>
      </p:pic>
    </p:spTree>
    <p:extLst>
      <p:ext uri="{BB962C8B-B14F-4D97-AF65-F5344CB8AC3E}">
        <p14:creationId xmlns:p14="http://schemas.microsoft.com/office/powerpoint/2010/main" val="409704323"/>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10" name="TextBox 9">
            <a:extLst>
              <a:ext uri="{FF2B5EF4-FFF2-40B4-BE49-F238E27FC236}">
                <a16:creationId xmlns:a16="http://schemas.microsoft.com/office/drawing/2014/main" id="{A0E32DF1-6B3D-4295-BE02-966E8F6ABDA0}"/>
              </a:ext>
            </a:extLst>
          </p:cNvPr>
          <p:cNvSpPr txBox="1"/>
          <p:nvPr/>
        </p:nvSpPr>
        <p:spPr>
          <a:xfrm>
            <a:off x="147085" y="368449"/>
            <a:ext cx="10563203" cy="4154984"/>
          </a:xfrm>
          <a:prstGeom prst="rect">
            <a:avLst/>
          </a:prstGeom>
          <a:noFill/>
        </p:spPr>
        <p:txBody>
          <a:bodyPr wrap="square">
            <a:spAutoFit/>
          </a:bodyPr>
          <a:lstStyle/>
          <a:p>
            <a:pPr algn="just"/>
            <a:r>
              <a:rPr lang="en-US" sz="2400" dirty="0"/>
              <a:t>It is possible to use single shapes for each finger but you have to aware about the movement of the fingers. There is also perspective issue in hand movement. When the finger curls forward while facing camera then it’s movement is straight forward. Observe the change in perspective of the finger (b). However, hands are really easy to breakdown into shapes. They always pivot from the same point. During the hands isolation, knowledge of hand movement plays a key role for correctly breaking it.</a:t>
            </a:r>
          </a:p>
          <a:p>
            <a:pPr algn="just"/>
            <a:r>
              <a:rPr lang="en-US" sz="2400" dirty="0"/>
              <a:t>The palm is a slightly different. Palm movement is complex and you need to use your instinct to break it in a shape. To start with to split up the palm is to create separate shapes for (</a:t>
            </a:r>
            <a:r>
              <a:rPr lang="en-US" sz="2400" dirty="0" err="1"/>
              <a:t>i</a:t>
            </a:r>
            <a:r>
              <a:rPr lang="en-US" sz="2400" dirty="0"/>
              <a:t>) The palm itself (ii) The meaty bit connected to the thumb</a:t>
            </a:r>
          </a:p>
        </p:txBody>
      </p:sp>
      <p:sp>
        <p:nvSpPr>
          <p:cNvPr id="4" name="Rectangle 3">
            <a:extLst>
              <a:ext uri="{FF2B5EF4-FFF2-40B4-BE49-F238E27FC236}">
                <a16:creationId xmlns:a16="http://schemas.microsoft.com/office/drawing/2014/main" id="{656EB12A-48C6-4E57-8A44-8446B0486AA0}"/>
              </a:ext>
            </a:extLst>
          </p:cNvPr>
          <p:cNvSpPr/>
          <p:nvPr/>
        </p:nvSpPr>
        <p:spPr>
          <a:xfrm>
            <a:off x="4866772" y="6420936"/>
            <a:ext cx="3254417" cy="358303"/>
          </a:xfrm>
          <a:prstGeom prst="rect">
            <a:avLst/>
          </a:prstGeom>
        </p:spPr>
        <p:txBody>
          <a:bodyPr wrap="none">
            <a:spAutoFit/>
          </a:bodyPr>
          <a:lstStyle/>
          <a:p>
            <a:pPr algn="just">
              <a:lnSpc>
                <a:spcPct val="115000"/>
              </a:lnSpc>
              <a:spcAft>
                <a:spcPts val="0"/>
              </a:spcAft>
            </a:pPr>
            <a:r>
              <a:rPr lang="en-US" sz="1600"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Shape breakdown of Palm </a:t>
            </a:r>
            <a:endParaRPr lang="en-IN" sz="20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17" name="Hand_Palm.jpg">
            <a:extLst>
              <a:ext uri="{FF2B5EF4-FFF2-40B4-BE49-F238E27FC236}">
                <a16:creationId xmlns:a16="http://schemas.microsoft.com/office/drawing/2014/main" id="{E477A099-9A9C-4F85-A01D-5561CCA9D502}"/>
              </a:ext>
            </a:extLst>
          </p:cNvPr>
          <p:cNvPicPr/>
          <p:nvPr/>
        </p:nvPicPr>
        <p:blipFill>
          <a:blip r:embed="rId2"/>
          <a:stretch>
            <a:fillRect/>
          </a:stretch>
        </p:blipFill>
        <p:spPr bwMode="auto">
          <a:xfrm>
            <a:off x="3748710" y="4239491"/>
            <a:ext cx="5515606" cy="2250059"/>
          </a:xfrm>
          <a:prstGeom prst="rect">
            <a:avLst/>
          </a:prstGeom>
        </p:spPr>
      </p:pic>
    </p:spTree>
    <p:extLst>
      <p:ext uri="{BB962C8B-B14F-4D97-AF65-F5344CB8AC3E}">
        <p14:creationId xmlns:p14="http://schemas.microsoft.com/office/powerpoint/2010/main" val="2221087898"/>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10" name="TextBox 9">
            <a:extLst>
              <a:ext uri="{FF2B5EF4-FFF2-40B4-BE49-F238E27FC236}">
                <a16:creationId xmlns:a16="http://schemas.microsoft.com/office/drawing/2014/main" id="{A0E32DF1-6B3D-4295-BE02-966E8F6ABDA0}"/>
              </a:ext>
            </a:extLst>
          </p:cNvPr>
          <p:cNvSpPr txBox="1"/>
          <p:nvPr/>
        </p:nvSpPr>
        <p:spPr>
          <a:xfrm>
            <a:off x="416959" y="179671"/>
            <a:ext cx="10652094" cy="1569660"/>
          </a:xfrm>
          <a:prstGeom prst="rect">
            <a:avLst/>
          </a:prstGeom>
          <a:noFill/>
        </p:spPr>
        <p:txBody>
          <a:bodyPr wrap="square">
            <a:spAutoFit/>
          </a:bodyPr>
          <a:lstStyle/>
          <a:p>
            <a:pPr algn="just"/>
            <a:r>
              <a:rPr lang="en-US" sz="2400" dirty="0"/>
              <a:t>During breakdown of the palm you need to focus on control point placement. Try to keep a point on the base of every finger when you are making palm shape. It will help as a marker which can make the shape consistent.</a:t>
            </a:r>
          </a:p>
        </p:txBody>
      </p:sp>
      <p:pic>
        <p:nvPicPr>
          <p:cNvPr id="8" name="Hand_Palm_point.jpg">
            <a:extLst>
              <a:ext uri="{FF2B5EF4-FFF2-40B4-BE49-F238E27FC236}">
                <a16:creationId xmlns:a16="http://schemas.microsoft.com/office/drawing/2014/main" id="{4B649CAE-2842-495A-B634-171D26555CCF}"/>
              </a:ext>
            </a:extLst>
          </p:cNvPr>
          <p:cNvPicPr/>
          <p:nvPr/>
        </p:nvPicPr>
        <p:blipFill>
          <a:blip r:embed="rId2"/>
          <a:stretch>
            <a:fillRect/>
          </a:stretch>
        </p:blipFill>
        <p:spPr bwMode="auto">
          <a:xfrm>
            <a:off x="2105743" y="1338768"/>
            <a:ext cx="6581057" cy="1861631"/>
          </a:xfrm>
          <a:prstGeom prst="rect">
            <a:avLst/>
          </a:prstGeom>
        </p:spPr>
      </p:pic>
      <p:sp>
        <p:nvSpPr>
          <p:cNvPr id="2" name="Rectangle 1">
            <a:extLst>
              <a:ext uri="{FF2B5EF4-FFF2-40B4-BE49-F238E27FC236}">
                <a16:creationId xmlns:a16="http://schemas.microsoft.com/office/drawing/2014/main" id="{98974EA2-9D84-49F2-A209-A672CA6258C4}"/>
              </a:ext>
            </a:extLst>
          </p:cNvPr>
          <p:cNvSpPr/>
          <p:nvPr/>
        </p:nvSpPr>
        <p:spPr>
          <a:xfrm>
            <a:off x="3344266" y="3152272"/>
            <a:ext cx="4104009" cy="356316"/>
          </a:xfrm>
          <a:prstGeom prst="rect">
            <a:avLst/>
          </a:prstGeom>
        </p:spPr>
        <p:txBody>
          <a:bodyPr wrap="none">
            <a:spAutoFit/>
          </a:bodyPr>
          <a:lstStyle/>
          <a:p>
            <a:pPr algn="just">
              <a:lnSpc>
                <a:spcPct val="115000"/>
              </a:lnSpc>
            </a:pPr>
            <a:r>
              <a:rPr lang="en-US" sz="1600" i="1" dirty="0">
                <a:solidFill>
                  <a:srgbClr val="FFC000"/>
                </a:solidFill>
                <a:latin typeface="Bookman Old Style" panose="02050604050505020204" pitchFamily="18" charset="0"/>
              </a:rPr>
              <a:t>Fig. Control point on the base of Finger </a:t>
            </a:r>
            <a:endParaRPr lang="en-IN" sz="1600" i="1" dirty="0">
              <a:solidFill>
                <a:srgbClr val="FFC000"/>
              </a:solidFill>
              <a:latin typeface="Bookman Old Style" panose="02050604050505020204" pitchFamily="18" charset="0"/>
            </a:endParaRPr>
          </a:p>
        </p:txBody>
      </p:sp>
      <p:sp>
        <p:nvSpPr>
          <p:cNvPr id="3" name="Rectangle 2">
            <a:extLst>
              <a:ext uri="{FF2B5EF4-FFF2-40B4-BE49-F238E27FC236}">
                <a16:creationId xmlns:a16="http://schemas.microsoft.com/office/drawing/2014/main" id="{EC5E4028-FDEE-4CEC-9A2F-0BAD3C0F8393}"/>
              </a:ext>
            </a:extLst>
          </p:cNvPr>
          <p:cNvSpPr/>
          <p:nvPr/>
        </p:nvSpPr>
        <p:spPr>
          <a:xfrm>
            <a:off x="416958" y="3596698"/>
            <a:ext cx="10652093" cy="2677656"/>
          </a:xfrm>
          <a:prstGeom prst="rect">
            <a:avLst/>
          </a:prstGeom>
          <a:noFill/>
        </p:spPr>
        <p:txBody>
          <a:bodyPr wrap="square">
            <a:spAutoFit/>
          </a:bodyPr>
          <a:lstStyle/>
          <a:p>
            <a:pPr algn="just"/>
            <a:r>
              <a:rPr lang="en-US" sz="2400" dirty="0"/>
              <a:t>The points which are added in the base of the fingers keeps their relative position, with respect to their relevant fingers, while hand is moving. If you create shapes correctly and with foresight, you can use that shape’s points as reference to keep your shapes correctly isolating the same edges of the focus object and avoid manipulating that shape in a sub-object level. These reference points are very helpful during isolating hands because it provides an easy visual reference.</a:t>
            </a:r>
            <a:endParaRPr lang="en-IN" sz="2400" dirty="0"/>
          </a:p>
        </p:txBody>
      </p:sp>
    </p:spTree>
    <p:extLst>
      <p:ext uri="{BB962C8B-B14F-4D97-AF65-F5344CB8AC3E}">
        <p14:creationId xmlns:p14="http://schemas.microsoft.com/office/powerpoint/2010/main" val="3613808966"/>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6" name="Rectangle 5"/>
          <p:cNvSpPr/>
          <p:nvPr/>
        </p:nvSpPr>
        <p:spPr>
          <a:xfrm>
            <a:off x="251534" y="122999"/>
            <a:ext cx="1513556" cy="584775"/>
          </a:xfrm>
          <a:prstGeom prst="rect">
            <a:avLst/>
          </a:prstGeom>
        </p:spPr>
        <p:txBody>
          <a:bodyPr wrap="none">
            <a:spAutoFit/>
          </a:bodyPr>
          <a:lstStyle/>
          <a:p>
            <a:r>
              <a:rPr lang="en-US" sz="3200" b="1" dirty="0">
                <a:solidFill>
                  <a:srgbClr val="FFFF00"/>
                </a:solidFill>
              </a:rPr>
              <a:t>Joints</a:t>
            </a:r>
            <a:endParaRPr lang="en-US" sz="3200" dirty="0">
              <a:solidFill>
                <a:srgbClr val="FFFF00"/>
              </a:solidFill>
            </a:endParaRPr>
          </a:p>
        </p:txBody>
      </p:sp>
      <p:sp>
        <p:nvSpPr>
          <p:cNvPr id="10" name="Rectangle 9"/>
          <p:cNvSpPr/>
          <p:nvPr/>
        </p:nvSpPr>
        <p:spPr>
          <a:xfrm>
            <a:off x="329464" y="623203"/>
            <a:ext cx="10831198" cy="1200329"/>
          </a:xfrm>
          <a:prstGeom prst="rect">
            <a:avLst/>
          </a:prstGeom>
        </p:spPr>
        <p:txBody>
          <a:bodyPr wrap="square">
            <a:spAutoFit/>
          </a:bodyPr>
          <a:lstStyle/>
          <a:p>
            <a:pPr algn="just"/>
            <a:r>
              <a:rPr lang="en-US" sz="2400" dirty="0"/>
              <a:t>It is observed that when creating a shape for extremities, there is a definite pattern. Most of the shape in extremities begin and end their movement around their pivot point.</a:t>
            </a:r>
            <a:endParaRPr lang="en-US" dirty="0"/>
          </a:p>
        </p:txBody>
      </p:sp>
      <p:pic>
        <p:nvPicPr>
          <p:cNvPr id="7" name="Picture 6" descr="Joints.JPG">
            <a:extLst>
              <a:ext uri="{FF2B5EF4-FFF2-40B4-BE49-F238E27FC236}">
                <a16:creationId xmlns:a16="http://schemas.microsoft.com/office/drawing/2014/main" id="{AF854EA2-5BCE-43CD-A2AD-84BD90D6993D}"/>
              </a:ext>
            </a:extLst>
          </p:cNvPr>
          <p:cNvPicPr/>
          <p:nvPr/>
        </p:nvPicPr>
        <p:blipFill>
          <a:blip r:embed="rId2"/>
          <a:stretch>
            <a:fillRect/>
          </a:stretch>
        </p:blipFill>
        <p:spPr bwMode="auto">
          <a:xfrm>
            <a:off x="4025800" y="1563604"/>
            <a:ext cx="6922937" cy="2575259"/>
          </a:xfrm>
          <a:prstGeom prst="rect">
            <a:avLst/>
          </a:prstGeom>
        </p:spPr>
      </p:pic>
      <p:sp>
        <p:nvSpPr>
          <p:cNvPr id="2" name="Rectangle 1">
            <a:extLst>
              <a:ext uri="{FF2B5EF4-FFF2-40B4-BE49-F238E27FC236}">
                <a16:creationId xmlns:a16="http://schemas.microsoft.com/office/drawing/2014/main" id="{2AEC4E8E-6841-4403-BFC2-2191C41F4B35}"/>
              </a:ext>
            </a:extLst>
          </p:cNvPr>
          <p:cNvSpPr/>
          <p:nvPr/>
        </p:nvSpPr>
        <p:spPr>
          <a:xfrm>
            <a:off x="6244278" y="4066674"/>
            <a:ext cx="1258678" cy="354841"/>
          </a:xfrm>
          <a:prstGeom prst="rect">
            <a:avLst/>
          </a:prstGeom>
        </p:spPr>
        <p:txBody>
          <a:bodyPr wrap="none">
            <a:spAutoFit/>
          </a:bodyPr>
          <a:lstStyle/>
          <a:p>
            <a:pPr algn="just">
              <a:lnSpc>
                <a:spcPct val="115000"/>
              </a:lnSpc>
            </a:pPr>
            <a:r>
              <a:rPr lang="en-US" sz="1600" i="1" dirty="0">
                <a:solidFill>
                  <a:srgbClr val="FFC000"/>
                </a:solidFill>
                <a:latin typeface="Bookman Old Style" panose="02050604050505020204" pitchFamily="18" charset="0"/>
              </a:rPr>
              <a:t>Fig. Joints </a:t>
            </a:r>
            <a:endParaRPr lang="en-IN" sz="1600" i="1" dirty="0">
              <a:solidFill>
                <a:srgbClr val="FFC000"/>
              </a:solidFill>
              <a:latin typeface="Bookman Old Style" panose="02050604050505020204" pitchFamily="18" charset="0"/>
            </a:endParaRPr>
          </a:p>
        </p:txBody>
      </p:sp>
      <p:sp>
        <p:nvSpPr>
          <p:cNvPr id="3" name="Rectangle 2">
            <a:extLst>
              <a:ext uri="{FF2B5EF4-FFF2-40B4-BE49-F238E27FC236}">
                <a16:creationId xmlns:a16="http://schemas.microsoft.com/office/drawing/2014/main" id="{C2F219DB-80ED-480F-A976-3CF5C5B33D32}"/>
              </a:ext>
            </a:extLst>
          </p:cNvPr>
          <p:cNvSpPr/>
          <p:nvPr/>
        </p:nvSpPr>
        <p:spPr>
          <a:xfrm>
            <a:off x="329464" y="4530070"/>
            <a:ext cx="10697203" cy="1938992"/>
          </a:xfrm>
          <a:prstGeom prst="rect">
            <a:avLst/>
          </a:prstGeom>
        </p:spPr>
        <p:txBody>
          <a:bodyPr wrap="square">
            <a:spAutoFit/>
          </a:bodyPr>
          <a:lstStyle/>
          <a:p>
            <a:pPr algn="just"/>
            <a:r>
              <a:rPr lang="en-US" sz="2400" dirty="0"/>
              <a:t>These joints are not doing the same movement as legs and arms, because it can bend, distort and rotate. It also squeezes and expands according to the movement. Let’s take a look at the gentleman taking push-ups. His upper arm and forearm shapes established already, but the joints between them need to be isolated as well.</a:t>
            </a:r>
            <a:endParaRPr lang="en-IN" sz="2400" dirty="0"/>
          </a:p>
        </p:txBody>
      </p:sp>
    </p:spTree>
    <p:extLst>
      <p:ext uri="{BB962C8B-B14F-4D97-AF65-F5344CB8AC3E}">
        <p14:creationId xmlns:p14="http://schemas.microsoft.com/office/powerpoint/2010/main" val="2274433153"/>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4" name="Rectangle 3">
            <a:extLst>
              <a:ext uri="{FF2B5EF4-FFF2-40B4-BE49-F238E27FC236}">
                <a16:creationId xmlns:a16="http://schemas.microsoft.com/office/drawing/2014/main" id="{6BE2993F-3302-4F42-BDA4-0ECF064CFAA5}"/>
              </a:ext>
            </a:extLst>
          </p:cNvPr>
          <p:cNvSpPr/>
          <p:nvPr/>
        </p:nvSpPr>
        <p:spPr>
          <a:xfrm>
            <a:off x="415636" y="150366"/>
            <a:ext cx="10619208" cy="1862048"/>
          </a:xfrm>
          <a:prstGeom prst="rect">
            <a:avLst/>
          </a:prstGeom>
          <a:noFill/>
        </p:spPr>
        <p:txBody>
          <a:bodyPr wrap="square">
            <a:spAutoFit/>
          </a:bodyPr>
          <a:lstStyle/>
          <a:p>
            <a:pPr algn="just"/>
            <a:r>
              <a:rPr lang="en-US" sz="2300" dirty="0"/>
              <a:t>You can create a single shape for joints. But in that situation, you need to create lot of point and it will become complicated with their movement. So it is better to create small multiple shapes for joints which can move easily. We will create two shapes on the elbow joint and move it in 5 frame interval. Let’s check the result.</a:t>
            </a:r>
            <a:endParaRPr lang="en-IN" sz="2300" dirty="0"/>
          </a:p>
        </p:txBody>
      </p:sp>
      <p:pic>
        <p:nvPicPr>
          <p:cNvPr id="15" name="Image197" descr="Joint_small shape01.JPG">
            <a:extLst>
              <a:ext uri="{FF2B5EF4-FFF2-40B4-BE49-F238E27FC236}">
                <a16:creationId xmlns:a16="http://schemas.microsoft.com/office/drawing/2014/main" id="{28296BA8-42E8-451D-A33F-861817CAB17F}"/>
              </a:ext>
            </a:extLst>
          </p:cNvPr>
          <p:cNvPicPr/>
          <p:nvPr/>
        </p:nvPicPr>
        <p:blipFill>
          <a:blip r:embed="rId2"/>
          <a:stretch>
            <a:fillRect/>
          </a:stretch>
        </p:blipFill>
        <p:spPr bwMode="auto">
          <a:xfrm>
            <a:off x="3607403" y="1738513"/>
            <a:ext cx="1856740" cy="1537235"/>
          </a:xfrm>
          <a:prstGeom prst="rect">
            <a:avLst/>
          </a:prstGeom>
        </p:spPr>
      </p:pic>
      <p:pic>
        <p:nvPicPr>
          <p:cNvPr id="16" name="Image198" descr="Joint_small shape02.JPG">
            <a:extLst>
              <a:ext uri="{FF2B5EF4-FFF2-40B4-BE49-F238E27FC236}">
                <a16:creationId xmlns:a16="http://schemas.microsoft.com/office/drawing/2014/main" id="{EA064E8D-9B72-45A2-9BA5-F88BFFCD3B30}"/>
              </a:ext>
            </a:extLst>
          </p:cNvPr>
          <p:cNvPicPr/>
          <p:nvPr/>
        </p:nvPicPr>
        <p:blipFill>
          <a:blip r:embed="rId3"/>
          <a:stretch>
            <a:fillRect/>
          </a:stretch>
        </p:blipFill>
        <p:spPr bwMode="auto">
          <a:xfrm>
            <a:off x="5640371" y="1686363"/>
            <a:ext cx="1856740" cy="1609755"/>
          </a:xfrm>
          <a:prstGeom prst="rect">
            <a:avLst/>
          </a:prstGeom>
        </p:spPr>
      </p:pic>
      <p:pic>
        <p:nvPicPr>
          <p:cNvPr id="17" name="Image199" descr="Joint_small shape03.JPG">
            <a:extLst>
              <a:ext uri="{FF2B5EF4-FFF2-40B4-BE49-F238E27FC236}">
                <a16:creationId xmlns:a16="http://schemas.microsoft.com/office/drawing/2014/main" id="{2A78B3F3-62AE-498D-B793-E43B21091EB8}"/>
              </a:ext>
            </a:extLst>
          </p:cNvPr>
          <p:cNvPicPr/>
          <p:nvPr/>
        </p:nvPicPr>
        <p:blipFill>
          <a:blip r:embed="rId4"/>
          <a:stretch>
            <a:fillRect/>
          </a:stretch>
        </p:blipFill>
        <p:spPr bwMode="auto">
          <a:xfrm>
            <a:off x="7673339" y="1692948"/>
            <a:ext cx="1956759" cy="1603169"/>
          </a:xfrm>
          <a:prstGeom prst="rect">
            <a:avLst/>
          </a:prstGeom>
        </p:spPr>
      </p:pic>
      <p:sp>
        <p:nvSpPr>
          <p:cNvPr id="8" name="Rectangle 7">
            <a:extLst>
              <a:ext uri="{FF2B5EF4-FFF2-40B4-BE49-F238E27FC236}">
                <a16:creationId xmlns:a16="http://schemas.microsoft.com/office/drawing/2014/main" id="{C490D637-9F03-425B-A77C-91E3ED67D032}"/>
              </a:ext>
            </a:extLst>
          </p:cNvPr>
          <p:cNvSpPr/>
          <p:nvPr/>
        </p:nvSpPr>
        <p:spPr>
          <a:xfrm>
            <a:off x="3804017" y="3286970"/>
            <a:ext cx="5404117" cy="307777"/>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Two shapes created in </a:t>
            </a:r>
            <a:r>
              <a:rPr lang="en-US" sz="1400" b="1" i="1" dirty="0" err="1">
                <a:solidFill>
                  <a:srgbClr val="FFC000"/>
                </a:solidFill>
                <a:latin typeface="Bookman Old Style" panose="02050604050505020204" pitchFamily="18" charset="0"/>
                <a:ea typeface="Calibri" panose="020F0502020204030204" pitchFamily="34" charset="0"/>
                <a:cs typeface="Mangal" panose="02040503050203030202" pitchFamily="18" charset="0"/>
              </a:rPr>
              <a:t>Bicap’s</a:t>
            </a: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 joint (Green outline) </a:t>
            </a:r>
            <a:endParaRPr lang="en-IN" sz="1400" dirty="0">
              <a:solidFill>
                <a:srgbClr val="FFC000"/>
              </a:solidFill>
            </a:endParaRPr>
          </a:p>
        </p:txBody>
      </p:sp>
      <p:pic>
        <p:nvPicPr>
          <p:cNvPr id="18" name="Image200" descr="Joint_small shape01_alpha.JPG">
            <a:extLst>
              <a:ext uri="{FF2B5EF4-FFF2-40B4-BE49-F238E27FC236}">
                <a16:creationId xmlns:a16="http://schemas.microsoft.com/office/drawing/2014/main" id="{CA625E1B-2418-480E-9540-B6FB40EFD8BC}"/>
              </a:ext>
            </a:extLst>
          </p:cNvPr>
          <p:cNvPicPr/>
          <p:nvPr/>
        </p:nvPicPr>
        <p:blipFill>
          <a:blip r:embed="rId5"/>
          <a:stretch>
            <a:fillRect/>
          </a:stretch>
        </p:blipFill>
        <p:spPr bwMode="auto">
          <a:xfrm>
            <a:off x="3330219" y="3606370"/>
            <a:ext cx="1791970" cy="1274445"/>
          </a:xfrm>
          <a:prstGeom prst="rect">
            <a:avLst/>
          </a:prstGeom>
        </p:spPr>
      </p:pic>
      <p:pic>
        <p:nvPicPr>
          <p:cNvPr id="19" name="Image201" descr="Joint_small shape02_alpha.JPG">
            <a:extLst>
              <a:ext uri="{FF2B5EF4-FFF2-40B4-BE49-F238E27FC236}">
                <a16:creationId xmlns:a16="http://schemas.microsoft.com/office/drawing/2014/main" id="{76973D9E-4984-47BA-8A60-1592234CA11E}"/>
              </a:ext>
            </a:extLst>
          </p:cNvPr>
          <p:cNvPicPr/>
          <p:nvPr/>
        </p:nvPicPr>
        <p:blipFill>
          <a:blip r:embed="rId6"/>
          <a:stretch>
            <a:fillRect/>
          </a:stretch>
        </p:blipFill>
        <p:spPr bwMode="auto">
          <a:xfrm>
            <a:off x="5762860" y="3606370"/>
            <a:ext cx="1391920" cy="1276350"/>
          </a:xfrm>
          <a:prstGeom prst="rect">
            <a:avLst/>
          </a:prstGeom>
        </p:spPr>
      </p:pic>
      <p:pic>
        <p:nvPicPr>
          <p:cNvPr id="20" name="Image202" descr="Joint_small shape03_apha.JPG">
            <a:extLst>
              <a:ext uri="{FF2B5EF4-FFF2-40B4-BE49-F238E27FC236}">
                <a16:creationId xmlns:a16="http://schemas.microsoft.com/office/drawing/2014/main" id="{52D904D3-B4EE-4A4D-8A8B-B0A6BD1B4E9F}"/>
              </a:ext>
            </a:extLst>
          </p:cNvPr>
          <p:cNvPicPr/>
          <p:nvPr/>
        </p:nvPicPr>
        <p:blipFill>
          <a:blip r:embed="rId7"/>
          <a:stretch>
            <a:fillRect/>
          </a:stretch>
        </p:blipFill>
        <p:spPr bwMode="auto">
          <a:xfrm>
            <a:off x="7844315" y="3600655"/>
            <a:ext cx="1614805" cy="1280160"/>
          </a:xfrm>
          <a:prstGeom prst="rect">
            <a:avLst/>
          </a:prstGeom>
        </p:spPr>
      </p:pic>
      <p:sp>
        <p:nvSpPr>
          <p:cNvPr id="21" name="Rectangle 20">
            <a:extLst>
              <a:ext uri="{FF2B5EF4-FFF2-40B4-BE49-F238E27FC236}">
                <a16:creationId xmlns:a16="http://schemas.microsoft.com/office/drawing/2014/main" id="{AF862AC8-2E80-4230-ABFF-A908E9432F46}"/>
              </a:ext>
            </a:extLst>
          </p:cNvPr>
          <p:cNvSpPr/>
          <p:nvPr/>
        </p:nvSpPr>
        <p:spPr>
          <a:xfrm>
            <a:off x="3607403" y="4861790"/>
            <a:ext cx="6096000" cy="307777"/>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Matte view of bicep’s with multiple spline on joint </a:t>
            </a:r>
            <a:endParaRPr lang="en-IN" sz="1400" b="1" i="1" dirty="0">
              <a:solidFill>
                <a:srgbClr val="FFC000"/>
              </a:solidFill>
              <a:latin typeface="Bookman Old Style" panose="02050604050505020204" pitchFamily="18" charset="0"/>
              <a:cs typeface="Mangal" panose="02040503050203030202" pitchFamily="18" charset="0"/>
            </a:endParaRPr>
          </a:p>
        </p:txBody>
      </p:sp>
      <p:sp>
        <p:nvSpPr>
          <p:cNvPr id="22" name="Rectangle 21">
            <a:extLst>
              <a:ext uri="{FF2B5EF4-FFF2-40B4-BE49-F238E27FC236}">
                <a16:creationId xmlns:a16="http://schemas.microsoft.com/office/drawing/2014/main" id="{B44426FD-E9FA-416D-870D-F4B04D50AC81}"/>
              </a:ext>
            </a:extLst>
          </p:cNvPr>
          <p:cNvSpPr/>
          <p:nvPr/>
        </p:nvSpPr>
        <p:spPr>
          <a:xfrm>
            <a:off x="439699" y="5198137"/>
            <a:ext cx="10595145" cy="1508105"/>
          </a:xfrm>
          <a:prstGeom prst="rect">
            <a:avLst/>
          </a:prstGeom>
          <a:noFill/>
        </p:spPr>
        <p:txBody>
          <a:bodyPr wrap="square">
            <a:spAutoFit/>
          </a:bodyPr>
          <a:lstStyle/>
          <a:p>
            <a:pPr algn="just"/>
            <a:r>
              <a:rPr lang="en-US" sz="2300" dirty="0"/>
              <a:t>It is clear from that creating multiple shapes is the best option for joint movement. We have created only two points for bicep’s joint. For more, create additional shapes for smooth movement during isolating the focus object.</a:t>
            </a:r>
            <a:endParaRPr lang="en-IN" sz="2300" dirty="0"/>
          </a:p>
        </p:txBody>
      </p:sp>
    </p:spTree>
    <p:extLst>
      <p:ext uri="{BB962C8B-B14F-4D97-AF65-F5344CB8AC3E}">
        <p14:creationId xmlns:p14="http://schemas.microsoft.com/office/powerpoint/2010/main" val="2953072639"/>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10" name="Rectangle 9"/>
          <p:cNvSpPr/>
          <p:nvPr/>
        </p:nvSpPr>
        <p:spPr>
          <a:xfrm>
            <a:off x="446932" y="538958"/>
            <a:ext cx="10598058" cy="1200329"/>
          </a:xfrm>
          <a:prstGeom prst="rect">
            <a:avLst/>
          </a:prstGeom>
        </p:spPr>
        <p:txBody>
          <a:bodyPr wrap="square">
            <a:spAutoFit/>
          </a:bodyPr>
          <a:lstStyle/>
          <a:p>
            <a:pPr algn="just"/>
            <a:r>
              <a:rPr lang="en-US" sz="2400" dirty="0"/>
              <a:t>We are breaking an object into multiple shapes. When we are creating these shapes you must remember that these shapes jointly represent an object and it should create smooth edges. </a:t>
            </a:r>
            <a:endParaRPr lang="en-US" dirty="0"/>
          </a:p>
        </p:txBody>
      </p:sp>
      <p:sp>
        <p:nvSpPr>
          <p:cNvPr id="13" name="TextBox 12">
            <a:extLst>
              <a:ext uri="{FF2B5EF4-FFF2-40B4-BE49-F238E27FC236}">
                <a16:creationId xmlns:a16="http://schemas.microsoft.com/office/drawing/2014/main" id="{738EB4E8-F000-4CAF-B8CE-9455AEB39E6E}"/>
              </a:ext>
            </a:extLst>
          </p:cNvPr>
          <p:cNvSpPr txBox="1"/>
          <p:nvPr/>
        </p:nvSpPr>
        <p:spPr>
          <a:xfrm>
            <a:off x="278489" y="43448"/>
            <a:ext cx="8112081" cy="523220"/>
          </a:xfrm>
          <a:prstGeom prst="rect">
            <a:avLst/>
          </a:prstGeom>
          <a:noFill/>
        </p:spPr>
        <p:txBody>
          <a:bodyPr wrap="square">
            <a:spAutoFit/>
          </a:bodyPr>
          <a:lstStyle/>
          <a:p>
            <a:r>
              <a:rPr lang="en-US" sz="2800" b="1" dirty="0">
                <a:solidFill>
                  <a:srgbClr val="FFFF00"/>
                </a:solidFill>
              </a:rPr>
              <a:t>Overlap the shapes</a:t>
            </a:r>
          </a:p>
        </p:txBody>
      </p:sp>
      <p:sp>
        <p:nvSpPr>
          <p:cNvPr id="11" name="Rectangle 10">
            <a:extLst>
              <a:ext uri="{FF2B5EF4-FFF2-40B4-BE49-F238E27FC236}">
                <a16:creationId xmlns:a16="http://schemas.microsoft.com/office/drawing/2014/main" id="{11050E93-EAFB-44D5-BF5A-A1EDF3FD0AB5}"/>
              </a:ext>
            </a:extLst>
          </p:cNvPr>
          <p:cNvSpPr/>
          <p:nvPr/>
        </p:nvSpPr>
        <p:spPr>
          <a:xfrm>
            <a:off x="278489" y="3476481"/>
            <a:ext cx="10598059" cy="830997"/>
          </a:xfrm>
          <a:prstGeom prst="rect">
            <a:avLst/>
          </a:prstGeom>
        </p:spPr>
        <p:txBody>
          <a:bodyPr wrap="square">
            <a:spAutoFit/>
          </a:bodyPr>
          <a:lstStyle/>
          <a:p>
            <a:pPr algn="just"/>
            <a:r>
              <a:rPr lang="en-US" sz="2400" dirty="0"/>
              <a:t>Now disable all shapes and create multiple splines for middle finger. </a:t>
            </a:r>
          </a:p>
          <a:p>
            <a:pPr algn="just"/>
            <a:r>
              <a:rPr lang="en-US" sz="2400" dirty="0"/>
              <a:t>a. Let’s create it without overlapping the shapes.</a:t>
            </a:r>
          </a:p>
        </p:txBody>
      </p:sp>
      <p:pic>
        <p:nvPicPr>
          <p:cNvPr id="7" name="Image203" descr="Overlap hand.JPG">
            <a:extLst>
              <a:ext uri="{FF2B5EF4-FFF2-40B4-BE49-F238E27FC236}">
                <a16:creationId xmlns:a16="http://schemas.microsoft.com/office/drawing/2014/main" id="{912F3CD7-C851-4ED1-94C5-2E6B01AA3B60}"/>
              </a:ext>
            </a:extLst>
          </p:cNvPr>
          <p:cNvPicPr/>
          <p:nvPr/>
        </p:nvPicPr>
        <p:blipFill>
          <a:blip r:embed="rId2"/>
          <a:stretch>
            <a:fillRect/>
          </a:stretch>
        </p:blipFill>
        <p:spPr bwMode="auto">
          <a:xfrm>
            <a:off x="6383071" y="1509051"/>
            <a:ext cx="2416041" cy="1611527"/>
          </a:xfrm>
          <a:prstGeom prst="rect">
            <a:avLst/>
          </a:prstGeom>
        </p:spPr>
      </p:pic>
      <p:pic>
        <p:nvPicPr>
          <p:cNvPr id="8" name="Image204" descr="Overlap hand.JPG">
            <a:extLst>
              <a:ext uri="{FF2B5EF4-FFF2-40B4-BE49-F238E27FC236}">
                <a16:creationId xmlns:a16="http://schemas.microsoft.com/office/drawing/2014/main" id="{28271383-EF15-4400-A81B-995FF99A9ABA}"/>
              </a:ext>
            </a:extLst>
          </p:cNvPr>
          <p:cNvPicPr/>
          <p:nvPr/>
        </p:nvPicPr>
        <p:blipFill>
          <a:blip r:embed="rId3"/>
          <a:stretch>
            <a:fillRect/>
          </a:stretch>
        </p:blipFill>
        <p:spPr bwMode="auto">
          <a:xfrm>
            <a:off x="9357160" y="1417566"/>
            <a:ext cx="1687830" cy="1703012"/>
          </a:xfrm>
          <a:prstGeom prst="rect">
            <a:avLst/>
          </a:prstGeom>
        </p:spPr>
      </p:pic>
      <p:sp>
        <p:nvSpPr>
          <p:cNvPr id="2" name="Rectangle 1">
            <a:extLst>
              <a:ext uri="{FF2B5EF4-FFF2-40B4-BE49-F238E27FC236}">
                <a16:creationId xmlns:a16="http://schemas.microsoft.com/office/drawing/2014/main" id="{AEA897CE-FCBD-4AAF-A508-367C5B645831}"/>
              </a:ext>
            </a:extLst>
          </p:cNvPr>
          <p:cNvSpPr/>
          <p:nvPr/>
        </p:nvSpPr>
        <p:spPr>
          <a:xfrm>
            <a:off x="6211616" y="3120578"/>
            <a:ext cx="4833374" cy="307777"/>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Smooth edge created in Palm isolation </a:t>
            </a:r>
            <a:endParaRPr lang="en-IN" sz="1400" b="1" i="1" dirty="0">
              <a:solidFill>
                <a:srgbClr val="FFC000"/>
              </a:solidFill>
              <a:latin typeface="Bookman Old Style" panose="02050604050505020204" pitchFamily="18" charset="0"/>
              <a:cs typeface="Mangal" panose="02040503050203030202" pitchFamily="18" charset="0"/>
            </a:endParaRPr>
          </a:p>
        </p:txBody>
      </p:sp>
      <p:pic>
        <p:nvPicPr>
          <p:cNvPr id="12" name="Image205" descr="Overlap finger_Not.jpg">
            <a:extLst>
              <a:ext uri="{FF2B5EF4-FFF2-40B4-BE49-F238E27FC236}">
                <a16:creationId xmlns:a16="http://schemas.microsoft.com/office/drawing/2014/main" id="{5E866A1D-2E0B-49E5-9B59-28BC992AE9B7}"/>
              </a:ext>
            </a:extLst>
          </p:cNvPr>
          <p:cNvPicPr/>
          <p:nvPr/>
        </p:nvPicPr>
        <p:blipFill>
          <a:blip r:embed="rId4"/>
          <a:stretch>
            <a:fillRect/>
          </a:stretch>
        </p:blipFill>
        <p:spPr bwMode="auto">
          <a:xfrm>
            <a:off x="564837" y="4366990"/>
            <a:ext cx="2566815" cy="1576609"/>
          </a:xfrm>
          <a:prstGeom prst="rect">
            <a:avLst/>
          </a:prstGeom>
        </p:spPr>
      </p:pic>
      <p:pic>
        <p:nvPicPr>
          <p:cNvPr id="14" name="Image206" descr="Overlap finger_Not_Coverlay.jpg">
            <a:extLst>
              <a:ext uri="{FF2B5EF4-FFF2-40B4-BE49-F238E27FC236}">
                <a16:creationId xmlns:a16="http://schemas.microsoft.com/office/drawing/2014/main" id="{92F36EE8-1E95-4E33-8811-0193DE31D6CA}"/>
              </a:ext>
            </a:extLst>
          </p:cNvPr>
          <p:cNvPicPr/>
          <p:nvPr/>
        </p:nvPicPr>
        <p:blipFill>
          <a:blip r:embed="rId5"/>
          <a:stretch>
            <a:fillRect/>
          </a:stretch>
        </p:blipFill>
        <p:spPr bwMode="auto">
          <a:xfrm>
            <a:off x="3345313" y="4366990"/>
            <a:ext cx="2141087" cy="1576609"/>
          </a:xfrm>
          <a:prstGeom prst="rect">
            <a:avLst/>
          </a:prstGeom>
        </p:spPr>
      </p:pic>
      <p:pic>
        <p:nvPicPr>
          <p:cNvPr id="16" name="Image207" descr="Overlap finger_Not_Alpha.jpg">
            <a:extLst>
              <a:ext uri="{FF2B5EF4-FFF2-40B4-BE49-F238E27FC236}">
                <a16:creationId xmlns:a16="http://schemas.microsoft.com/office/drawing/2014/main" id="{24D63F26-1A23-463D-9492-3AD7B23CF16D}"/>
              </a:ext>
            </a:extLst>
          </p:cNvPr>
          <p:cNvPicPr/>
          <p:nvPr/>
        </p:nvPicPr>
        <p:blipFill>
          <a:blip r:embed="rId6"/>
          <a:stretch>
            <a:fillRect/>
          </a:stretch>
        </p:blipFill>
        <p:spPr bwMode="auto">
          <a:xfrm>
            <a:off x="6412804" y="4412598"/>
            <a:ext cx="1977766" cy="1576609"/>
          </a:xfrm>
          <a:prstGeom prst="rect">
            <a:avLst/>
          </a:prstGeom>
        </p:spPr>
      </p:pic>
      <p:sp>
        <p:nvSpPr>
          <p:cNvPr id="3" name="Rectangle 2">
            <a:extLst>
              <a:ext uri="{FF2B5EF4-FFF2-40B4-BE49-F238E27FC236}">
                <a16:creationId xmlns:a16="http://schemas.microsoft.com/office/drawing/2014/main" id="{B1DC48A3-8B90-4E7B-BC5E-12E2151E7880}"/>
              </a:ext>
            </a:extLst>
          </p:cNvPr>
          <p:cNvSpPr/>
          <p:nvPr/>
        </p:nvSpPr>
        <p:spPr>
          <a:xfrm>
            <a:off x="0" y="5922000"/>
            <a:ext cx="3437159" cy="369332"/>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Finger splines</a:t>
            </a:r>
            <a:endParaRPr lang="en-IN" sz="1400" b="1" i="1" dirty="0">
              <a:solidFill>
                <a:srgbClr val="FFC000"/>
              </a:solidFill>
              <a:latin typeface="Bookman Old Style" panose="02050604050505020204" pitchFamily="18" charset="0"/>
              <a:cs typeface="Mangal" panose="02040503050203030202" pitchFamily="18" charset="0"/>
            </a:endParaRPr>
          </a:p>
        </p:txBody>
      </p:sp>
      <p:sp>
        <p:nvSpPr>
          <p:cNvPr id="4" name="Rectangle 3">
            <a:extLst>
              <a:ext uri="{FF2B5EF4-FFF2-40B4-BE49-F238E27FC236}">
                <a16:creationId xmlns:a16="http://schemas.microsoft.com/office/drawing/2014/main" id="{96743E1A-CC78-44BD-9010-A75FB80EB6B5}"/>
              </a:ext>
            </a:extLst>
          </p:cNvPr>
          <p:cNvSpPr/>
          <p:nvPr/>
        </p:nvSpPr>
        <p:spPr>
          <a:xfrm>
            <a:off x="3131652" y="5921999"/>
            <a:ext cx="2492990" cy="369332"/>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a:t>
            </a:r>
            <a:r>
              <a:rPr lang="en-US" sz="1400" b="1" i="1" dirty="0" err="1">
                <a:solidFill>
                  <a:srgbClr val="FFC000"/>
                </a:solidFill>
                <a:latin typeface="Bookman Old Style" panose="02050604050505020204" pitchFamily="18" charset="0"/>
                <a:cs typeface="Mangal" panose="02040503050203030202" pitchFamily="18" charset="0"/>
              </a:rPr>
              <a:t>Colour</a:t>
            </a:r>
            <a:r>
              <a:rPr lang="en-US" sz="1400" b="1" i="1" dirty="0">
                <a:solidFill>
                  <a:srgbClr val="FFC000"/>
                </a:solidFill>
                <a:latin typeface="Bookman Old Style" panose="02050604050505020204" pitchFamily="18" charset="0"/>
                <a:cs typeface="Mangal" panose="02040503050203030202" pitchFamily="18" charset="0"/>
              </a:rPr>
              <a:t> overlay</a:t>
            </a:r>
            <a:endParaRPr lang="en-IN" sz="1400" b="1" i="1" dirty="0">
              <a:solidFill>
                <a:srgbClr val="FFC000"/>
              </a:solidFill>
              <a:latin typeface="Bookman Old Style" panose="02050604050505020204" pitchFamily="18" charset="0"/>
              <a:cs typeface="Mangal" panose="02040503050203030202" pitchFamily="18" charset="0"/>
            </a:endParaRPr>
          </a:p>
        </p:txBody>
      </p:sp>
      <p:sp>
        <p:nvSpPr>
          <p:cNvPr id="6" name="Rectangle 5">
            <a:extLst>
              <a:ext uri="{FF2B5EF4-FFF2-40B4-BE49-F238E27FC236}">
                <a16:creationId xmlns:a16="http://schemas.microsoft.com/office/drawing/2014/main" id="{B5E219D3-3C18-4889-AECA-A5B84F9C3A88}"/>
              </a:ext>
            </a:extLst>
          </p:cNvPr>
          <p:cNvSpPr/>
          <p:nvPr/>
        </p:nvSpPr>
        <p:spPr>
          <a:xfrm>
            <a:off x="5486400" y="5943599"/>
            <a:ext cx="3017173" cy="369332"/>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alpha view</a:t>
            </a:r>
            <a:endParaRPr lang="en-IN" sz="1400" b="1" i="1" dirty="0">
              <a:solidFill>
                <a:srgbClr val="FFC000"/>
              </a:solidFill>
              <a:latin typeface="Bookman Old Style" panose="02050604050505020204" pitchFamily="18" charset="0"/>
              <a:cs typeface="Mangal" panose="02040503050203030202" pitchFamily="18" charset="0"/>
            </a:endParaRPr>
          </a:p>
        </p:txBody>
      </p:sp>
    </p:spTree>
    <p:extLst>
      <p:ext uri="{BB962C8B-B14F-4D97-AF65-F5344CB8AC3E}">
        <p14:creationId xmlns:p14="http://schemas.microsoft.com/office/powerpoint/2010/main" val="2924080804"/>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10" name="Rectangle 9"/>
          <p:cNvSpPr/>
          <p:nvPr/>
        </p:nvSpPr>
        <p:spPr>
          <a:xfrm>
            <a:off x="457199" y="289394"/>
            <a:ext cx="10539663" cy="1938992"/>
          </a:xfrm>
          <a:prstGeom prst="rect">
            <a:avLst/>
          </a:prstGeom>
          <a:noFill/>
        </p:spPr>
        <p:txBody>
          <a:bodyPr wrap="square">
            <a:spAutoFit/>
          </a:bodyPr>
          <a:lstStyle/>
          <a:p>
            <a:pPr algn="just"/>
            <a:r>
              <a:rPr lang="en-US" sz="2400" dirty="0"/>
              <a:t>Observe that the shapes are not overlap then it will not look as a complete shape and its edges are not smooth.</a:t>
            </a:r>
            <a:endParaRPr lang="en-IN" sz="2400" dirty="0"/>
          </a:p>
          <a:p>
            <a:pPr algn="just"/>
            <a:r>
              <a:rPr lang="en-US" sz="2400" dirty="0"/>
              <a:t>b. Now overlap the multiple shapes. After overlapping the splines, the final shapes don’t have any hard edges. Observe the alpha view in the shape has smooth edge.</a:t>
            </a:r>
            <a:endParaRPr lang="en-IN" sz="2400" dirty="0"/>
          </a:p>
        </p:txBody>
      </p:sp>
      <p:pic>
        <p:nvPicPr>
          <p:cNvPr id="7" name="Image208" descr="Overlap finger_Not.jpg">
            <a:extLst>
              <a:ext uri="{FF2B5EF4-FFF2-40B4-BE49-F238E27FC236}">
                <a16:creationId xmlns:a16="http://schemas.microsoft.com/office/drawing/2014/main" id="{38E09902-1D62-4451-9BA7-603BA2FCE9C8}"/>
              </a:ext>
            </a:extLst>
          </p:cNvPr>
          <p:cNvPicPr/>
          <p:nvPr/>
        </p:nvPicPr>
        <p:blipFill>
          <a:blip r:embed="rId2"/>
          <a:stretch>
            <a:fillRect/>
          </a:stretch>
        </p:blipFill>
        <p:spPr bwMode="auto">
          <a:xfrm>
            <a:off x="724860" y="2348701"/>
            <a:ext cx="2935780" cy="2646196"/>
          </a:xfrm>
          <a:prstGeom prst="rect">
            <a:avLst/>
          </a:prstGeom>
        </p:spPr>
      </p:pic>
      <p:pic>
        <p:nvPicPr>
          <p:cNvPr id="8" name="Image209" descr="Overlap finger_Not.jpg">
            <a:extLst>
              <a:ext uri="{FF2B5EF4-FFF2-40B4-BE49-F238E27FC236}">
                <a16:creationId xmlns:a16="http://schemas.microsoft.com/office/drawing/2014/main" id="{1D3B87CD-3324-42B7-8295-C8765B02F909}"/>
              </a:ext>
            </a:extLst>
          </p:cNvPr>
          <p:cNvPicPr/>
          <p:nvPr/>
        </p:nvPicPr>
        <p:blipFill>
          <a:blip r:embed="rId3"/>
          <a:stretch>
            <a:fillRect/>
          </a:stretch>
        </p:blipFill>
        <p:spPr bwMode="auto">
          <a:xfrm>
            <a:off x="4096987" y="2435089"/>
            <a:ext cx="2935780" cy="2559808"/>
          </a:xfrm>
          <a:prstGeom prst="rect">
            <a:avLst/>
          </a:prstGeom>
        </p:spPr>
      </p:pic>
      <p:pic>
        <p:nvPicPr>
          <p:cNvPr id="9" name="Image210" descr="Overlap finger_Not.jpg">
            <a:extLst>
              <a:ext uri="{FF2B5EF4-FFF2-40B4-BE49-F238E27FC236}">
                <a16:creationId xmlns:a16="http://schemas.microsoft.com/office/drawing/2014/main" id="{407D7B4F-8667-46DB-9E77-974679002278}"/>
              </a:ext>
            </a:extLst>
          </p:cNvPr>
          <p:cNvPicPr/>
          <p:nvPr/>
        </p:nvPicPr>
        <p:blipFill>
          <a:blip r:embed="rId4"/>
          <a:stretch>
            <a:fillRect/>
          </a:stretch>
        </p:blipFill>
        <p:spPr bwMode="auto">
          <a:xfrm>
            <a:off x="7623103" y="2435089"/>
            <a:ext cx="2781791" cy="2559808"/>
          </a:xfrm>
          <a:prstGeom prst="rect">
            <a:avLst/>
          </a:prstGeom>
        </p:spPr>
      </p:pic>
      <p:sp>
        <p:nvSpPr>
          <p:cNvPr id="3" name="Rectangle 2">
            <a:extLst>
              <a:ext uri="{FF2B5EF4-FFF2-40B4-BE49-F238E27FC236}">
                <a16:creationId xmlns:a16="http://schemas.microsoft.com/office/drawing/2014/main" id="{847319C2-9A05-4C4B-8976-5F866B70284C}"/>
              </a:ext>
            </a:extLst>
          </p:cNvPr>
          <p:cNvSpPr/>
          <p:nvPr/>
        </p:nvSpPr>
        <p:spPr>
          <a:xfrm>
            <a:off x="364660" y="4994897"/>
            <a:ext cx="3437159" cy="369332"/>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Finger splines</a:t>
            </a:r>
            <a:endParaRPr lang="en-IN" sz="1400" b="1" i="1" dirty="0">
              <a:solidFill>
                <a:srgbClr val="FFC000"/>
              </a:solidFill>
              <a:latin typeface="Bookman Old Style" panose="02050604050505020204" pitchFamily="18" charset="0"/>
              <a:cs typeface="Mangal" panose="02040503050203030202" pitchFamily="18" charset="0"/>
            </a:endParaRPr>
          </a:p>
        </p:txBody>
      </p:sp>
      <p:sp>
        <p:nvSpPr>
          <p:cNvPr id="4" name="Rectangle 3">
            <a:extLst>
              <a:ext uri="{FF2B5EF4-FFF2-40B4-BE49-F238E27FC236}">
                <a16:creationId xmlns:a16="http://schemas.microsoft.com/office/drawing/2014/main" id="{B112EC54-5296-4AA0-9A0D-802729F1CA07}"/>
              </a:ext>
            </a:extLst>
          </p:cNvPr>
          <p:cNvSpPr/>
          <p:nvPr/>
        </p:nvSpPr>
        <p:spPr>
          <a:xfrm>
            <a:off x="3801819" y="4936907"/>
            <a:ext cx="3456395" cy="369332"/>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Mangal" panose="02040503050203030202" pitchFamily="18" charset="0"/>
              </a:rPr>
              <a:t>Fig. </a:t>
            </a:r>
            <a:r>
              <a:rPr lang="en-US" sz="1400" b="1" i="1" dirty="0" err="1">
                <a:solidFill>
                  <a:srgbClr val="FFC000"/>
                </a:solidFill>
                <a:latin typeface="Bookman Old Style" panose="02050604050505020204" pitchFamily="18" charset="0"/>
                <a:cs typeface="Mangal" panose="02040503050203030202" pitchFamily="18" charset="0"/>
              </a:rPr>
              <a:t>Colour</a:t>
            </a:r>
            <a:r>
              <a:rPr lang="en-US" sz="1400" b="1" i="1" dirty="0">
                <a:solidFill>
                  <a:srgbClr val="FFC000"/>
                </a:solidFill>
                <a:latin typeface="Bookman Old Style" panose="02050604050505020204" pitchFamily="18" charset="0"/>
                <a:cs typeface="Mangal" panose="02040503050203030202" pitchFamily="18" charset="0"/>
              </a:rPr>
              <a:t> overlay</a:t>
            </a:r>
            <a:endParaRPr lang="en-IN" sz="1400" b="1" i="1" dirty="0">
              <a:solidFill>
                <a:srgbClr val="FFC000"/>
              </a:solidFill>
              <a:latin typeface="Bookman Old Style" panose="02050604050505020204" pitchFamily="18" charset="0"/>
              <a:cs typeface="Mangal" panose="02040503050203030202" pitchFamily="18" charset="0"/>
            </a:endParaRPr>
          </a:p>
        </p:txBody>
      </p:sp>
      <p:sp>
        <p:nvSpPr>
          <p:cNvPr id="6" name="Rectangle 5">
            <a:extLst>
              <a:ext uri="{FF2B5EF4-FFF2-40B4-BE49-F238E27FC236}">
                <a16:creationId xmlns:a16="http://schemas.microsoft.com/office/drawing/2014/main" id="{C199060C-35AA-4D40-A130-33B251F22235}"/>
              </a:ext>
            </a:extLst>
          </p:cNvPr>
          <p:cNvSpPr/>
          <p:nvPr/>
        </p:nvSpPr>
        <p:spPr>
          <a:xfrm>
            <a:off x="7369945" y="4886615"/>
            <a:ext cx="3017173" cy="369332"/>
          </a:xfrm>
          <a:prstGeom prst="rect">
            <a:avLst/>
          </a:prstGeom>
        </p:spPr>
        <p:txBody>
          <a:bodyPr wrap="square">
            <a:spAutoFit/>
          </a:bodyPr>
          <a:lstStyle/>
          <a:p>
            <a:pPr algn="ctr"/>
            <a:r>
              <a:rPr lang="en-US" sz="1400" b="1" i="1" dirty="0" err="1">
                <a:solidFill>
                  <a:srgbClr val="FFC000"/>
                </a:solidFill>
                <a:latin typeface="Bookman Old Style" panose="02050604050505020204" pitchFamily="18" charset="0"/>
                <a:cs typeface="Mangal" panose="02040503050203030202" pitchFamily="18" charset="0"/>
              </a:rPr>
              <a:t>Fig.alpha</a:t>
            </a:r>
            <a:r>
              <a:rPr lang="en-US" sz="1400" b="1" i="1" dirty="0">
                <a:solidFill>
                  <a:srgbClr val="FFC000"/>
                </a:solidFill>
                <a:latin typeface="Bookman Old Style" panose="02050604050505020204" pitchFamily="18" charset="0"/>
                <a:cs typeface="Mangal" panose="02040503050203030202" pitchFamily="18" charset="0"/>
              </a:rPr>
              <a:t> view</a:t>
            </a:r>
            <a:endParaRPr lang="en-IN" sz="1400" b="1" i="1" dirty="0">
              <a:solidFill>
                <a:srgbClr val="FFC000"/>
              </a:solidFill>
              <a:latin typeface="Bookman Old Style" panose="02050604050505020204" pitchFamily="18" charset="0"/>
              <a:cs typeface="Mangal" panose="02040503050203030202" pitchFamily="18" charset="0"/>
            </a:endParaRPr>
          </a:p>
        </p:txBody>
      </p:sp>
    </p:spTree>
    <p:extLst>
      <p:ext uri="{BB962C8B-B14F-4D97-AF65-F5344CB8AC3E}">
        <p14:creationId xmlns:p14="http://schemas.microsoft.com/office/powerpoint/2010/main" val="4075543175"/>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
        <p:nvSpPr>
          <p:cNvPr id="13" name="TextBox 12">
            <a:extLst>
              <a:ext uri="{FF2B5EF4-FFF2-40B4-BE49-F238E27FC236}">
                <a16:creationId xmlns:a16="http://schemas.microsoft.com/office/drawing/2014/main" id="{738EB4E8-F000-4CAF-B8CE-9455AEB39E6E}"/>
              </a:ext>
            </a:extLst>
          </p:cNvPr>
          <p:cNvSpPr txBox="1"/>
          <p:nvPr/>
        </p:nvSpPr>
        <p:spPr>
          <a:xfrm>
            <a:off x="169897" y="123292"/>
            <a:ext cx="6141902" cy="646331"/>
          </a:xfrm>
          <a:prstGeom prst="rect">
            <a:avLst/>
          </a:prstGeom>
          <a:noFill/>
        </p:spPr>
        <p:txBody>
          <a:bodyPr wrap="square">
            <a:spAutoFit/>
          </a:bodyPr>
          <a:lstStyle/>
          <a:p>
            <a:r>
              <a:rPr lang="en-US" sz="3600" b="1" dirty="0">
                <a:solidFill>
                  <a:srgbClr val="FFFF00"/>
                </a:solidFill>
              </a:rPr>
              <a:t>Inverse Kinematics (IK)</a:t>
            </a:r>
          </a:p>
        </p:txBody>
      </p:sp>
      <p:sp>
        <p:nvSpPr>
          <p:cNvPr id="16" name="TextBox 15">
            <a:extLst>
              <a:ext uri="{FF2B5EF4-FFF2-40B4-BE49-F238E27FC236}">
                <a16:creationId xmlns:a16="http://schemas.microsoft.com/office/drawing/2014/main" id="{1665CAAD-BD5D-416A-AFDB-446DDD8A8EA2}"/>
              </a:ext>
            </a:extLst>
          </p:cNvPr>
          <p:cNvSpPr txBox="1"/>
          <p:nvPr/>
        </p:nvSpPr>
        <p:spPr>
          <a:xfrm>
            <a:off x="410664" y="668362"/>
            <a:ext cx="10634033" cy="3046988"/>
          </a:xfrm>
          <a:prstGeom prst="rect">
            <a:avLst/>
          </a:prstGeom>
          <a:noFill/>
        </p:spPr>
        <p:txBody>
          <a:bodyPr wrap="square">
            <a:spAutoFit/>
          </a:bodyPr>
          <a:lstStyle/>
          <a:p>
            <a:pPr algn="just"/>
            <a:r>
              <a:rPr lang="en-US" sz="2400" dirty="0"/>
              <a:t>As you may be aware that human movement is natural and is performed by the joints. So understanding these natural movements enable you to perform human roto easily.</a:t>
            </a:r>
          </a:p>
          <a:p>
            <a:pPr algn="just"/>
            <a:r>
              <a:rPr lang="en-US" sz="2400" dirty="0"/>
              <a:t>Inverse kinematics (IK) helps to capture these natural movements. ‘Inverse’ means reverse and ‘Kinematics’ means motion. So Inverse Kinematics (IK) means motion, which already happened. For example, the person has completed his movements. You have to recapture and recalculate his motion. This is called as Inverse kinematics. </a:t>
            </a:r>
          </a:p>
        </p:txBody>
      </p:sp>
      <p:sp>
        <p:nvSpPr>
          <p:cNvPr id="18" name="TextBox 17">
            <a:extLst>
              <a:ext uri="{FF2B5EF4-FFF2-40B4-BE49-F238E27FC236}">
                <a16:creationId xmlns:a16="http://schemas.microsoft.com/office/drawing/2014/main" id="{6D43F36D-3372-4E41-833E-AA80ABE12438}"/>
              </a:ext>
            </a:extLst>
          </p:cNvPr>
          <p:cNvSpPr txBox="1"/>
          <p:nvPr/>
        </p:nvSpPr>
        <p:spPr>
          <a:xfrm>
            <a:off x="4100944" y="6294524"/>
            <a:ext cx="3721433" cy="338554"/>
          </a:xfrm>
          <a:prstGeom prst="rect">
            <a:avLst/>
          </a:prstGeom>
          <a:noFill/>
        </p:spPr>
        <p:txBody>
          <a:bodyPr wrap="square">
            <a:spAutoFit/>
          </a:bodyPr>
          <a:lstStyle/>
          <a:p>
            <a:pPr algn="ctr"/>
            <a:r>
              <a:rPr lang="en-US" sz="1600" b="1" i="1" dirty="0">
                <a:solidFill>
                  <a:srgbClr val="FFC000"/>
                </a:solidFill>
              </a:rPr>
              <a:t>Fig. Person is moving</a:t>
            </a:r>
          </a:p>
        </p:txBody>
      </p:sp>
      <p:pic>
        <p:nvPicPr>
          <p:cNvPr id="7" name="Image211">
            <a:extLst>
              <a:ext uri="{FF2B5EF4-FFF2-40B4-BE49-F238E27FC236}">
                <a16:creationId xmlns:a16="http://schemas.microsoft.com/office/drawing/2014/main" id="{B2BBA79F-5F27-4AAB-AFA3-18AC6F3D4D30}"/>
              </a:ext>
            </a:extLst>
          </p:cNvPr>
          <p:cNvPicPr/>
          <p:nvPr/>
        </p:nvPicPr>
        <p:blipFill>
          <a:blip r:embed="rId2"/>
          <a:srcRect l="2973" t="16507" r="16849" b="8589"/>
          <a:stretch>
            <a:fillRect/>
          </a:stretch>
        </p:blipFill>
        <p:spPr bwMode="auto">
          <a:xfrm>
            <a:off x="2632362" y="3676612"/>
            <a:ext cx="6349757" cy="2659477"/>
          </a:xfrm>
          <a:prstGeom prst="rect">
            <a:avLst/>
          </a:prstGeom>
        </p:spPr>
      </p:pic>
    </p:spTree>
    <p:extLst>
      <p:ext uri="{BB962C8B-B14F-4D97-AF65-F5344CB8AC3E}">
        <p14:creationId xmlns:p14="http://schemas.microsoft.com/office/powerpoint/2010/main" val="3906250343"/>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727" y="844949"/>
            <a:ext cx="9954126" cy="5168101"/>
          </a:xfrm>
        </p:spPr>
        <p:txBody>
          <a:bodyPr>
            <a:normAutofit fontScale="92500" lnSpcReduction="10000"/>
          </a:bodyPr>
          <a:lstStyle/>
          <a:p>
            <a:pPr marL="60325" indent="-1588" algn="ctr">
              <a:lnSpc>
                <a:spcPct val="100000"/>
              </a:lnSpc>
              <a:buNone/>
            </a:pPr>
            <a:r>
              <a:rPr lang="en-US" sz="3600" b="1" dirty="0">
                <a:solidFill>
                  <a:srgbClr val="FFFF00"/>
                </a:solidFill>
                <a:cs typeface="Century Schoolbook"/>
              </a:rPr>
              <a:t>Summary</a:t>
            </a:r>
          </a:p>
          <a:p>
            <a:pPr marL="60325" indent="-1588" algn="just">
              <a:lnSpc>
                <a:spcPct val="100000"/>
              </a:lnSpc>
              <a:buNone/>
            </a:pPr>
            <a:r>
              <a:rPr lang="en-IN" sz="2600" dirty="0"/>
              <a:t>In this lesson you have learnt about </a:t>
            </a:r>
            <a:r>
              <a:rPr lang="en-US" sz="2600" dirty="0"/>
              <a:t>in human figure rotoscoping, it is necessary to know the movement of human hands, fingers and feet. During isolating extremities, consider the way objects are constructed and where they rotate from. To work faster, use shortcut keys to Rotate, Move, Reshape and Motion blur. Consider perspective issues during the roto of hand and finger movement. While the hand is moving, the points placed to the base of the fingers maintain their relative location to their respective fingers. Organize the shapes into object list so that you can easily locate the shape. Overlap multiple shapes during human rotoscoping, so that it represents the object rather than the shapes. Inverse Kinematics is useful to capture natural movement.</a:t>
            </a:r>
          </a:p>
          <a:p>
            <a:pPr marL="60325" indent="-1588" algn="just">
              <a:lnSpc>
                <a:spcPct val="100000"/>
              </a:lnSpc>
              <a:buNone/>
            </a:pPr>
            <a:endParaRPr lang="en-US" sz="2600" dirty="0"/>
          </a:p>
          <a:p>
            <a:pPr marL="60325" indent="-1588" algn="just">
              <a:lnSpc>
                <a:spcPct val="100000"/>
              </a:lnSpc>
              <a:buNone/>
            </a:pPr>
            <a:endParaRPr lang="en-US"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19</a:t>
            </a:fld>
            <a:endParaRPr lang="en-IN" dirty="0">
              <a:solidFill>
                <a:schemeClr val="tx1"/>
              </a:solidFill>
            </a:endParaRPr>
          </a:p>
        </p:txBody>
      </p:sp>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755493" y="2424545"/>
            <a:ext cx="8681013" cy="1149928"/>
          </a:xfrm>
        </p:spPr>
        <p:txBody>
          <a:bodyPr>
            <a:normAutofit/>
          </a:bodyPr>
          <a:lstStyle/>
          <a:p>
            <a:pPr marL="0" indent="0" algn="ctr">
              <a:buNone/>
            </a:pPr>
            <a:r>
              <a:rPr lang="en-IN" sz="3200" b="1" dirty="0">
                <a:solidFill>
                  <a:srgbClr val="FFFF00"/>
                </a:solidFill>
                <a:latin typeface="+mj-lt"/>
              </a:rPr>
              <a:t>CHAPTER </a:t>
            </a:r>
            <a:r>
              <a:rPr lang="en-IN" sz="3200" b="1" dirty="0">
                <a:solidFill>
                  <a:srgbClr val="FFFF00"/>
                </a:solidFill>
                <a:latin typeface="+mj-lt"/>
                <a:ea typeface="Adobe Heiti Std R" pitchFamily="34" charset="-128"/>
              </a:rPr>
              <a:t>7</a:t>
            </a:r>
            <a:r>
              <a:rPr lang="en-IN" sz="3200" b="1" dirty="0">
                <a:solidFill>
                  <a:srgbClr val="FFFF00"/>
                </a:solidFill>
                <a:latin typeface="+mj-lt"/>
              </a:rPr>
              <a:t>: </a:t>
            </a:r>
            <a:r>
              <a:rPr lang="en-US" sz="3200" b="1" dirty="0">
                <a:solidFill>
                  <a:srgbClr val="FFFF00"/>
                </a:solidFill>
                <a:latin typeface="+mj-lt"/>
              </a:rPr>
              <a:t>HUMAN FIGURE BASED ROTOSCOPING</a:t>
            </a:r>
          </a:p>
        </p:txBody>
      </p:sp>
    </p:spTree>
    <p:extLst>
      <p:ext uri="{BB962C8B-B14F-4D97-AF65-F5344CB8AC3E}">
        <p14:creationId xmlns:p14="http://schemas.microsoft.com/office/powerpoint/2010/main" val="3441852066"/>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20</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21</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110556335"/>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 y="482643"/>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485908897"/>
              </p:ext>
            </p:extLst>
          </p:nvPr>
        </p:nvGraphicFramePr>
        <p:xfrm>
          <a:off x="899161" y="1063950"/>
          <a:ext cx="9824258" cy="4730100"/>
        </p:xfrm>
        <a:graphic>
          <a:graphicData uri="http://schemas.openxmlformats.org/drawingml/2006/table">
            <a:tbl>
              <a:tblPr firstRow="1" bandRow="1">
                <a:tableStyleId>{7DF18680-E054-41AD-8BC1-D1AEF772440D}</a:tableStyleId>
              </a:tblPr>
              <a:tblGrid>
                <a:gridCol w="6199617">
                  <a:extLst>
                    <a:ext uri="{9D8B030D-6E8A-4147-A177-3AD203B41FA5}">
                      <a16:colId xmlns:a16="http://schemas.microsoft.com/office/drawing/2014/main" val="466885541"/>
                    </a:ext>
                  </a:extLst>
                </a:gridCol>
                <a:gridCol w="3624641">
                  <a:extLst>
                    <a:ext uri="{9D8B030D-6E8A-4147-A177-3AD203B41FA5}">
                      <a16:colId xmlns:a16="http://schemas.microsoft.com/office/drawing/2014/main" val="1759081340"/>
                    </a:ext>
                  </a:extLst>
                </a:gridCol>
              </a:tblGrid>
              <a:tr h="391495">
                <a:tc>
                  <a:txBody>
                    <a:bodyPr/>
                    <a:lstStyle/>
                    <a:p>
                      <a:pPr algn="l">
                        <a:lnSpc>
                          <a:spcPct val="100000"/>
                        </a:lnSpc>
                      </a:pPr>
                      <a:r>
                        <a:rPr lang="en-US" sz="2400" dirty="0"/>
                        <a:t>Title</a:t>
                      </a:r>
                      <a:endParaRPr lang="en-US" sz="2800" dirty="0"/>
                    </a:p>
                  </a:txBody>
                  <a:tcPr marL="101154" marR="101154" marT="50577" marB="50577"/>
                </a:tc>
                <a:tc>
                  <a:txBody>
                    <a:bodyPr/>
                    <a:lstStyle/>
                    <a:p>
                      <a:pPr algn="l">
                        <a:lnSpc>
                          <a:spcPct val="100000"/>
                        </a:lnSpc>
                      </a:pPr>
                      <a:r>
                        <a:rPr lang="en-US" sz="2800" dirty="0"/>
                        <a:t>Slide</a:t>
                      </a:r>
                      <a:r>
                        <a:rPr lang="en-US" sz="2800" baseline="0" dirty="0"/>
                        <a:t> No.</a:t>
                      </a:r>
                      <a:endParaRPr lang="en-US" sz="2800" dirty="0"/>
                    </a:p>
                  </a:txBody>
                  <a:tcPr marL="101154" marR="101154" marT="50577" marB="50577"/>
                </a:tc>
                <a:extLst>
                  <a:ext uri="{0D108BD9-81ED-4DB2-BD59-A6C34878D82A}">
                    <a16:rowId xmlns:a16="http://schemas.microsoft.com/office/drawing/2014/main" val="3294882017"/>
                  </a:ext>
                </a:extLst>
              </a:tr>
              <a:tr h="346284">
                <a:tc>
                  <a:txBody>
                    <a:bodyPr/>
                    <a:lstStyle/>
                    <a:p>
                      <a:pPr algn="l">
                        <a:lnSpc>
                          <a:spcPct val="100000"/>
                        </a:lnSpc>
                      </a:pPr>
                      <a:r>
                        <a:rPr lang="en-US" sz="2400" dirty="0"/>
                        <a:t>Chapter Objective</a:t>
                      </a:r>
                      <a:endParaRPr lang="en-US" sz="2400" b="0" i="0" dirty="0">
                        <a:solidFill>
                          <a:schemeClr val="bg1"/>
                        </a:solidFill>
                      </a:endParaRPr>
                    </a:p>
                  </a:txBody>
                  <a:tcPr marL="101154" marR="101154" marT="50577" marB="50577"/>
                </a:tc>
                <a:tc>
                  <a:txBody>
                    <a:bodyPr/>
                    <a:lstStyle/>
                    <a:p>
                      <a:pPr algn="l">
                        <a:lnSpc>
                          <a:spcPct val="100000"/>
                        </a:lnSpc>
                      </a:pPr>
                      <a:r>
                        <a:rPr lang="en-US" sz="2400" dirty="0"/>
                        <a:t>04</a:t>
                      </a:r>
                    </a:p>
                  </a:txBody>
                  <a:tcPr marL="101154" marR="101154" marT="50577" marB="50577"/>
                </a:tc>
                <a:extLst>
                  <a:ext uri="{0D108BD9-81ED-4DB2-BD59-A6C34878D82A}">
                    <a16:rowId xmlns:a16="http://schemas.microsoft.com/office/drawing/2014/main" val="10001"/>
                  </a:ext>
                </a:extLst>
              </a:tr>
              <a:tr h="346284">
                <a:tc>
                  <a:txBody>
                    <a:bodyPr/>
                    <a:lstStyle/>
                    <a:p>
                      <a:pPr algn="l">
                        <a:lnSpc>
                          <a:spcPct val="100000"/>
                        </a:lnSpc>
                      </a:pPr>
                      <a:r>
                        <a:rPr lang="en-IN" sz="2400" dirty="0"/>
                        <a:t>Introduction 			</a:t>
                      </a:r>
                      <a:endParaRPr lang="en-US" sz="2400" b="0" i="0" dirty="0">
                        <a:solidFill>
                          <a:schemeClr val="bg1"/>
                        </a:solidFill>
                      </a:endParaRPr>
                    </a:p>
                  </a:txBody>
                  <a:tcPr marL="101154" marR="101154" marT="50577" marB="50577"/>
                </a:tc>
                <a:tc>
                  <a:txBody>
                    <a:bodyPr/>
                    <a:lstStyle/>
                    <a:p>
                      <a:pPr algn="l">
                        <a:lnSpc>
                          <a:spcPct val="100000"/>
                        </a:lnSpc>
                      </a:pPr>
                      <a:r>
                        <a:rPr lang="en-US" sz="2400" dirty="0"/>
                        <a:t>05</a:t>
                      </a:r>
                    </a:p>
                  </a:txBody>
                  <a:tcPr marL="101154" marR="101154" marT="50577" marB="50577"/>
                </a:tc>
                <a:extLst>
                  <a:ext uri="{0D108BD9-81ED-4DB2-BD59-A6C34878D82A}">
                    <a16:rowId xmlns:a16="http://schemas.microsoft.com/office/drawing/2014/main" val="4119173625"/>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a:effectLst/>
                        </a:rPr>
                        <a:t>Understand the human movement</a:t>
                      </a:r>
                      <a:endParaRPr lang="en-IN" sz="2400" b="0" i="0" dirty="0">
                        <a:solidFill>
                          <a:schemeClr val="bg1"/>
                        </a:solidFill>
                      </a:endParaRPr>
                    </a:p>
                  </a:txBody>
                  <a:tcPr marL="101154" marR="101154" marT="50577" marB="50577"/>
                </a:tc>
                <a:tc>
                  <a:txBody>
                    <a:bodyPr/>
                    <a:lstStyle/>
                    <a:p>
                      <a:pPr algn="l">
                        <a:lnSpc>
                          <a:spcPct val="100000"/>
                        </a:lnSpc>
                      </a:pPr>
                      <a:r>
                        <a:rPr lang="en-US" sz="2400" dirty="0"/>
                        <a:t>06-09</a:t>
                      </a:r>
                      <a:endParaRPr lang="en-US" sz="2400" b="0" dirty="0"/>
                    </a:p>
                  </a:txBody>
                  <a:tcPr marL="101154" marR="101154" marT="50577" marB="50577"/>
                </a:tc>
                <a:extLst>
                  <a:ext uri="{0D108BD9-81ED-4DB2-BD59-A6C34878D82A}">
                    <a16:rowId xmlns:a16="http://schemas.microsoft.com/office/drawing/2014/main" val="1977436750"/>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a:effectLst/>
                        </a:rPr>
                        <a:t>Isolating Extremities</a:t>
                      </a:r>
                    </a:p>
                  </a:txBody>
                  <a:tcPr marL="101154" marR="101154" marT="50577" marB="50577"/>
                </a:tc>
                <a:tc>
                  <a:txBody>
                    <a:bodyPr/>
                    <a:lstStyle/>
                    <a:p>
                      <a:pPr algn="l">
                        <a:lnSpc>
                          <a:spcPct val="100000"/>
                        </a:lnSpc>
                      </a:pPr>
                      <a:r>
                        <a:rPr lang="en-US" sz="2400" dirty="0"/>
                        <a:t>10</a:t>
                      </a:r>
                      <a:endParaRPr lang="en-US" sz="2400" b="0" dirty="0"/>
                    </a:p>
                  </a:txBody>
                  <a:tcPr marL="101154" marR="101154" marT="50577" marB="50577"/>
                </a:tc>
                <a:extLst>
                  <a:ext uri="{0D108BD9-81ED-4DB2-BD59-A6C34878D82A}">
                    <a16:rowId xmlns:a16="http://schemas.microsoft.com/office/drawing/2014/main" val="2644528309"/>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dirty="0">
                          <a:effectLst/>
                        </a:rPr>
                        <a:t>Hands </a:t>
                      </a:r>
                    </a:p>
                  </a:txBody>
                  <a:tcPr marL="101154" marR="101154" marT="50577" marB="50577"/>
                </a:tc>
                <a:tc>
                  <a:txBody>
                    <a:bodyPr/>
                    <a:lstStyle/>
                    <a:p>
                      <a:pPr algn="l">
                        <a:lnSpc>
                          <a:spcPct val="100000"/>
                        </a:lnSpc>
                      </a:pPr>
                      <a:r>
                        <a:rPr lang="en-US" sz="2400" dirty="0"/>
                        <a:t>11-13</a:t>
                      </a:r>
                      <a:endParaRPr lang="en-US" sz="2400" b="0" dirty="0"/>
                    </a:p>
                  </a:txBody>
                  <a:tcPr marL="101154" marR="101154" marT="50577" marB="50577"/>
                </a:tc>
                <a:extLst>
                  <a:ext uri="{0D108BD9-81ED-4DB2-BD59-A6C34878D82A}">
                    <a16:rowId xmlns:a16="http://schemas.microsoft.com/office/drawing/2014/main" val="10007"/>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kern="1200" dirty="0">
                          <a:effectLst/>
                        </a:rPr>
                        <a:t>Joints</a:t>
                      </a:r>
                    </a:p>
                  </a:txBody>
                  <a:tcPr marL="101154" marR="101154" marT="50577" marB="50577"/>
                </a:tc>
                <a:tc>
                  <a:txBody>
                    <a:bodyPr/>
                    <a:lstStyle/>
                    <a:p>
                      <a:pPr algn="l">
                        <a:lnSpc>
                          <a:spcPct val="100000"/>
                        </a:lnSpc>
                      </a:pPr>
                      <a:r>
                        <a:rPr lang="en-US" sz="2400" dirty="0"/>
                        <a:t>14-15</a:t>
                      </a:r>
                    </a:p>
                  </a:txBody>
                  <a:tcPr marL="101154" marR="101154" marT="50577" marB="50577"/>
                </a:tc>
                <a:extLst>
                  <a:ext uri="{0D108BD9-81ED-4DB2-BD59-A6C34878D82A}">
                    <a16:rowId xmlns:a16="http://schemas.microsoft.com/office/drawing/2014/main" val="10005"/>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kern="1200" dirty="0">
                          <a:effectLst/>
                        </a:rPr>
                        <a:t>Overlap the shapes</a:t>
                      </a:r>
                    </a:p>
                  </a:txBody>
                  <a:tcPr marL="101154" marR="101154" marT="50577" marB="50577"/>
                </a:tc>
                <a:tc>
                  <a:txBody>
                    <a:bodyPr/>
                    <a:lstStyle/>
                    <a:p>
                      <a:pPr algn="l">
                        <a:lnSpc>
                          <a:spcPct val="100000"/>
                        </a:lnSpc>
                      </a:pPr>
                      <a:r>
                        <a:rPr lang="en-US" sz="2400" dirty="0"/>
                        <a:t>16-17</a:t>
                      </a:r>
                    </a:p>
                  </a:txBody>
                  <a:tcPr marL="101154" marR="101154" marT="50577" marB="50577"/>
                </a:tc>
                <a:extLst>
                  <a:ext uri="{0D108BD9-81ED-4DB2-BD59-A6C34878D82A}">
                    <a16:rowId xmlns:a16="http://schemas.microsoft.com/office/drawing/2014/main" val="2793979644"/>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kern="1200" dirty="0">
                          <a:effectLst/>
                        </a:rPr>
                        <a:t>Inverse Kinematics (IK)</a:t>
                      </a:r>
                    </a:p>
                  </a:txBody>
                  <a:tcPr marL="101154" marR="101154" marT="50577" marB="50577"/>
                </a:tc>
                <a:tc>
                  <a:txBody>
                    <a:bodyPr/>
                    <a:lstStyle/>
                    <a:p>
                      <a:pPr algn="l">
                        <a:lnSpc>
                          <a:spcPct val="100000"/>
                        </a:lnSpc>
                      </a:pPr>
                      <a:r>
                        <a:rPr lang="en-US" sz="2400" dirty="0"/>
                        <a:t>18</a:t>
                      </a:r>
                    </a:p>
                  </a:txBody>
                  <a:tcPr marL="101154" marR="101154" marT="50577" marB="50577"/>
                </a:tc>
                <a:extLst>
                  <a:ext uri="{0D108BD9-81ED-4DB2-BD59-A6C34878D82A}">
                    <a16:rowId xmlns:a16="http://schemas.microsoft.com/office/drawing/2014/main" val="4265624513"/>
                  </a:ext>
                </a:extLst>
              </a:tr>
              <a:tr h="3462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dirty="0"/>
                        <a:t>Summary</a:t>
                      </a:r>
                      <a:endParaRPr lang="en-IN" sz="2400" b="0" i="0" dirty="0">
                        <a:solidFill>
                          <a:schemeClr val="bg1"/>
                        </a:solidFill>
                      </a:endParaRPr>
                    </a:p>
                  </a:txBody>
                  <a:tcPr marL="101154" marR="101154" marT="50577" marB="50577"/>
                </a:tc>
                <a:tc>
                  <a:txBody>
                    <a:bodyPr/>
                    <a:lstStyle/>
                    <a:p>
                      <a:pPr algn="l">
                        <a:lnSpc>
                          <a:spcPct val="100000"/>
                        </a:lnSpc>
                      </a:pPr>
                      <a:r>
                        <a:rPr lang="en-US" sz="2400" dirty="0"/>
                        <a:t>19</a:t>
                      </a:r>
                    </a:p>
                  </a:txBody>
                  <a:tcPr marL="101154" marR="101154" marT="50577" marB="50577"/>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906" y="428735"/>
            <a:ext cx="10012403" cy="646248"/>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420578" y="1195953"/>
            <a:ext cx="8798972" cy="3553969"/>
          </a:xfrm>
        </p:spPr>
        <p:txBody>
          <a:bodyPr>
            <a:noAutofit/>
          </a:bodyPr>
          <a:lstStyle/>
          <a:p>
            <a:pPr marL="0" indent="0" algn="just">
              <a:buNone/>
            </a:pPr>
            <a:r>
              <a:rPr lang="en-IN" sz="2800" dirty="0"/>
              <a:t>The students will be able to:</a:t>
            </a:r>
          </a:p>
          <a:p>
            <a:pPr marL="519113" indent="-342900">
              <a:lnSpc>
                <a:spcPct val="150000"/>
              </a:lnSpc>
              <a:spcBef>
                <a:spcPts val="0"/>
              </a:spcBef>
              <a:spcAft>
                <a:spcPts val="0"/>
              </a:spcAft>
              <a:buFont typeface="Wingdings" panose="05000000000000000000" pitchFamily="2" charset="2"/>
              <a:buChar char="q"/>
            </a:pPr>
            <a:r>
              <a:rPr lang="en-US" sz="2800" dirty="0"/>
              <a:t>Understand the human movement</a:t>
            </a:r>
          </a:p>
          <a:p>
            <a:pPr marL="519113" indent="-342900">
              <a:lnSpc>
                <a:spcPct val="150000"/>
              </a:lnSpc>
              <a:spcBef>
                <a:spcPts val="0"/>
              </a:spcBef>
              <a:spcAft>
                <a:spcPts val="0"/>
              </a:spcAft>
              <a:buFont typeface="Wingdings" panose="05000000000000000000" pitchFamily="2" charset="2"/>
              <a:buChar char="q"/>
            </a:pPr>
            <a:r>
              <a:rPr lang="en-US" sz="2800" dirty="0"/>
              <a:t>Isolating Extremities</a:t>
            </a:r>
          </a:p>
          <a:p>
            <a:pPr marL="519113" indent="-342900">
              <a:lnSpc>
                <a:spcPct val="150000"/>
              </a:lnSpc>
              <a:spcBef>
                <a:spcPts val="0"/>
              </a:spcBef>
              <a:spcAft>
                <a:spcPts val="0"/>
              </a:spcAft>
              <a:buFont typeface="Wingdings" panose="05000000000000000000" pitchFamily="2" charset="2"/>
              <a:buChar char="q"/>
            </a:pPr>
            <a:r>
              <a:rPr lang="en-US" sz="2800" dirty="0"/>
              <a:t>Hands &amp; Joints</a:t>
            </a:r>
          </a:p>
          <a:p>
            <a:pPr marL="519113" indent="-342900">
              <a:lnSpc>
                <a:spcPct val="150000"/>
              </a:lnSpc>
              <a:spcBef>
                <a:spcPts val="0"/>
              </a:spcBef>
              <a:spcAft>
                <a:spcPts val="0"/>
              </a:spcAft>
              <a:buFont typeface="Wingdings" panose="05000000000000000000" pitchFamily="2" charset="2"/>
              <a:buChar char="q"/>
            </a:pPr>
            <a:r>
              <a:rPr lang="en-US" sz="2800" dirty="0"/>
              <a:t>Overlap the shapes</a:t>
            </a:r>
          </a:p>
          <a:p>
            <a:pPr marL="519113" indent="-342900">
              <a:lnSpc>
                <a:spcPct val="150000"/>
              </a:lnSpc>
              <a:spcBef>
                <a:spcPts val="0"/>
              </a:spcBef>
              <a:spcAft>
                <a:spcPts val="0"/>
              </a:spcAft>
              <a:buFont typeface="Wingdings" panose="05000000000000000000" pitchFamily="2" charset="2"/>
              <a:buChar char="q"/>
            </a:pPr>
            <a:r>
              <a:rPr lang="en-US" sz="2800" dirty="0"/>
              <a:t>Inverse Kinematics (IK)</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664" y="425289"/>
            <a:ext cx="9692640" cy="623433"/>
          </a:xfrm>
        </p:spPr>
        <p:txBody>
          <a:bodyPr>
            <a:normAutofit/>
          </a:bodyPr>
          <a:lstStyle/>
          <a:p>
            <a:r>
              <a:rPr lang="en-IN" sz="32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7" name="Content Placeholder 2"/>
          <p:cNvSpPr txBox="1">
            <a:spLocks/>
          </p:cNvSpPr>
          <p:nvPr/>
        </p:nvSpPr>
        <p:spPr>
          <a:xfrm>
            <a:off x="1136094" y="1600200"/>
            <a:ext cx="9310255" cy="4525963"/>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543553" y="1120676"/>
            <a:ext cx="10495335" cy="3344185"/>
          </a:xfrm>
          <a:prstGeom prst="rect">
            <a:avLst/>
          </a:prstGeom>
          <a:noFill/>
        </p:spPr>
        <p:txBody>
          <a:bodyPr wrap="square" rtlCol="0">
            <a:spAutoFit/>
          </a:bodyPr>
          <a:lstStyle/>
          <a:p>
            <a:pPr algn="just">
              <a:lnSpc>
                <a:spcPct val="150000"/>
              </a:lnSpc>
            </a:pPr>
            <a:r>
              <a:rPr lang="en-US" sz="2400" dirty="0"/>
              <a:t>A </a:t>
            </a:r>
            <a:r>
              <a:rPr lang="en-US" sz="2400" dirty="0" err="1"/>
              <a:t>Rotoartist</a:t>
            </a:r>
            <a:r>
              <a:rPr lang="en-US" sz="2400" dirty="0"/>
              <a:t> spends their maximum time to isolate human figures, because in most cases the focus object is the human being. For this you need to create mattes which can isolate them from rest of the footage. Human roto is a tedious task because human doesn’t move in a linear way. Therefore you need to breakdown complete human figure in to the smaller shapes. </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748" y="109479"/>
            <a:ext cx="9366704" cy="681169"/>
          </a:xfrm>
        </p:spPr>
        <p:txBody>
          <a:bodyPr>
            <a:noAutofit/>
          </a:bodyPr>
          <a:lstStyle/>
          <a:p>
            <a:r>
              <a:rPr lang="en-US" sz="3200" b="1" dirty="0">
                <a:solidFill>
                  <a:srgbClr val="FFFF00"/>
                </a:solidFill>
              </a:rPr>
              <a:t>Understand the human movement</a:t>
            </a:r>
            <a:endParaRPr lang="en-US" sz="32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9" name="TextBox 8"/>
          <p:cNvSpPr txBox="1"/>
          <p:nvPr/>
        </p:nvSpPr>
        <p:spPr>
          <a:xfrm>
            <a:off x="572877" y="790648"/>
            <a:ext cx="10335679" cy="830997"/>
          </a:xfrm>
          <a:prstGeom prst="rect">
            <a:avLst/>
          </a:prstGeom>
          <a:noFill/>
        </p:spPr>
        <p:txBody>
          <a:bodyPr wrap="square" rtlCol="0">
            <a:spAutoFit/>
          </a:bodyPr>
          <a:lstStyle/>
          <a:p>
            <a:pPr algn="just"/>
            <a:r>
              <a:rPr lang="en-US" sz="2400" dirty="0"/>
              <a:t>It is essential to understand the human movement. The various position of human movement while walking.</a:t>
            </a:r>
          </a:p>
        </p:txBody>
      </p:sp>
      <p:sp>
        <p:nvSpPr>
          <p:cNvPr id="4" name="Rectangle 3">
            <a:extLst>
              <a:ext uri="{FF2B5EF4-FFF2-40B4-BE49-F238E27FC236}">
                <a16:creationId xmlns:a16="http://schemas.microsoft.com/office/drawing/2014/main" id="{DB417F0E-68EB-44DF-A25D-22533D13AF95}"/>
              </a:ext>
            </a:extLst>
          </p:cNvPr>
          <p:cNvSpPr/>
          <p:nvPr/>
        </p:nvSpPr>
        <p:spPr>
          <a:xfrm>
            <a:off x="572877" y="4674955"/>
            <a:ext cx="10335679" cy="1200329"/>
          </a:xfrm>
          <a:prstGeom prst="rect">
            <a:avLst/>
          </a:prstGeom>
          <a:noFill/>
        </p:spPr>
        <p:txBody>
          <a:bodyPr wrap="square" rtlCol="0">
            <a:spAutoFit/>
          </a:bodyPr>
          <a:lstStyle/>
          <a:p>
            <a:pPr algn="just"/>
            <a:r>
              <a:rPr lang="en-US" sz="2400" dirty="0"/>
              <a:t>Have you ever seen the puppet game show? The puppeteer shows the game by playing with puppet. There are similarities between puppet game and human roto, as both are based on human movement. </a:t>
            </a:r>
          </a:p>
        </p:txBody>
      </p:sp>
      <p:sp>
        <p:nvSpPr>
          <p:cNvPr id="6" name="Rectangle 5">
            <a:extLst>
              <a:ext uri="{FF2B5EF4-FFF2-40B4-BE49-F238E27FC236}">
                <a16:creationId xmlns:a16="http://schemas.microsoft.com/office/drawing/2014/main" id="{D65142D8-0D8F-4DC6-BEC1-70E20A440465}"/>
              </a:ext>
            </a:extLst>
          </p:cNvPr>
          <p:cNvSpPr/>
          <p:nvPr/>
        </p:nvSpPr>
        <p:spPr>
          <a:xfrm>
            <a:off x="2275314" y="4377635"/>
            <a:ext cx="6642047" cy="390813"/>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Walk Cycle; Keys and in between </a:t>
            </a:r>
            <a:endParaRPr lang="en-IN" sz="24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10" name="Picture 9" descr="Walk Cycle Rotoscoping.jpg">
            <a:extLst>
              <a:ext uri="{FF2B5EF4-FFF2-40B4-BE49-F238E27FC236}">
                <a16:creationId xmlns:a16="http://schemas.microsoft.com/office/drawing/2014/main" id="{56C06E75-E06E-462E-BB86-11C0D882F1E9}"/>
              </a:ext>
            </a:extLst>
          </p:cNvPr>
          <p:cNvPicPr/>
          <p:nvPr/>
        </p:nvPicPr>
        <p:blipFill>
          <a:blip r:embed="rId2"/>
          <a:stretch>
            <a:fillRect/>
          </a:stretch>
        </p:blipFill>
        <p:spPr bwMode="auto">
          <a:xfrm>
            <a:off x="1653661" y="1650986"/>
            <a:ext cx="8174107" cy="2774775"/>
          </a:xfrm>
          <a:prstGeom prst="rect">
            <a:avLst/>
          </a:prstGeom>
        </p:spPr>
      </p:pic>
    </p:spTree>
    <p:extLst>
      <p:ext uri="{BB962C8B-B14F-4D97-AF65-F5344CB8AC3E}">
        <p14:creationId xmlns:p14="http://schemas.microsoft.com/office/powerpoint/2010/main" val="3741550319"/>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748" y="109479"/>
            <a:ext cx="9366704" cy="681169"/>
          </a:xfrm>
        </p:spPr>
        <p:txBody>
          <a:bodyPr>
            <a:noAutofit/>
          </a:bodyPr>
          <a:lstStyle/>
          <a:p>
            <a:r>
              <a:rPr lang="en-US" sz="3200" b="1">
                <a:solidFill>
                  <a:srgbClr val="FFFF00"/>
                </a:solidFill>
              </a:rPr>
              <a:t>Understand the human movement</a:t>
            </a:r>
            <a:endParaRPr lang="en-US" sz="32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4" name="Rectangle 3">
            <a:extLst>
              <a:ext uri="{FF2B5EF4-FFF2-40B4-BE49-F238E27FC236}">
                <a16:creationId xmlns:a16="http://schemas.microsoft.com/office/drawing/2014/main" id="{DB417F0E-68EB-44DF-A25D-22533D13AF95}"/>
              </a:ext>
            </a:extLst>
          </p:cNvPr>
          <p:cNvSpPr/>
          <p:nvPr/>
        </p:nvSpPr>
        <p:spPr>
          <a:xfrm>
            <a:off x="566740" y="820314"/>
            <a:ext cx="10335679" cy="2677656"/>
          </a:xfrm>
          <a:prstGeom prst="rect">
            <a:avLst/>
          </a:prstGeom>
          <a:noFill/>
        </p:spPr>
        <p:txBody>
          <a:bodyPr wrap="square" rtlCol="0">
            <a:spAutoFit/>
          </a:bodyPr>
          <a:lstStyle/>
          <a:p>
            <a:pPr algn="just"/>
            <a:r>
              <a:rPr lang="en-US" sz="2400" dirty="0"/>
              <a:t>In Human figure rotoscoping, it is essential to know the movement of human hands, fingers and legs. So before starting human rotoscoping, just watch the video footage again and again. Here you need to work in two steps.</a:t>
            </a:r>
          </a:p>
          <a:p>
            <a:pPr marL="457200" indent="-457200" algn="just">
              <a:buFont typeface="+mj-lt"/>
              <a:buAutoNum type="arabicPeriod"/>
            </a:pPr>
            <a:r>
              <a:rPr lang="en-US" sz="2400" dirty="0"/>
              <a:t>Differentiate shape based on their movement.</a:t>
            </a:r>
          </a:p>
          <a:p>
            <a:pPr marL="457200" indent="-457200" algn="just">
              <a:buFont typeface="+mj-lt"/>
              <a:buAutoNum type="arabicPeriod"/>
            </a:pPr>
            <a:r>
              <a:rPr lang="en-US" sz="2400" dirty="0"/>
              <a:t>Define the motion path of each individual sub-shape. For this disable all shapes and focus on a single shape at once. </a:t>
            </a:r>
          </a:p>
        </p:txBody>
      </p:sp>
      <p:sp>
        <p:nvSpPr>
          <p:cNvPr id="6" name="Rectangle 5">
            <a:extLst>
              <a:ext uri="{FF2B5EF4-FFF2-40B4-BE49-F238E27FC236}">
                <a16:creationId xmlns:a16="http://schemas.microsoft.com/office/drawing/2014/main" id="{D65142D8-0D8F-4DC6-BEC1-70E20A440465}"/>
              </a:ext>
            </a:extLst>
          </p:cNvPr>
          <p:cNvSpPr/>
          <p:nvPr/>
        </p:nvSpPr>
        <p:spPr>
          <a:xfrm>
            <a:off x="7153977" y="5622810"/>
            <a:ext cx="4138863" cy="390813"/>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Side poses of person moving </a:t>
            </a:r>
            <a:endParaRPr lang="en-IN" sz="24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8" name="Image147" descr="Human figure.jpg">
            <a:extLst>
              <a:ext uri="{FF2B5EF4-FFF2-40B4-BE49-F238E27FC236}">
                <a16:creationId xmlns:a16="http://schemas.microsoft.com/office/drawing/2014/main" id="{A9E9E01C-5EC8-406D-97C0-3FE5A00D9FF8}"/>
              </a:ext>
            </a:extLst>
          </p:cNvPr>
          <p:cNvPicPr/>
          <p:nvPr/>
        </p:nvPicPr>
        <p:blipFill>
          <a:blip r:embed="rId2"/>
          <a:srcRect t="16086"/>
          <a:stretch>
            <a:fillRect/>
          </a:stretch>
        </p:blipFill>
        <p:spPr bwMode="auto">
          <a:xfrm>
            <a:off x="7344025" y="3497969"/>
            <a:ext cx="3758117" cy="2148903"/>
          </a:xfrm>
          <a:prstGeom prst="rect">
            <a:avLst/>
          </a:prstGeom>
        </p:spPr>
      </p:pic>
      <p:sp>
        <p:nvSpPr>
          <p:cNvPr id="3" name="Rectangle 2">
            <a:extLst>
              <a:ext uri="{FF2B5EF4-FFF2-40B4-BE49-F238E27FC236}">
                <a16:creationId xmlns:a16="http://schemas.microsoft.com/office/drawing/2014/main" id="{F4871D9C-F28A-450C-98E1-A102BE2AA652}"/>
              </a:ext>
            </a:extLst>
          </p:cNvPr>
          <p:cNvSpPr/>
          <p:nvPr/>
        </p:nvSpPr>
        <p:spPr>
          <a:xfrm>
            <a:off x="566740" y="3455447"/>
            <a:ext cx="6586587" cy="2677656"/>
          </a:xfrm>
          <a:prstGeom prst="rect">
            <a:avLst/>
          </a:prstGeom>
          <a:noFill/>
        </p:spPr>
        <p:txBody>
          <a:bodyPr wrap="square" rtlCol="0">
            <a:spAutoFit/>
          </a:bodyPr>
          <a:lstStyle/>
          <a:p>
            <a:pPr algn="just"/>
            <a:r>
              <a:rPr lang="en-US" sz="2400" dirty="0"/>
              <a:t>Observe that a person is moving in a screen and your task is to isolate human shape from the footage. If you playback this video in a loop then you can focus on movement, and breakdown it into different shape. Let’s find out some measure movement from this footage. </a:t>
            </a:r>
            <a:endParaRPr lang="en-IN" sz="2400" dirty="0"/>
          </a:p>
        </p:txBody>
      </p:sp>
    </p:spTree>
    <p:extLst>
      <p:ext uri="{BB962C8B-B14F-4D97-AF65-F5344CB8AC3E}">
        <p14:creationId xmlns:p14="http://schemas.microsoft.com/office/powerpoint/2010/main" val="2134251610"/>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11" name="TextBox 10">
            <a:extLst>
              <a:ext uri="{FF2B5EF4-FFF2-40B4-BE49-F238E27FC236}">
                <a16:creationId xmlns:a16="http://schemas.microsoft.com/office/drawing/2014/main" id="{1376A031-6147-405E-8452-0022C7718174}"/>
              </a:ext>
            </a:extLst>
          </p:cNvPr>
          <p:cNvSpPr txBox="1"/>
          <p:nvPr/>
        </p:nvSpPr>
        <p:spPr>
          <a:xfrm>
            <a:off x="712744" y="4906968"/>
            <a:ext cx="10388906" cy="1553310"/>
          </a:xfrm>
          <a:prstGeom prst="rect">
            <a:avLst/>
          </a:prstGeom>
          <a:noFill/>
        </p:spPr>
        <p:txBody>
          <a:bodyPr wrap="square">
            <a:spAutoFit/>
          </a:bodyPr>
          <a:lstStyle/>
          <a:p>
            <a:pPr algn="just">
              <a:lnSpc>
                <a:spcPts val="2900"/>
              </a:lnSpc>
            </a:pPr>
            <a:r>
              <a:rPr lang="en-US" sz="2400" dirty="0"/>
              <a:t>If you concentrate on person’s movement then you can easily divide it into the different shapes. It helps in isolating specific shape/edge of your focus object. Now a person can be divided in to different shapes based on movement.</a:t>
            </a:r>
          </a:p>
        </p:txBody>
      </p:sp>
      <p:sp>
        <p:nvSpPr>
          <p:cNvPr id="2" name="Rectangle 1">
            <a:extLst>
              <a:ext uri="{FF2B5EF4-FFF2-40B4-BE49-F238E27FC236}">
                <a16:creationId xmlns:a16="http://schemas.microsoft.com/office/drawing/2014/main" id="{96E17347-4BB3-4AEB-8B05-5163D5CE1E77}"/>
              </a:ext>
            </a:extLst>
          </p:cNvPr>
          <p:cNvSpPr/>
          <p:nvPr/>
        </p:nvSpPr>
        <p:spPr>
          <a:xfrm>
            <a:off x="3451693" y="4552917"/>
            <a:ext cx="4201791" cy="390813"/>
          </a:xfrm>
          <a:prstGeom prst="rect">
            <a:avLst/>
          </a:prstGeom>
        </p:spPr>
        <p:txBody>
          <a:bodyPr wrap="none">
            <a:spAutoFit/>
          </a:bodyPr>
          <a:lstStyle/>
          <a:p>
            <a:pPr algn="just">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Different sidewalk position )</a:t>
            </a:r>
            <a:endParaRPr lang="en-IN" sz="24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1028" name="Image148" descr="Sidewalk01.jpg">
            <a:extLst>
              <a:ext uri="{FF2B5EF4-FFF2-40B4-BE49-F238E27FC236}">
                <a16:creationId xmlns:a16="http://schemas.microsoft.com/office/drawing/2014/main" id="{3BCECECC-7A9F-40E7-AB21-39977AA692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4173" y="1353432"/>
            <a:ext cx="1909006" cy="3225901"/>
          </a:xfrm>
          <a:prstGeom prst="rect">
            <a:avLst/>
          </a:prstGeom>
          <a:noFill/>
          <a:extLst>
            <a:ext uri="{909E8E84-426E-40DD-AFC4-6F175D3DCCD1}">
              <a14:hiddenFill xmlns:a14="http://schemas.microsoft.com/office/drawing/2010/main">
                <a:solidFill>
                  <a:srgbClr val="FFFFFF"/>
                </a:solidFill>
              </a14:hiddenFill>
            </a:ext>
          </a:extLst>
        </p:spPr>
      </p:pic>
      <p:pic>
        <p:nvPicPr>
          <p:cNvPr id="1027" name="Image149" descr="Sidewalk01.jpg">
            <a:extLst>
              <a:ext uri="{FF2B5EF4-FFF2-40B4-BE49-F238E27FC236}">
                <a16:creationId xmlns:a16="http://schemas.microsoft.com/office/drawing/2014/main" id="{B0C0E315-EFC0-4ACB-97E3-AF00A2B195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1980" y="1333752"/>
            <a:ext cx="1905217" cy="3245581"/>
          </a:xfrm>
          <a:prstGeom prst="rect">
            <a:avLst/>
          </a:prstGeom>
          <a:noFill/>
          <a:extLst>
            <a:ext uri="{909E8E84-426E-40DD-AFC4-6F175D3DCCD1}">
              <a14:hiddenFill xmlns:a14="http://schemas.microsoft.com/office/drawing/2010/main">
                <a:solidFill>
                  <a:srgbClr val="FFFFFF"/>
                </a:solidFill>
              </a14:hiddenFill>
            </a:ext>
          </a:extLst>
        </p:spPr>
      </p:pic>
      <p:pic>
        <p:nvPicPr>
          <p:cNvPr id="1026" name="Image150" descr="Sidewalk01.jpg">
            <a:extLst>
              <a:ext uri="{FF2B5EF4-FFF2-40B4-BE49-F238E27FC236}">
                <a16:creationId xmlns:a16="http://schemas.microsoft.com/office/drawing/2014/main" id="{9A78F545-6F0A-42BE-A3B0-897F6EA652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333752"/>
            <a:ext cx="1905217" cy="3245581"/>
          </a:xfrm>
          <a:prstGeom prst="rect">
            <a:avLst/>
          </a:prstGeom>
          <a:noFill/>
          <a:extLst>
            <a:ext uri="{909E8E84-426E-40DD-AFC4-6F175D3DCCD1}">
              <a14:hiddenFill xmlns:a14="http://schemas.microsoft.com/office/drawing/2010/main">
                <a:solidFill>
                  <a:srgbClr val="FFFFFF"/>
                </a:solidFill>
              </a14:hiddenFill>
            </a:ext>
          </a:extLst>
        </p:spPr>
      </p:pic>
      <p:pic>
        <p:nvPicPr>
          <p:cNvPr id="1025" name="Image151" descr="Sidewalk01.jpg">
            <a:extLst>
              <a:ext uri="{FF2B5EF4-FFF2-40B4-BE49-F238E27FC236}">
                <a16:creationId xmlns:a16="http://schemas.microsoft.com/office/drawing/2014/main" id="{DFCEF606-F866-4A92-BC56-2F12C88179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6426" y="1353432"/>
            <a:ext cx="1905218" cy="3199485"/>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a:extLst>
              <a:ext uri="{FF2B5EF4-FFF2-40B4-BE49-F238E27FC236}">
                <a16:creationId xmlns:a16="http://schemas.microsoft.com/office/drawing/2014/main" id="{895A78B0-766E-47DF-A16F-8003CCEFDFD2}"/>
              </a:ext>
            </a:extLst>
          </p:cNvPr>
          <p:cNvSpPr>
            <a:spLocks noGrp="1"/>
          </p:cNvSpPr>
          <p:nvPr>
            <p:ph type="title"/>
          </p:nvPr>
        </p:nvSpPr>
        <p:spPr>
          <a:xfrm>
            <a:off x="199047" y="57137"/>
            <a:ext cx="9366704" cy="681169"/>
          </a:xfrm>
        </p:spPr>
        <p:txBody>
          <a:bodyPr>
            <a:noAutofit/>
          </a:bodyPr>
          <a:lstStyle/>
          <a:p>
            <a:r>
              <a:rPr lang="en-US" sz="3200" b="1" dirty="0">
                <a:solidFill>
                  <a:srgbClr val="FFFF00"/>
                </a:solidFill>
              </a:rPr>
              <a:t>Understand the human movement</a:t>
            </a:r>
            <a:endParaRPr lang="en-US" sz="3200" dirty="0">
              <a:solidFill>
                <a:srgbClr val="FFFF00"/>
              </a:solidFill>
            </a:endParaRPr>
          </a:p>
        </p:txBody>
      </p:sp>
    </p:spTree>
    <p:extLst>
      <p:ext uri="{BB962C8B-B14F-4D97-AF65-F5344CB8AC3E}">
        <p14:creationId xmlns:p14="http://schemas.microsoft.com/office/powerpoint/2010/main" val="1531357127"/>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9" name="TextBox 8"/>
          <p:cNvSpPr txBox="1"/>
          <p:nvPr/>
        </p:nvSpPr>
        <p:spPr>
          <a:xfrm>
            <a:off x="518104" y="816479"/>
            <a:ext cx="5577896" cy="3046988"/>
          </a:xfrm>
          <a:prstGeom prst="rect">
            <a:avLst/>
          </a:prstGeom>
          <a:noFill/>
        </p:spPr>
        <p:txBody>
          <a:bodyPr wrap="square" rtlCol="0">
            <a:spAutoFit/>
          </a:bodyPr>
          <a:lstStyle/>
          <a:p>
            <a:pPr marL="457200" indent="-457200" algn="just">
              <a:buFont typeface="+mj-lt"/>
              <a:buAutoNum type="arabicPeriod"/>
            </a:pPr>
            <a:r>
              <a:rPr lang="en-US" sz="2400" dirty="0"/>
              <a:t>Head and chest</a:t>
            </a:r>
          </a:p>
          <a:p>
            <a:pPr marL="457200" indent="-457200" algn="just">
              <a:buFont typeface="+mj-lt"/>
              <a:buAutoNum type="arabicPeriod"/>
            </a:pPr>
            <a:r>
              <a:rPr lang="en-US" sz="2400" dirty="0"/>
              <a:t>Right Upper Arm</a:t>
            </a:r>
          </a:p>
          <a:p>
            <a:pPr marL="457200" indent="-457200" algn="just">
              <a:buFont typeface="+mj-lt"/>
              <a:buAutoNum type="arabicPeriod"/>
            </a:pPr>
            <a:r>
              <a:rPr lang="en-US" sz="2400" dirty="0"/>
              <a:t>Right Lower arm</a:t>
            </a:r>
          </a:p>
          <a:p>
            <a:pPr marL="457200" indent="-457200" algn="just">
              <a:buFont typeface="+mj-lt"/>
              <a:buAutoNum type="arabicPeriod"/>
            </a:pPr>
            <a:r>
              <a:rPr lang="en-US" sz="2400" dirty="0"/>
              <a:t>Right palm and fingers</a:t>
            </a:r>
          </a:p>
          <a:p>
            <a:pPr marL="457200" indent="-457200" algn="just">
              <a:buFont typeface="+mj-lt"/>
              <a:buAutoNum type="arabicPeriod"/>
            </a:pPr>
            <a:r>
              <a:rPr lang="en-US" sz="2400" dirty="0"/>
              <a:t>Left Palm and fingers</a:t>
            </a:r>
          </a:p>
          <a:p>
            <a:pPr marL="457200" indent="-457200" algn="just">
              <a:buFont typeface="+mj-lt"/>
              <a:buAutoNum type="arabicPeriod"/>
            </a:pPr>
            <a:r>
              <a:rPr lang="en-US" sz="2400" dirty="0"/>
              <a:t>Upper left leg</a:t>
            </a:r>
          </a:p>
          <a:p>
            <a:pPr marL="457200" indent="-457200" algn="just">
              <a:buFont typeface="+mj-lt"/>
              <a:buAutoNum type="arabicPeriod"/>
            </a:pPr>
            <a:r>
              <a:rPr lang="en-US" sz="2400" dirty="0"/>
              <a:t>Lower left leg</a:t>
            </a:r>
          </a:p>
          <a:p>
            <a:pPr marL="457200" indent="-457200" algn="just">
              <a:buFont typeface="+mj-lt"/>
              <a:buAutoNum type="arabicPeriod"/>
            </a:pPr>
            <a:r>
              <a:rPr lang="en-US" sz="2400" dirty="0"/>
              <a:t>Toes</a:t>
            </a:r>
          </a:p>
        </p:txBody>
      </p:sp>
      <p:sp>
        <p:nvSpPr>
          <p:cNvPr id="3" name="Rectangle 2">
            <a:extLst>
              <a:ext uri="{FF2B5EF4-FFF2-40B4-BE49-F238E27FC236}">
                <a16:creationId xmlns:a16="http://schemas.microsoft.com/office/drawing/2014/main" id="{87F44AE1-0DB8-4B6D-B24E-004BE5705757}"/>
              </a:ext>
            </a:extLst>
          </p:cNvPr>
          <p:cNvSpPr/>
          <p:nvPr/>
        </p:nvSpPr>
        <p:spPr>
          <a:xfrm>
            <a:off x="8054376" y="6225973"/>
            <a:ext cx="3399107" cy="390813"/>
          </a:xfrm>
          <a:prstGeom prst="rect">
            <a:avLst/>
          </a:prstGeom>
        </p:spPr>
        <p:txBody>
          <a:bodyPr wrap="square">
            <a:spAutoFit/>
          </a:bodyPr>
          <a:lstStyle/>
          <a:p>
            <a:pPr algn="just">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Rotoscoping of man </a:t>
            </a:r>
            <a:endParaRPr lang="en-IN" sz="24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sp>
        <p:nvSpPr>
          <p:cNvPr id="7" name="Rectangle 6">
            <a:extLst>
              <a:ext uri="{FF2B5EF4-FFF2-40B4-BE49-F238E27FC236}">
                <a16:creationId xmlns:a16="http://schemas.microsoft.com/office/drawing/2014/main" id="{48AE14C7-E757-4F7F-9C6F-DFBB6D08D9F7}"/>
              </a:ext>
            </a:extLst>
          </p:cNvPr>
          <p:cNvSpPr/>
          <p:nvPr/>
        </p:nvSpPr>
        <p:spPr>
          <a:xfrm>
            <a:off x="456212" y="3915521"/>
            <a:ext cx="7598164" cy="461665"/>
          </a:xfrm>
          <a:prstGeom prst="rect">
            <a:avLst/>
          </a:prstGeom>
          <a:noFill/>
        </p:spPr>
        <p:txBody>
          <a:bodyPr wrap="square" rtlCol="0">
            <a:spAutoFit/>
          </a:bodyPr>
          <a:lstStyle/>
          <a:p>
            <a:pPr algn="just"/>
            <a:r>
              <a:rPr lang="en-US" sz="2400" dirty="0"/>
              <a:t>The breakdown of focus object into multiple shapes.</a:t>
            </a:r>
            <a:endParaRPr lang="en-IN" sz="2400" dirty="0"/>
          </a:p>
        </p:txBody>
      </p:sp>
      <p:pic>
        <p:nvPicPr>
          <p:cNvPr id="10" name="Image152" descr="Sidewalk roto.jpg">
            <a:extLst>
              <a:ext uri="{FF2B5EF4-FFF2-40B4-BE49-F238E27FC236}">
                <a16:creationId xmlns:a16="http://schemas.microsoft.com/office/drawing/2014/main" id="{CF55F7D3-3195-4533-A6D4-7A88D4AED120}"/>
              </a:ext>
            </a:extLst>
          </p:cNvPr>
          <p:cNvPicPr/>
          <p:nvPr/>
        </p:nvPicPr>
        <p:blipFill>
          <a:blip r:embed="rId2"/>
          <a:stretch>
            <a:fillRect/>
          </a:stretch>
        </p:blipFill>
        <p:spPr bwMode="auto">
          <a:xfrm>
            <a:off x="8360213" y="2413728"/>
            <a:ext cx="2688683" cy="3863564"/>
          </a:xfrm>
          <a:prstGeom prst="rect">
            <a:avLst/>
          </a:prstGeom>
        </p:spPr>
      </p:pic>
      <p:sp>
        <p:nvSpPr>
          <p:cNvPr id="11" name="Title 1">
            <a:extLst>
              <a:ext uri="{FF2B5EF4-FFF2-40B4-BE49-F238E27FC236}">
                <a16:creationId xmlns:a16="http://schemas.microsoft.com/office/drawing/2014/main" id="{F1D07269-3625-48C6-B70F-27B1838A629E}"/>
              </a:ext>
            </a:extLst>
          </p:cNvPr>
          <p:cNvSpPr txBox="1">
            <a:spLocks/>
          </p:cNvSpPr>
          <p:nvPr/>
        </p:nvSpPr>
        <p:spPr>
          <a:xfrm>
            <a:off x="213334" y="141361"/>
            <a:ext cx="9366704" cy="681169"/>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sz="3200" b="1" dirty="0">
                <a:solidFill>
                  <a:srgbClr val="FFFF00"/>
                </a:solidFill>
              </a:rPr>
              <a:t>Understand the human movement</a:t>
            </a:r>
            <a:endParaRPr lang="en-US" sz="3200" dirty="0">
              <a:solidFill>
                <a:srgbClr val="FFFF00"/>
              </a:solidFill>
            </a:endParaRPr>
          </a:p>
        </p:txBody>
      </p:sp>
    </p:spTree>
    <p:extLst>
      <p:ext uri="{BB962C8B-B14F-4D97-AF65-F5344CB8AC3E}">
        <p14:creationId xmlns:p14="http://schemas.microsoft.com/office/powerpoint/2010/main" val="3549243220"/>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7267670</TotalTime>
  <Words>1848</Words>
  <Application>Microsoft Office PowerPoint</Application>
  <PresentationFormat>Widescreen</PresentationFormat>
  <Paragraphs>132</Paragraphs>
  <Slides>21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21</vt:i4>
      </vt:variant>
    </vt:vector>
  </HeadingPairs>
  <TitlesOfParts>
    <vt:vector size="32" baseType="lpstr">
      <vt:lpstr>Adobe Heiti Std R</vt:lpstr>
      <vt:lpstr>Adobe Caslon Pro</vt:lpstr>
      <vt:lpstr>Arial</vt:lpstr>
      <vt:lpstr>Bookman Old Style</vt:lpstr>
      <vt:lpstr>Calibri</vt:lpstr>
      <vt:lpstr>Century Schoolbook</vt:lpstr>
      <vt:lpstr>DejaVu Sans</vt:lpstr>
      <vt:lpstr>Mangal</vt:lpstr>
      <vt:lpstr>Wingdings</vt:lpstr>
      <vt:lpstr>Wingdings 2</vt:lpstr>
      <vt:lpstr>View</vt:lpstr>
      <vt:lpstr>JOB ROLE –  ROTO ARTIST Sector – Media and Entertainment Sector          (Qualification Pack Code:  MES/Q3504)  ( Class-XII ) </vt:lpstr>
      <vt:lpstr>PowerPoint Presentation</vt:lpstr>
      <vt:lpstr>Content </vt:lpstr>
      <vt:lpstr>Chapter Objectives</vt:lpstr>
      <vt:lpstr>Introduction </vt:lpstr>
      <vt:lpstr>Understand the human movement</vt:lpstr>
      <vt:lpstr>Understand the human movement</vt:lpstr>
      <vt:lpstr>Understand the human movement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855</cp:revision>
  <dcterms:created xsi:type="dcterms:W3CDTF">2019-09-09T07:12:13Z</dcterms:created>
  <dcterms:modified xsi:type="dcterms:W3CDTF">2023-02-07T03:55:43Z</dcterms:modified>
</cp:coreProperties>
</file>