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256" r:id="rId2"/>
    <p:sldId id="379" r:id="rId3"/>
    <p:sldId id="257" r:id="rId4"/>
    <p:sldId id="298" r:id="rId5"/>
    <p:sldId id="259" r:id="rId6"/>
    <p:sldId id="433" r:id="rId7"/>
    <p:sldId id="445" r:id="rId8"/>
    <p:sldId id="446" r:id="rId9"/>
    <p:sldId id="462" r:id="rId10"/>
    <p:sldId id="447" r:id="rId11"/>
    <p:sldId id="448" r:id="rId12"/>
    <p:sldId id="434" r:id="rId13"/>
    <p:sldId id="449" r:id="rId14"/>
    <p:sldId id="435" r:id="rId15"/>
    <p:sldId id="436" r:id="rId16"/>
    <p:sldId id="417" r:id="rId17"/>
    <p:sldId id="458" r:id="rId18"/>
    <p:sldId id="26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09" autoAdjust="0"/>
    <p:restoredTop sz="88889" autoAdjust="0"/>
  </p:normalViewPr>
  <p:slideViewPr>
    <p:cSldViewPr snapToGrid="0" showGuides="1">
      <p:cViewPr varScale="1">
        <p:scale>
          <a:sx n="61" d="100"/>
          <a:sy n="61" d="100"/>
        </p:scale>
        <p:origin x="780" y="42"/>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03-02-2023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F3B8BCD-BD80-451E-BDFE-C8281CAD3428}" type="slidenum">
              <a:rPr lang="en-IN" smtClean="0"/>
              <a:pPr/>
              <a:t>2</a:t>
            </a:fld>
            <a:endParaRPr lang="en-IN"/>
          </a:p>
        </p:txBody>
      </p:sp>
    </p:spTree>
    <p:extLst>
      <p:ext uri="{BB962C8B-B14F-4D97-AF65-F5344CB8AC3E}">
        <p14:creationId xmlns:p14="http://schemas.microsoft.com/office/powerpoint/2010/main" val="3610545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9F3B8BCD-BD80-451E-BDFE-C8281CAD3428}" type="slidenum">
              <a:rPr lang="en-IN" smtClean="0"/>
              <a:pPr/>
              <a:t>9</a:t>
            </a:fld>
            <a:endParaRPr lang="en-IN"/>
          </a:p>
        </p:txBody>
      </p:sp>
    </p:spTree>
    <p:extLst>
      <p:ext uri="{BB962C8B-B14F-4D97-AF65-F5344CB8AC3E}">
        <p14:creationId xmlns:p14="http://schemas.microsoft.com/office/powerpoint/2010/main" val="1518325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03-02-2023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03-02-2023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03-02-2023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03-02-2023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03-02-2023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03-02-2023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03-02-2023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3823" y="1351154"/>
            <a:ext cx="10044353" cy="2200933"/>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br>
              <a:rPr lang="en-US" sz="4400" b="1" dirty="0">
                <a:solidFill>
                  <a:srgbClr val="078313"/>
                </a:solidFill>
                <a:latin typeface="Adobe Caslon Pro" pitchFamily="18" charset="0"/>
              </a:rPr>
            </a:b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8903" y="4566550"/>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9" name="Subtitle 4"/>
          <p:cNvSpPr txBox="1">
            <a:spLocks/>
          </p:cNvSpPr>
          <p:nvPr/>
        </p:nvSpPr>
        <p:spPr>
          <a:xfrm>
            <a:off x="1727774" y="4146008"/>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462 013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152" y="140244"/>
            <a:ext cx="7704195" cy="677904"/>
          </a:xfrm>
        </p:spPr>
        <p:txBody>
          <a:bodyPr>
            <a:normAutofit/>
          </a:bodyPr>
          <a:lstStyle/>
          <a:p>
            <a:r>
              <a:rPr lang="en-IN" sz="3600" b="1" dirty="0">
                <a:solidFill>
                  <a:srgbClr val="FFFF00"/>
                </a:solidFill>
              </a:rPr>
              <a:t>Edge and Shape</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3" name="Rectangle 2"/>
          <p:cNvSpPr/>
          <p:nvPr/>
        </p:nvSpPr>
        <p:spPr>
          <a:xfrm>
            <a:off x="429152" y="735755"/>
            <a:ext cx="10863688" cy="3046988"/>
          </a:xfrm>
          <a:prstGeom prst="rect">
            <a:avLst/>
          </a:prstGeom>
        </p:spPr>
        <p:txBody>
          <a:bodyPr wrap="square">
            <a:spAutoFit/>
          </a:bodyPr>
          <a:lstStyle/>
          <a:p>
            <a:pPr algn="just"/>
            <a:r>
              <a:rPr lang="en-US" sz="2400" dirty="0"/>
              <a:t>Once the range of shot imports on timeline, watch the footage and playback it in a loop to find out important frame. Here, Shape and Edge are basics of Rotoscoping. A Roto-artist watches the frame in the form of shape and edge. Every visual element can be separated and defined into smaller, easily animated shapes, which follows a distinctive motion path. It is similar to basic drawing techniques for making image with basic shapes. Use these simple drawing techniques to breakdown the focus object in various shapes. </a:t>
            </a:r>
          </a:p>
        </p:txBody>
      </p:sp>
      <p:sp>
        <p:nvSpPr>
          <p:cNvPr id="8" name="Rectangle 7">
            <a:extLst>
              <a:ext uri="{FF2B5EF4-FFF2-40B4-BE49-F238E27FC236}">
                <a16:creationId xmlns:a16="http://schemas.microsoft.com/office/drawing/2014/main" id="{E1AD1929-77EC-4A69-BFF8-C17A8033E907}"/>
              </a:ext>
            </a:extLst>
          </p:cNvPr>
          <p:cNvSpPr/>
          <p:nvPr/>
        </p:nvSpPr>
        <p:spPr>
          <a:xfrm>
            <a:off x="333910" y="6312048"/>
            <a:ext cx="5098569" cy="324448"/>
          </a:xfrm>
          <a:prstGeom prst="rect">
            <a:avLst/>
          </a:prstGeom>
        </p:spPr>
        <p:txBody>
          <a:bodyPr wrap="square">
            <a:spAutoFit/>
          </a:bodyPr>
          <a:lstStyle/>
          <a:p>
            <a:pPr algn="ctr">
              <a:lnSpc>
                <a:spcPct val="115000"/>
              </a:lnSpc>
              <a:spcBef>
                <a:spcPts val="285"/>
              </a:spcBef>
              <a:spcAft>
                <a:spcPts val="285"/>
              </a:spcAft>
            </a:pPr>
            <a:r>
              <a:rPr lang="en-IN" sz="1400" b="1" i="1" dirty="0">
                <a:solidFill>
                  <a:schemeClr val="accent5"/>
                </a:solidFill>
                <a:latin typeface="Bookman Old Style" panose="02050604050505020204" pitchFamily="18" charset="0"/>
                <a:ea typeface="Calibri" panose="020F0502020204030204" pitchFamily="34" charset="0"/>
                <a:cs typeface="Bookman Old Style" panose="02050604050505020204" pitchFamily="18" charset="0"/>
              </a:rPr>
              <a:t>Fig. </a:t>
            </a:r>
            <a:r>
              <a:rPr lang="en-US" sz="1400" b="1" i="1" dirty="0">
                <a:solidFill>
                  <a:schemeClr val="accent5"/>
                </a:solidFill>
                <a:latin typeface="Bookman Old Style" panose="02050604050505020204" pitchFamily="18" charset="0"/>
                <a:ea typeface="Calibri" panose="020F0502020204030204" pitchFamily="34" charset="0"/>
                <a:cs typeface="Bookman Old Style" panose="02050604050505020204" pitchFamily="18" charset="0"/>
              </a:rPr>
              <a:t>Bird’s drawing using basic shapes </a:t>
            </a:r>
            <a:endParaRPr lang="en-IN" sz="2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460CA022-4917-4CE5-A927-A9234D7D64DB}"/>
              </a:ext>
            </a:extLst>
          </p:cNvPr>
          <p:cNvPicPr/>
          <p:nvPr/>
        </p:nvPicPr>
        <p:blipFill>
          <a:blip r:embed="rId2"/>
          <a:srcRect l="1427" r="3335" b="4895"/>
          <a:stretch>
            <a:fillRect/>
          </a:stretch>
        </p:blipFill>
        <p:spPr bwMode="auto">
          <a:xfrm>
            <a:off x="746714" y="3731574"/>
            <a:ext cx="4351855" cy="2603311"/>
          </a:xfrm>
          <a:prstGeom prst="rect">
            <a:avLst/>
          </a:prstGeom>
        </p:spPr>
      </p:pic>
      <p:pic>
        <p:nvPicPr>
          <p:cNvPr id="10" name="Picture 9" descr="shapes.JPG">
            <a:extLst>
              <a:ext uri="{FF2B5EF4-FFF2-40B4-BE49-F238E27FC236}">
                <a16:creationId xmlns:a16="http://schemas.microsoft.com/office/drawing/2014/main" id="{569674B2-CBAE-46A2-BE5E-6C7115BE69BE}"/>
              </a:ext>
            </a:extLst>
          </p:cNvPr>
          <p:cNvPicPr/>
          <p:nvPr/>
        </p:nvPicPr>
        <p:blipFill>
          <a:blip r:embed="rId3"/>
          <a:stretch>
            <a:fillRect/>
          </a:stretch>
        </p:blipFill>
        <p:spPr bwMode="auto">
          <a:xfrm>
            <a:off x="5922994" y="3721277"/>
            <a:ext cx="4863565" cy="2653835"/>
          </a:xfrm>
          <a:prstGeom prst="rect">
            <a:avLst/>
          </a:prstGeom>
        </p:spPr>
      </p:pic>
      <p:sp>
        <p:nvSpPr>
          <p:cNvPr id="4" name="Rectangle 3">
            <a:extLst>
              <a:ext uri="{FF2B5EF4-FFF2-40B4-BE49-F238E27FC236}">
                <a16:creationId xmlns:a16="http://schemas.microsoft.com/office/drawing/2014/main" id="{5941986E-947B-4ED9-9056-56F5BA5ADAA5}"/>
              </a:ext>
            </a:extLst>
          </p:cNvPr>
          <p:cNvSpPr/>
          <p:nvPr/>
        </p:nvSpPr>
        <p:spPr>
          <a:xfrm>
            <a:off x="5722717" y="6318061"/>
            <a:ext cx="5407249" cy="320601"/>
          </a:xfrm>
          <a:prstGeom prst="rect">
            <a:avLst/>
          </a:prstGeom>
        </p:spPr>
        <p:txBody>
          <a:bodyPr wrap="square">
            <a:spAutoFit/>
          </a:bodyPr>
          <a:lstStyle/>
          <a:p>
            <a:pPr algn="ctr">
              <a:lnSpc>
                <a:spcPct val="115000"/>
              </a:lnSpc>
              <a:spcBef>
                <a:spcPts val="285"/>
              </a:spcBef>
              <a:spcAft>
                <a:spcPts val="285"/>
              </a:spcAft>
            </a:pPr>
            <a:r>
              <a:rPr lang="en-US" sz="1400" b="1" i="1" dirty="0">
                <a:solidFill>
                  <a:schemeClr val="accent5"/>
                </a:solidFill>
                <a:latin typeface="Bookman Old Style" panose="02050604050505020204" pitchFamily="18" charset="0"/>
              </a:rPr>
              <a:t>Fig. Different roto shapes in green outline </a:t>
            </a:r>
            <a:endParaRPr lang="en-IN" sz="1400" b="1" i="1" dirty="0">
              <a:solidFill>
                <a:schemeClr val="accent5"/>
              </a:solidFill>
              <a:latin typeface="Bookman Old Style" panose="02050604050505020204" pitchFamily="18" charset="0"/>
            </a:endParaRPr>
          </a:p>
        </p:txBody>
      </p:sp>
    </p:spTree>
    <p:extLst>
      <p:ext uri="{BB962C8B-B14F-4D97-AF65-F5344CB8AC3E}">
        <p14:creationId xmlns:p14="http://schemas.microsoft.com/office/powerpoint/2010/main" val="1909600663"/>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3" name="Rectangle 2"/>
          <p:cNvSpPr/>
          <p:nvPr/>
        </p:nvSpPr>
        <p:spPr>
          <a:xfrm>
            <a:off x="294258" y="225542"/>
            <a:ext cx="10558225" cy="1446550"/>
          </a:xfrm>
          <a:prstGeom prst="rect">
            <a:avLst/>
          </a:prstGeom>
        </p:spPr>
        <p:txBody>
          <a:bodyPr wrap="square">
            <a:spAutoFit/>
          </a:bodyPr>
          <a:lstStyle/>
          <a:p>
            <a:pPr algn="just"/>
            <a:r>
              <a:rPr lang="en-US" sz="2200" dirty="0"/>
              <a:t>Edges are another consideration of a roto artist’s focus. It is the most important element, what we get as a final matte while doing roto. Figure 1.15 shows how the edge of the picture is separated. Edges is another consideration of roto artist’s focus. </a:t>
            </a:r>
          </a:p>
        </p:txBody>
      </p:sp>
      <p:sp>
        <p:nvSpPr>
          <p:cNvPr id="12" name="TextBox 11">
            <a:extLst>
              <a:ext uri="{FF2B5EF4-FFF2-40B4-BE49-F238E27FC236}">
                <a16:creationId xmlns:a16="http://schemas.microsoft.com/office/drawing/2014/main" id="{CB391D11-A8BA-42E7-8692-A7F8DC965E90}"/>
              </a:ext>
            </a:extLst>
          </p:cNvPr>
          <p:cNvSpPr txBox="1"/>
          <p:nvPr/>
        </p:nvSpPr>
        <p:spPr>
          <a:xfrm>
            <a:off x="2254088" y="4245361"/>
            <a:ext cx="3436848" cy="369332"/>
          </a:xfrm>
          <a:prstGeom prst="rect">
            <a:avLst/>
          </a:prstGeom>
          <a:noFill/>
        </p:spPr>
        <p:txBody>
          <a:bodyPr wrap="square">
            <a:spAutoFit/>
          </a:bodyPr>
          <a:lstStyle/>
          <a:p>
            <a:pPr algn="ctr"/>
            <a:r>
              <a:rPr lang="en-US" sz="1800" b="1" i="1" u="none" strike="noStrike" baseline="0" dirty="0">
                <a:solidFill>
                  <a:srgbClr val="FFC000"/>
                </a:solidFill>
                <a:latin typeface="CentSchbkCyrill BT" panose="02040603050705020303" pitchFamily="18" charset="-52"/>
              </a:rPr>
              <a:t>Fig. </a:t>
            </a:r>
            <a:r>
              <a:rPr lang="en-US" b="1" i="1" dirty="0">
                <a:solidFill>
                  <a:srgbClr val="FFC000"/>
                </a:solidFill>
                <a:latin typeface="CentSchbkCyrill BT" panose="02040603050705020303" pitchFamily="18" charset="-52"/>
              </a:rPr>
              <a:t>Shape in blue overlay</a:t>
            </a:r>
            <a:endParaRPr lang="en-US" b="1" dirty="0">
              <a:solidFill>
                <a:srgbClr val="FFC000"/>
              </a:solidFill>
              <a:latin typeface="CentSchbkCyrill BT" panose="02040603050705020303" pitchFamily="18" charset="-52"/>
            </a:endParaRPr>
          </a:p>
        </p:txBody>
      </p:sp>
      <p:sp>
        <p:nvSpPr>
          <p:cNvPr id="4" name="Rectangle 3">
            <a:extLst>
              <a:ext uri="{FF2B5EF4-FFF2-40B4-BE49-F238E27FC236}">
                <a16:creationId xmlns:a16="http://schemas.microsoft.com/office/drawing/2014/main" id="{B764D1B3-E9F0-4048-93F5-E23A4F0093DD}"/>
              </a:ext>
            </a:extLst>
          </p:cNvPr>
          <p:cNvSpPr/>
          <p:nvPr/>
        </p:nvSpPr>
        <p:spPr>
          <a:xfrm>
            <a:off x="555515" y="4716446"/>
            <a:ext cx="10323094" cy="1785104"/>
          </a:xfrm>
          <a:prstGeom prst="rect">
            <a:avLst/>
          </a:prstGeom>
        </p:spPr>
        <p:txBody>
          <a:bodyPr wrap="square">
            <a:spAutoFit/>
          </a:bodyPr>
          <a:lstStyle/>
          <a:p>
            <a:pPr algn="just"/>
            <a:r>
              <a:rPr lang="en-US" sz="2200" dirty="0"/>
              <a:t>Shapes are used to identify and isolate form and motion, whereas edge shows the perfection in roto object. To extract the focus object from the video footage, view the focus object such that it should fully appear on the screen, so that even if it disappears behind another element in the footage, you can still manipulate the shape.</a:t>
            </a:r>
            <a:endParaRPr lang="en-IN" sz="2200" dirty="0"/>
          </a:p>
        </p:txBody>
      </p:sp>
      <p:pic>
        <p:nvPicPr>
          <p:cNvPr id="10" name="Image1" descr="Shape and Edge.JPG">
            <a:extLst>
              <a:ext uri="{FF2B5EF4-FFF2-40B4-BE49-F238E27FC236}">
                <a16:creationId xmlns:a16="http://schemas.microsoft.com/office/drawing/2014/main" id="{B6052B39-2893-44F9-81B6-A0190F3F9022}"/>
              </a:ext>
            </a:extLst>
          </p:cNvPr>
          <p:cNvPicPr/>
          <p:nvPr/>
        </p:nvPicPr>
        <p:blipFill>
          <a:blip r:embed="rId2"/>
          <a:stretch>
            <a:fillRect/>
          </a:stretch>
        </p:blipFill>
        <p:spPr bwMode="auto">
          <a:xfrm>
            <a:off x="2336935" y="1524524"/>
            <a:ext cx="7834216" cy="2697461"/>
          </a:xfrm>
          <a:prstGeom prst="rect">
            <a:avLst/>
          </a:prstGeom>
        </p:spPr>
      </p:pic>
      <p:sp>
        <p:nvSpPr>
          <p:cNvPr id="11" name="TextBox 10">
            <a:extLst>
              <a:ext uri="{FF2B5EF4-FFF2-40B4-BE49-F238E27FC236}">
                <a16:creationId xmlns:a16="http://schemas.microsoft.com/office/drawing/2014/main" id="{91D12076-7063-4331-B7AB-2750D40F0E45}"/>
              </a:ext>
            </a:extLst>
          </p:cNvPr>
          <p:cNvSpPr txBox="1"/>
          <p:nvPr/>
        </p:nvSpPr>
        <p:spPr>
          <a:xfrm>
            <a:off x="6630202" y="4268736"/>
            <a:ext cx="3436848" cy="369332"/>
          </a:xfrm>
          <a:prstGeom prst="rect">
            <a:avLst/>
          </a:prstGeom>
          <a:noFill/>
        </p:spPr>
        <p:txBody>
          <a:bodyPr wrap="square">
            <a:spAutoFit/>
          </a:bodyPr>
          <a:lstStyle/>
          <a:p>
            <a:pPr algn="ctr"/>
            <a:r>
              <a:rPr lang="en-US" sz="1800" b="1" i="1" u="none" strike="noStrike" baseline="0" dirty="0">
                <a:solidFill>
                  <a:srgbClr val="FFC000"/>
                </a:solidFill>
                <a:latin typeface="CentSchbkCyrill BT" panose="02040603050705020303" pitchFamily="18" charset="-52"/>
              </a:rPr>
              <a:t>Fig. </a:t>
            </a:r>
            <a:r>
              <a:rPr lang="en-US" b="1" i="1" dirty="0">
                <a:solidFill>
                  <a:srgbClr val="FFC000"/>
                </a:solidFill>
                <a:latin typeface="CentSchbkCyrill BT" panose="02040603050705020303" pitchFamily="18" charset="-52"/>
              </a:rPr>
              <a:t>Edge in red outline</a:t>
            </a:r>
            <a:endParaRPr lang="en-US" b="1" dirty="0">
              <a:solidFill>
                <a:srgbClr val="FFC000"/>
              </a:solidFill>
              <a:latin typeface="CentSchbkCyrill BT" panose="02040603050705020303" pitchFamily="18" charset="-52"/>
            </a:endParaRPr>
          </a:p>
        </p:txBody>
      </p:sp>
    </p:spTree>
    <p:extLst>
      <p:ext uri="{BB962C8B-B14F-4D97-AF65-F5344CB8AC3E}">
        <p14:creationId xmlns:p14="http://schemas.microsoft.com/office/powerpoint/2010/main" val="2775715588"/>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45" y="224863"/>
            <a:ext cx="9692640" cy="653842"/>
          </a:xfrm>
        </p:spPr>
        <p:txBody>
          <a:bodyPr>
            <a:normAutofit/>
          </a:bodyPr>
          <a:lstStyle/>
          <a:p>
            <a:r>
              <a:rPr lang="en-IN" sz="3600" b="1" dirty="0">
                <a:solidFill>
                  <a:srgbClr val="FFFF00"/>
                </a:solidFill>
              </a:rPr>
              <a:t>Edge Feather</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3" name="Rectangle 2"/>
          <p:cNvSpPr/>
          <p:nvPr/>
        </p:nvSpPr>
        <p:spPr>
          <a:xfrm>
            <a:off x="241545" y="880350"/>
            <a:ext cx="10591927" cy="1938992"/>
          </a:xfrm>
          <a:prstGeom prst="rect">
            <a:avLst/>
          </a:prstGeom>
        </p:spPr>
        <p:txBody>
          <a:bodyPr wrap="square">
            <a:spAutoFit/>
          </a:bodyPr>
          <a:lstStyle/>
          <a:p>
            <a:pPr algn="just"/>
            <a:r>
              <a:rPr lang="en-US" sz="2400" dirty="0"/>
              <a:t>Edge feather refers to the softness of the shape edge. Roto Artist should confirm the requirement of the edge feather from compositor before starting rotoscoping. Because once it is applied on the roto object, it cannot to revert easily. So Edge feather should be applied carefully well after knowing the requirement.</a:t>
            </a:r>
          </a:p>
        </p:txBody>
      </p:sp>
      <p:sp>
        <p:nvSpPr>
          <p:cNvPr id="4" name="Rectangle 3"/>
          <p:cNvSpPr/>
          <p:nvPr/>
        </p:nvSpPr>
        <p:spPr>
          <a:xfrm>
            <a:off x="1577935" y="5977650"/>
            <a:ext cx="8373978" cy="338554"/>
          </a:xfrm>
          <a:prstGeom prst="rect">
            <a:avLst/>
          </a:prstGeom>
        </p:spPr>
        <p:txBody>
          <a:bodyPr wrap="square">
            <a:spAutoFit/>
          </a:bodyPr>
          <a:lstStyle/>
          <a:p>
            <a:pPr algn="ctr"/>
            <a:r>
              <a:rPr lang="en-US" sz="1600" b="1" i="1" dirty="0">
                <a:solidFill>
                  <a:srgbClr val="FFC000"/>
                </a:solidFill>
              </a:rPr>
              <a:t>Fig. Comparison of growth rate, Courtesy: KPMG India analysis, 2019</a:t>
            </a:r>
          </a:p>
        </p:txBody>
      </p:sp>
      <p:pic>
        <p:nvPicPr>
          <p:cNvPr id="8" name="Picture 7">
            <a:extLst>
              <a:ext uri="{FF2B5EF4-FFF2-40B4-BE49-F238E27FC236}">
                <a16:creationId xmlns:a16="http://schemas.microsoft.com/office/drawing/2014/main" id="{5F1AC7C7-8479-4467-A724-B4C984243B95}"/>
              </a:ext>
            </a:extLst>
          </p:cNvPr>
          <p:cNvPicPr/>
          <p:nvPr/>
        </p:nvPicPr>
        <p:blipFill>
          <a:blip r:embed="rId2"/>
          <a:srcRect t="10773" b="19841"/>
          <a:stretch>
            <a:fillRect/>
          </a:stretch>
        </p:blipFill>
        <p:spPr bwMode="auto">
          <a:xfrm>
            <a:off x="2246811" y="2904250"/>
            <a:ext cx="7036227" cy="3084181"/>
          </a:xfrm>
          <a:prstGeom prst="rect">
            <a:avLst/>
          </a:prstGeom>
        </p:spPr>
      </p:pic>
    </p:spTree>
    <p:extLst>
      <p:ext uri="{BB962C8B-B14F-4D97-AF65-F5344CB8AC3E}">
        <p14:creationId xmlns:p14="http://schemas.microsoft.com/office/powerpoint/2010/main" val="2787719088"/>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453" y="39781"/>
            <a:ext cx="9692640" cy="652853"/>
          </a:xfrm>
        </p:spPr>
        <p:txBody>
          <a:bodyPr>
            <a:normAutofit/>
          </a:bodyPr>
          <a:lstStyle/>
          <a:p>
            <a:r>
              <a:rPr lang="en-US" sz="3600" b="1" dirty="0">
                <a:solidFill>
                  <a:srgbClr val="FFFF00"/>
                </a:solidFill>
              </a:rPr>
              <a:t>Multiple Shapes</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3" name="Rectangle 2"/>
          <p:cNvSpPr/>
          <p:nvPr/>
        </p:nvSpPr>
        <p:spPr>
          <a:xfrm>
            <a:off x="246108" y="619726"/>
            <a:ext cx="10809797" cy="1508105"/>
          </a:xfrm>
          <a:prstGeom prst="rect">
            <a:avLst/>
          </a:prstGeom>
        </p:spPr>
        <p:txBody>
          <a:bodyPr wrap="square">
            <a:spAutoFit/>
          </a:bodyPr>
          <a:lstStyle/>
          <a:p>
            <a:pPr algn="just"/>
            <a:r>
              <a:rPr lang="en-US" sz="2300" dirty="0"/>
              <a:t>In graphics, a single outline is created for entire focus object, but in case of Roto, it is difficult to rotoscoping a single shape, particularly if focus object has multiple moving shapes. Breaking down the focus object into multiple shapes makes rotoscoping more manageable than working on the single shapes. </a:t>
            </a:r>
          </a:p>
        </p:txBody>
      </p:sp>
      <p:sp>
        <p:nvSpPr>
          <p:cNvPr id="6" name="Rectangle 5">
            <a:extLst>
              <a:ext uri="{FF2B5EF4-FFF2-40B4-BE49-F238E27FC236}">
                <a16:creationId xmlns:a16="http://schemas.microsoft.com/office/drawing/2014/main" id="{C6B5237D-B659-425F-8717-A44A034D8ECB}"/>
              </a:ext>
            </a:extLst>
          </p:cNvPr>
          <p:cNvSpPr/>
          <p:nvPr/>
        </p:nvSpPr>
        <p:spPr>
          <a:xfrm>
            <a:off x="246108" y="2081892"/>
            <a:ext cx="6307321" cy="4693593"/>
          </a:xfrm>
          <a:prstGeom prst="rect">
            <a:avLst/>
          </a:prstGeom>
        </p:spPr>
        <p:txBody>
          <a:bodyPr wrap="square">
            <a:spAutoFit/>
          </a:bodyPr>
          <a:lstStyle/>
          <a:p>
            <a:pPr algn="just"/>
            <a:r>
              <a:rPr lang="en-US" sz="2300" dirty="0"/>
              <a:t>Using just one spline for a focus object with multiple moving parts would be a nightmare in almost any mildly complex roto shot. The boat on the lake is being isolated with single spline, which looks fine for just the one frame. But when you move to the next key frame, everything about the figure has changed. To create the second key frame, you’d have to move every single point on this spline to a new position. The boat is breakdown in multiple shapes. So as the focus object moves, you can easily modify the shapes accordingly.</a:t>
            </a:r>
          </a:p>
        </p:txBody>
      </p:sp>
      <p:pic>
        <p:nvPicPr>
          <p:cNvPr id="8" name="Single shape.jpg">
            <a:extLst>
              <a:ext uri="{FF2B5EF4-FFF2-40B4-BE49-F238E27FC236}">
                <a16:creationId xmlns:a16="http://schemas.microsoft.com/office/drawing/2014/main" id="{1C85E8B3-D910-45A7-926D-E508666858EF}"/>
              </a:ext>
            </a:extLst>
          </p:cNvPr>
          <p:cNvPicPr/>
          <p:nvPr/>
        </p:nvPicPr>
        <p:blipFill>
          <a:blip r:embed="rId2"/>
          <a:stretch>
            <a:fillRect/>
          </a:stretch>
        </p:blipFill>
        <p:spPr bwMode="auto">
          <a:xfrm>
            <a:off x="6635931" y="2235975"/>
            <a:ext cx="4472746" cy="1790552"/>
          </a:xfrm>
          <a:prstGeom prst="rect">
            <a:avLst/>
          </a:prstGeom>
        </p:spPr>
      </p:pic>
      <p:pic>
        <p:nvPicPr>
          <p:cNvPr id="9" name="Boat_1st frame.JPG">
            <a:extLst>
              <a:ext uri="{FF2B5EF4-FFF2-40B4-BE49-F238E27FC236}">
                <a16:creationId xmlns:a16="http://schemas.microsoft.com/office/drawing/2014/main" id="{4D28FAC2-37E6-4098-B924-E17911E5CC23}"/>
              </a:ext>
            </a:extLst>
          </p:cNvPr>
          <p:cNvPicPr/>
          <p:nvPr/>
        </p:nvPicPr>
        <p:blipFill>
          <a:blip r:embed="rId3"/>
          <a:srcRect l="4152" t="4265" b="5481"/>
          <a:stretch>
            <a:fillRect/>
          </a:stretch>
        </p:blipFill>
        <p:spPr bwMode="auto">
          <a:xfrm>
            <a:off x="6651697" y="4439546"/>
            <a:ext cx="4472746" cy="1890629"/>
          </a:xfrm>
          <a:prstGeom prst="rect">
            <a:avLst/>
          </a:prstGeom>
        </p:spPr>
      </p:pic>
      <p:sp>
        <p:nvSpPr>
          <p:cNvPr id="4" name="Rectangle 3">
            <a:extLst>
              <a:ext uri="{FF2B5EF4-FFF2-40B4-BE49-F238E27FC236}">
                <a16:creationId xmlns:a16="http://schemas.microsoft.com/office/drawing/2014/main" id="{8A952F22-28F7-44BB-9C56-831B642E703E}"/>
              </a:ext>
            </a:extLst>
          </p:cNvPr>
          <p:cNvSpPr/>
          <p:nvPr/>
        </p:nvSpPr>
        <p:spPr>
          <a:xfrm>
            <a:off x="6433275" y="3958508"/>
            <a:ext cx="4757904"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Breakdown of Focus Object in Single Shapes </a:t>
            </a:r>
            <a:endParaRPr lang="en-IN" sz="1400" dirty="0">
              <a:solidFill>
                <a:srgbClr val="FFC000"/>
              </a:solidFill>
            </a:endParaRPr>
          </a:p>
        </p:txBody>
      </p:sp>
      <p:sp>
        <p:nvSpPr>
          <p:cNvPr id="10" name="Rectangle 9">
            <a:extLst>
              <a:ext uri="{FF2B5EF4-FFF2-40B4-BE49-F238E27FC236}">
                <a16:creationId xmlns:a16="http://schemas.microsoft.com/office/drawing/2014/main" id="{C03302AA-3940-4C69-AB64-41F8929BF062}"/>
              </a:ext>
            </a:extLst>
          </p:cNvPr>
          <p:cNvSpPr/>
          <p:nvPr/>
        </p:nvSpPr>
        <p:spPr>
          <a:xfrm>
            <a:off x="6524884" y="6324033"/>
            <a:ext cx="4757904"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Breakdown of Focus Object in Multiple Shapes </a:t>
            </a:r>
            <a:endParaRPr lang="en-IN" sz="1400" dirty="0">
              <a:solidFill>
                <a:srgbClr val="FFC000"/>
              </a:solidFill>
            </a:endParaRPr>
          </a:p>
        </p:txBody>
      </p:sp>
      <p:sp>
        <p:nvSpPr>
          <p:cNvPr id="11" name="Shape9">
            <a:extLst>
              <a:ext uri="{FF2B5EF4-FFF2-40B4-BE49-F238E27FC236}">
                <a16:creationId xmlns:a16="http://schemas.microsoft.com/office/drawing/2014/main" id="{D1E6F4D9-3BC5-4B17-8765-D49537CBE758}"/>
              </a:ext>
            </a:extLst>
          </p:cNvPr>
          <p:cNvSpPr/>
          <p:nvPr/>
        </p:nvSpPr>
        <p:spPr>
          <a:xfrm>
            <a:off x="9190808" y="5092828"/>
            <a:ext cx="310515" cy="172085"/>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2" name="Shape8">
            <a:extLst>
              <a:ext uri="{FF2B5EF4-FFF2-40B4-BE49-F238E27FC236}">
                <a16:creationId xmlns:a16="http://schemas.microsoft.com/office/drawing/2014/main" id="{02A24019-CE63-4E6A-81A6-25179CB566AF}"/>
              </a:ext>
            </a:extLst>
          </p:cNvPr>
          <p:cNvSpPr/>
          <p:nvPr/>
        </p:nvSpPr>
        <p:spPr>
          <a:xfrm>
            <a:off x="9270818" y="5029963"/>
            <a:ext cx="676275" cy="172085"/>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3" name="Shape7">
            <a:extLst>
              <a:ext uri="{FF2B5EF4-FFF2-40B4-BE49-F238E27FC236}">
                <a16:creationId xmlns:a16="http://schemas.microsoft.com/office/drawing/2014/main" id="{82BA4D5D-2612-4B55-8A4C-19CCA68C15BE}"/>
              </a:ext>
            </a:extLst>
          </p:cNvPr>
          <p:cNvSpPr/>
          <p:nvPr/>
        </p:nvSpPr>
        <p:spPr>
          <a:xfrm flipH="1">
            <a:off x="8855528" y="5092828"/>
            <a:ext cx="163830" cy="22098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4" name="Shape6">
            <a:extLst>
              <a:ext uri="{FF2B5EF4-FFF2-40B4-BE49-F238E27FC236}">
                <a16:creationId xmlns:a16="http://schemas.microsoft.com/office/drawing/2014/main" id="{4A8EEC0C-3F96-4502-AC8D-C5D02D3FACC9}"/>
              </a:ext>
            </a:extLst>
          </p:cNvPr>
          <p:cNvSpPr/>
          <p:nvPr/>
        </p:nvSpPr>
        <p:spPr>
          <a:xfrm flipH="1">
            <a:off x="8137343" y="5029963"/>
            <a:ext cx="658495" cy="234950"/>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5" name="2">
            <a:extLst>
              <a:ext uri="{FF2B5EF4-FFF2-40B4-BE49-F238E27FC236}">
                <a16:creationId xmlns:a16="http://schemas.microsoft.com/office/drawing/2014/main" id="{CBAB7156-F733-4A96-8E09-C09764F10A7A}"/>
              </a:ext>
            </a:extLst>
          </p:cNvPr>
          <p:cNvSpPr/>
          <p:nvPr/>
        </p:nvSpPr>
        <p:spPr>
          <a:xfrm>
            <a:off x="8515551" y="4780749"/>
            <a:ext cx="1755496" cy="234951"/>
          </a:xfrm>
          <a:prstGeom prst="rect">
            <a:avLst/>
          </a:prstGeom>
          <a:noFill/>
          <a:ln w="720">
            <a:solidFill>
              <a:srgbClr val="000000"/>
            </a:solidFill>
            <a:round/>
          </a:ln>
        </p:spPr>
        <p:style>
          <a:lnRef idx="0">
            <a:scrgbClr r="0" g="0" b="0"/>
          </a:lnRef>
          <a:fillRef idx="0">
            <a:scrgbClr r="0" g="0" b="0"/>
          </a:fillRef>
          <a:effectRef idx="0">
            <a:scrgbClr r="0" g="0" b="0"/>
          </a:effectRef>
          <a:fontRef idx="minor"/>
        </p:style>
        <p:txBody>
          <a:bodyPr anchor="t">
            <a:noAutofit/>
          </a:bodyPr>
          <a:lstStyle/>
          <a:p>
            <a:pPr hangingPunct="0">
              <a:lnSpc>
                <a:spcPct val="115000"/>
              </a:lnSpc>
              <a:spcAft>
                <a:spcPts val="1000"/>
              </a:spcAft>
            </a:pPr>
            <a:r>
              <a:rPr lang="en-IN" sz="1100" b="1">
                <a:solidFill>
                  <a:srgbClr val="000000"/>
                </a:solidFill>
                <a:effectLst/>
                <a:ea typeface="Calibri" panose="020F0502020204030204" pitchFamily="34" charset="0"/>
                <a:cs typeface="Mangal" panose="02040503050203030202" pitchFamily="18" charset="0"/>
              </a:rPr>
              <a:t>Multiple Shapes</a:t>
            </a:r>
            <a:endParaRPr lang="en-IN" sz="1100">
              <a:effectLst/>
              <a:ea typeface="Calibri" panose="020F0502020204030204" pitchFamily="34" charset="0"/>
              <a:cs typeface="Mangal" panose="02040503050203030202" pitchFamily="18" charset="0"/>
            </a:endParaRPr>
          </a:p>
        </p:txBody>
      </p:sp>
      <p:sp>
        <p:nvSpPr>
          <p:cNvPr id="16" name="Shape5">
            <a:extLst>
              <a:ext uri="{FF2B5EF4-FFF2-40B4-BE49-F238E27FC236}">
                <a16:creationId xmlns:a16="http://schemas.microsoft.com/office/drawing/2014/main" id="{D0F666FD-6DD9-4CFC-8371-150BA0FF61DC}"/>
              </a:ext>
            </a:extLst>
          </p:cNvPr>
          <p:cNvSpPr/>
          <p:nvPr/>
        </p:nvSpPr>
        <p:spPr>
          <a:xfrm>
            <a:off x="8547083" y="2766407"/>
            <a:ext cx="513423" cy="284535"/>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
        <p:nvSpPr>
          <p:cNvPr id="17" name="1">
            <a:extLst>
              <a:ext uri="{FF2B5EF4-FFF2-40B4-BE49-F238E27FC236}">
                <a16:creationId xmlns:a16="http://schemas.microsoft.com/office/drawing/2014/main" id="{095A72EB-5CCE-4A7D-880D-BC121DD0917D}"/>
              </a:ext>
            </a:extLst>
          </p:cNvPr>
          <p:cNvSpPr/>
          <p:nvPr/>
        </p:nvSpPr>
        <p:spPr>
          <a:xfrm>
            <a:off x="8108287" y="2502324"/>
            <a:ext cx="1343569" cy="349146"/>
          </a:xfrm>
          <a:prstGeom prst="rect">
            <a:avLst/>
          </a:prstGeom>
          <a:noFill/>
          <a:ln w="720">
            <a:noFill/>
          </a:ln>
        </p:spPr>
        <p:style>
          <a:lnRef idx="0">
            <a:scrgbClr r="0" g="0" b="0"/>
          </a:lnRef>
          <a:fillRef idx="0">
            <a:scrgbClr r="0" g="0" b="0"/>
          </a:fillRef>
          <a:effectRef idx="0">
            <a:scrgbClr r="0" g="0" b="0"/>
          </a:effectRef>
          <a:fontRef idx="minor"/>
        </p:style>
        <p:txBody>
          <a:bodyPr anchor="t">
            <a:noAutofit/>
          </a:bodyPr>
          <a:lstStyle/>
          <a:p>
            <a:pPr hangingPunct="0">
              <a:lnSpc>
                <a:spcPct val="115000"/>
              </a:lnSpc>
              <a:spcAft>
                <a:spcPts val="1000"/>
              </a:spcAft>
            </a:pPr>
            <a:r>
              <a:rPr lang="en-IN" sz="1100" b="1" dirty="0">
                <a:solidFill>
                  <a:srgbClr val="000000"/>
                </a:solidFill>
                <a:effectLst/>
                <a:ea typeface="Calibri" panose="020F0502020204030204" pitchFamily="34" charset="0"/>
                <a:cs typeface="Mangal" panose="02040503050203030202" pitchFamily="18" charset="0"/>
              </a:rPr>
              <a:t>Single Shape</a:t>
            </a:r>
            <a:endParaRPr lang="en-IN" sz="1100" dirty="0">
              <a:effectLst/>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661871945"/>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023" y="204252"/>
            <a:ext cx="11039993" cy="593726"/>
          </a:xfrm>
        </p:spPr>
        <p:txBody>
          <a:bodyPr>
            <a:normAutofit/>
          </a:bodyPr>
          <a:lstStyle/>
          <a:p>
            <a:r>
              <a:rPr lang="en-US" sz="3600" b="1" dirty="0">
                <a:solidFill>
                  <a:srgbClr val="FFFF00"/>
                </a:solidFill>
              </a:rPr>
              <a:t>Positive Space</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3" name="Rectangle 2">
            <a:extLst>
              <a:ext uri="{FF2B5EF4-FFF2-40B4-BE49-F238E27FC236}">
                <a16:creationId xmlns:a16="http://schemas.microsoft.com/office/drawing/2014/main" id="{74A49419-A7E4-4069-9207-0F020DF7DF8C}"/>
              </a:ext>
            </a:extLst>
          </p:cNvPr>
          <p:cNvSpPr/>
          <p:nvPr/>
        </p:nvSpPr>
        <p:spPr>
          <a:xfrm>
            <a:off x="418012" y="699771"/>
            <a:ext cx="10637892" cy="3046988"/>
          </a:xfrm>
          <a:prstGeom prst="rect">
            <a:avLst/>
          </a:prstGeom>
        </p:spPr>
        <p:txBody>
          <a:bodyPr wrap="square">
            <a:spAutoFit/>
          </a:bodyPr>
          <a:lstStyle/>
          <a:p>
            <a:pPr algn="just"/>
            <a:r>
              <a:rPr lang="en-US" sz="2400" dirty="0"/>
              <a:t>A Positive space can be created by Roto Artist within the footage to place an object which is not picturized. Suppose a character is </a:t>
            </a:r>
            <a:r>
              <a:rPr lang="en-US" sz="2400" dirty="0" err="1"/>
              <a:t>picturised</a:t>
            </a:r>
            <a:r>
              <a:rPr lang="en-US" sz="2400" dirty="0"/>
              <a:t> with a clear sky, and you want to insert clouds behind him or the area outside the car window needs to be </a:t>
            </a:r>
            <a:r>
              <a:rPr lang="en-US" sz="2400" dirty="0" err="1"/>
              <a:t>colour</a:t>
            </a:r>
            <a:r>
              <a:rPr lang="en-US" sz="2400" dirty="0"/>
              <a:t> corrected. In both situations, you may require to perform roto between and behind shapes for which mattes in not required. In this situation you will find focus object, passing in front of the isolating object. You need to isolate the window but person is sitting in front of it. So you have to create two mattes. </a:t>
            </a:r>
            <a:endParaRPr lang="en-IN" sz="2400" dirty="0"/>
          </a:p>
        </p:txBody>
      </p:sp>
      <p:pic>
        <p:nvPicPr>
          <p:cNvPr id="8" name="Picture 7" descr="Positive space.jpg">
            <a:extLst>
              <a:ext uri="{FF2B5EF4-FFF2-40B4-BE49-F238E27FC236}">
                <a16:creationId xmlns:a16="http://schemas.microsoft.com/office/drawing/2014/main" id="{783E58AF-517F-472F-8C01-F161A9271A41}"/>
              </a:ext>
            </a:extLst>
          </p:cNvPr>
          <p:cNvPicPr/>
          <p:nvPr/>
        </p:nvPicPr>
        <p:blipFill>
          <a:blip r:embed="rId2"/>
          <a:stretch>
            <a:fillRect/>
          </a:stretch>
        </p:blipFill>
        <p:spPr bwMode="auto">
          <a:xfrm>
            <a:off x="657167" y="3895836"/>
            <a:ext cx="3663355" cy="2276364"/>
          </a:xfrm>
          <a:prstGeom prst="rect">
            <a:avLst/>
          </a:prstGeom>
        </p:spPr>
      </p:pic>
      <p:pic>
        <p:nvPicPr>
          <p:cNvPr id="9" name="Picture 8">
            <a:extLst>
              <a:ext uri="{FF2B5EF4-FFF2-40B4-BE49-F238E27FC236}">
                <a16:creationId xmlns:a16="http://schemas.microsoft.com/office/drawing/2014/main" id="{0517198B-4D00-409F-9670-AFB46C696DCD}"/>
              </a:ext>
            </a:extLst>
          </p:cNvPr>
          <p:cNvPicPr/>
          <p:nvPr/>
        </p:nvPicPr>
        <p:blipFill>
          <a:blip r:embed="rId3"/>
          <a:stretch>
            <a:fillRect/>
          </a:stretch>
        </p:blipFill>
        <p:spPr bwMode="auto">
          <a:xfrm>
            <a:off x="4963886" y="3895837"/>
            <a:ext cx="6095409" cy="2377818"/>
          </a:xfrm>
          <a:prstGeom prst="rect">
            <a:avLst/>
          </a:prstGeom>
        </p:spPr>
      </p:pic>
      <p:sp>
        <p:nvSpPr>
          <p:cNvPr id="4" name="Rectangle 3">
            <a:extLst>
              <a:ext uri="{FF2B5EF4-FFF2-40B4-BE49-F238E27FC236}">
                <a16:creationId xmlns:a16="http://schemas.microsoft.com/office/drawing/2014/main" id="{C1241CA9-D568-43CE-9B15-5C8371B384A7}"/>
              </a:ext>
            </a:extLst>
          </p:cNvPr>
          <p:cNvSpPr/>
          <p:nvPr/>
        </p:nvSpPr>
        <p:spPr>
          <a:xfrm>
            <a:off x="1156174" y="6273655"/>
            <a:ext cx="2258952" cy="324448"/>
          </a:xfrm>
          <a:prstGeom prst="rect">
            <a:avLst/>
          </a:prstGeom>
        </p:spPr>
        <p:txBody>
          <a:bodyPr wrap="none">
            <a:spAutoFit/>
          </a:bodyPr>
          <a:lstStyle/>
          <a:p>
            <a:pPr hangingPunct="0">
              <a:lnSpc>
                <a:spcPct val="115000"/>
              </a:lnSpc>
              <a:spcBef>
                <a:spcPts val="285"/>
              </a:spcBef>
              <a:spcAft>
                <a:spcPts val="285"/>
              </a:spcAft>
            </a:pP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Original Footage </a:t>
            </a:r>
            <a:endParaRPr lang="en-IN"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
        <p:nvSpPr>
          <p:cNvPr id="10" name="Rectangle 9">
            <a:extLst>
              <a:ext uri="{FF2B5EF4-FFF2-40B4-BE49-F238E27FC236}">
                <a16:creationId xmlns:a16="http://schemas.microsoft.com/office/drawing/2014/main" id="{72CF53AC-376F-46A3-972A-A1388D970EF6}"/>
              </a:ext>
            </a:extLst>
          </p:cNvPr>
          <p:cNvSpPr/>
          <p:nvPr/>
        </p:nvSpPr>
        <p:spPr>
          <a:xfrm>
            <a:off x="4643444" y="6290326"/>
            <a:ext cx="3730508"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Windows matte including person</a:t>
            </a:r>
            <a:endParaRPr lang="en-IN" sz="1400" dirty="0">
              <a:solidFill>
                <a:srgbClr val="FFC000"/>
              </a:solidFill>
            </a:endParaRPr>
          </a:p>
        </p:txBody>
      </p:sp>
      <p:sp>
        <p:nvSpPr>
          <p:cNvPr id="11" name="Rectangle 10">
            <a:extLst>
              <a:ext uri="{FF2B5EF4-FFF2-40B4-BE49-F238E27FC236}">
                <a16:creationId xmlns:a16="http://schemas.microsoft.com/office/drawing/2014/main" id="{E8E9F04E-7B9F-46FE-B353-0483EC619548}"/>
              </a:ext>
            </a:extLst>
          </p:cNvPr>
          <p:cNvSpPr/>
          <p:nvPr/>
        </p:nvSpPr>
        <p:spPr>
          <a:xfrm>
            <a:off x="8864306" y="6290325"/>
            <a:ext cx="1830950"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Person Matte</a:t>
            </a:r>
            <a:endParaRPr lang="en-IN" sz="1400" dirty="0">
              <a:solidFill>
                <a:srgbClr val="FFC000"/>
              </a:solidFill>
            </a:endParaRPr>
          </a:p>
        </p:txBody>
      </p:sp>
    </p:spTree>
    <p:extLst>
      <p:ext uri="{BB962C8B-B14F-4D97-AF65-F5344CB8AC3E}">
        <p14:creationId xmlns:p14="http://schemas.microsoft.com/office/powerpoint/2010/main" val="3546552313"/>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229" y="104622"/>
            <a:ext cx="10973556" cy="639805"/>
          </a:xfrm>
        </p:spPr>
        <p:txBody>
          <a:bodyPr>
            <a:normAutofit/>
          </a:bodyPr>
          <a:lstStyle/>
          <a:p>
            <a:r>
              <a:rPr lang="en-US" sz="3600" b="1" dirty="0">
                <a:solidFill>
                  <a:srgbClr val="FFFF00"/>
                </a:solidFill>
              </a:rPr>
              <a:t>Motion Path</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6" name="Rectangle 5"/>
          <p:cNvSpPr/>
          <p:nvPr/>
        </p:nvSpPr>
        <p:spPr>
          <a:xfrm>
            <a:off x="494649" y="836751"/>
            <a:ext cx="10550340" cy="2308324"/>
          </a:xfrm>
          <a:prstGeom prst="rect">
            <a:avLst/>
          </a:prstGeom>
        </p:spPr>
        <p:txBody>
          <a:bodyPr wrap="square">
            <a:spAutoFit/>
          </a:bodyPr>
          <a:lstStyle/>
          <a:p>
            <a:pPr algn="just"/>
            <a:r>
              <a:rPr lang="en-US" sz="2400" dirty="0"/>
              <a:t>Motion path refers to a shape taken while moving with focus object. After breaking down the focus object into shapes, you need to find motion paths of these shapes. Motion is defined by using key frames. Key frames are set on the stopping point of the object or in changing direction. Motion and animation for the key-frames is calculated by using this technique.</a:t>
            </a:r>
          </a:p>
        </p:txBody>
      </p:sp>
      <p:pic>
        <p:nvPicPr>
          <p:cNvPr id="7" name="Picture 6" descr="motion path.JPG">
            <a:extLst>
              <a:ext uri="{FF2B5EF4-FFF2-40B4-BE49-F238E27FC236}">
                <a16:creationId xmlns:a16="http://schemas.microsoft.com/office/drawing/2014/main" id="{4ED71F64-0A45-46FA-9759-55AAF3FC3294}"/>
              </a:ext>
            </a:extLst>
          </p:cNvPr>
          <p:cNvPicPr/>
          <p:nvPr/>
        </p:nvPicPr>
        <p:blipFill>
          <a:blip r:embed="rId2"/>
          <a:stretch>
            <a:fillRect/>
          </a:stretch>
        </p:blipFill>
        <p:spPr bwMode="auto">
          <a:xfrm>
            <a:off x="1147011" y="3145075"/>
            <a:ext cx="9398112" cy="2876174"/>
          </a:xfrm>
          <a:prstGeom prst="rect">
            <a:avLst/>
          </a:prstGeom>
        </p:spPr>
      </p:pic>
      <p:sp>
        <p:nvSpPr>
          <p:cNvPr id="3" name="Rectangle 2">
            <a:extLst>
              <a:ext uri="{FF2B5EF4-FFF2-40B4-BE49-F238E27FC236}">
                <a16:creationId xmlns:a16="http://schemas.microsoft.com/office/drawing/2014/main" id="{8B9A5075-31A5-4E9F-9D30-B0E4EC6331C4}"/>
              </a:ext>
            </a:extLst>
          </p:cNvPr>
          <p:cNvSpPr/>
          <p:nvPr/>
        </p:nvSpPr>
        <p:spPr>
          <a:xfrm>
            <a:off x="3307820" y="6102185"/>
            <a:ext cx="4217821" cy="357598"/>
          </a:xfrm>
          <a:prstGeom prst="rect">
            <a:avLst/>
          </a:prstGeom>
        </p:spPr>
        <p:txBody>
          <a:bodyPr wrap="none">
            <a:spAutoFit/>
          </a:bodyPr>
          <a:lstStyle/>
          <a:p>
            <a:pPr algn="just" hangingPunct="0">
              <a:lnSpc>
                <a:spcPct val="115000"/>
              </a:lnSpc>
              <a:spcBef>
                <a:spcPts val="285"/>
              </a:spcBef>
              <a:spcAft>
                <a:spcPts val="285"/>
              </a:spcAft>
            </a:pPr>
            <a:r>
              <a:rPr lang="en-US" sz="16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Motion path showing in red line</a:t>
            </a:r>
            <a:endParaRPr lang="en-IN" sz="20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019772285"/>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551" y="987322"/>
            <a:ext cx="10033687" cy="4368449"/>
          </a:xfrm>
        </p:spPr>
        <p:txBody>
          <a:bodyPr>
            <a:noAutofit/>
          </a:bodyPr>
          <a:lstStyle/>
          <a:p>
            <a:pPr marL="60325" indent="-1588" algn="ctr">
              <a:lnSpc>
                <a:spcPct val="100000"/>
              </a:lnSpc>
              <a:buNone/>
            </a:pPr>
            <a:r>
              <a:rPr lang="en-US" sz="3600" b="1" dirty="0">
                <a:solidFill>
                  <a:srgbClr val="FFFF00"/>
                </a:solidFill>
                <a:cs typeface="Century Schoolbook"/>
              </a:rPr>
              <a:t>Summary</a:t>
            </a:r>
            <a:endParaRPr lang="en-US" sz="3600" dirty="0"/>
          </a:p>
          <a:p>
            <a:pPr marL="60325" indent="-1588" algn="just">
              <a:lnSpc>
                <a:spcPct val="100000"/>
              </a:lnSpc>
              <a:buNone/>
            </a:pPr>
            <a:r>
              <a:rPr lang="en-US" sz="2400" dirty="0"/>
              <a:t>In this chapter you have learned the basics of rotoscoping. Here are the key points covered in this chapter. Determine the duration of the shot that needs rotoscoping and stabilize it if this have motion shake, before starting rotoscoping work. Collect the style frame from the compositor before start rotoscoping, it will guide you to understand the final use of Matte. Shapes and edges are the basics of rotoscoping, with the help of these things every visual elements can be separated. Consider the requirement of Edge Feather on final matte. Ask the compositor about requirement.</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2490625"/>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9617441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2080956" y="2438889"/>
            <a:ext cx="8387347" cy="1470959"/>
          </a:xfrm>
        </p:spPr>
        <p:txBody>
          <a:bodyPr>
            <a:normAutofit/>
          </a:bodyPr>
          <a:lstStyle/>
          <a:p>
            <a:pPr marL="0" indent="0" algn="ctr">
              <a:lnSpc>
                <a:spcPct val="100000"/>
              </a:lnSpc>
              <a:buNone/>
            </a:pPr>
            <a:r>
              <a:rPr lang="en-IN" sz="3200" b="1" dirty="0">
                <a:solidFill>
                  <a:srgbClr val="FFFF00"/>
                </a:solidFill>
              </a:rPr>
              <a:t>CHAPTER 1: ROTOSCOPING PRE-REQUISITE</a:t>
            </a:r>
            <a:endParaRPr lang="en-US" sz="3200" b="1" dirty="0">
              <a:solidFill>
                <a:srgbClr val="FFFF00"/>
              </a:solidFill>
            </a:endParaRP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429297"/>
            <a:ext cx="11291777" cy="804862"/>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49629567"/>
              </p:ext>
            </p:extLst>
          </p:nvPr>
        </p:nvGraphicFramePr>
        <p:xfrm>
          <a:off x="1734207" y="1376049"/>
          <a:ext cx="8324193" cy="4401044"/>
        </p:xfrm>
        <a:graphic>
          <a:graphicData uri="http://schemas.openxmlformats.org/drawingml/2006/table">
            <a:tbl>
              <a:tblPr firstRow="1" bandRow="1">
                <a:tableStyleId>{7DF18680-E054-41AD-8BC1-D1AEF772440D}</a:tableStyleId>
              </a:tblPr>
              <a:tblGrid>
                <a:gridCol w="6335635">
                  <a:extLst>
                    <a:ext uri="{9D8B030D-6E8A-4147-A177-3AD203B41FA5}">
                      <a16:colId xmlns:a16="http://schemas.microsoft.com/office/drawing/2014/main" val="466885541"/>
                    </a:ext>
                  </a:extLst>
                </a:gridCol>
                <a:gridCol w="1988558">
                  <a:extLst>
                    <a:ext uri="{9D8B030D-6E8A-4147-A177-3AD203B41FA5}">
                      <a16:colId xmlns:a16="http://schemas.microsoft.com/office/drawing/2014/main" val="1759081340"/>
                    </a:ext>
                  </a:extLst>
                </a:gridCol>
              </a:tblGrid>
              <a:tr h="496808">
                <a:tc>
                  <a:txBody>
                    <a:bodyPr/>
                    <a:lstStyle/>
                    <a:p>
                      <a:pPr algn="l">
                        <a:lnSpc>
                          <a:spcPct val="150000"/>
                        </a:lnSpc>
                      </a:pPr>
                      <a:r>
                        <a:rPr lang="en-US" sz="2000" dirty="0"/>
                        <a:t>Title</a:t>
                      </a:r>
                    </a:p>
                  </a:txBody>
                  <a:tcPr marL="75918" marR="75918" marT="37959" marB="37959" anchor="ctr"/>
                </a:tc>
                <a:tc>
                  <a:txBody>
                    <a:bodyPr/>
                    <a:lstStyle/>
                    <a:p>
                      <a:pPr algn="l">
                        <a:lnSpc>
                          <a:spcPct val="150000"/>
                        </a:lnSpc>
                      </a:pPr>
                      <a:r>
                        <a:rPr lang="en-US" sz="2000" dirty="0"/>
                        <a:t>Slide</a:t>
                      </a:r>
                      <a:r>
                        <a:rPr lang="en-US" sz="2000" baseline="0" dirty="0"/>
                        <a:t> No.</a:t>
                      </a:r>
                      <a:endParaRPr lang="en-US" sz="2000" dirty="0"/>
                    </a:p>
                  </a:txBody>
                  <a:tcPr marL="75918" marR="75918" marT="37959" marB="37959" anchor="ctr"/>
                </a:tc>
                <a:extLst>
                  <a:ext uri="{0D108BD9-81ED-4DB2-BD59-A6C34878D82A}">
                    <a16:rowId xmlns:a16="http://schemas.microsoft.com/office/drawing/2014/main" val="3294882017"/>
                  </a:ext>
                </a:extLst>
              </a:tr>
              <a:tr h="425933">
                <a:tc>
                  <a:txBody>
                    <a:bodyPr/>
                    <a:lstStyle/>
                    <a:p>
                      <a:pPr algn="l">
                        <a:lnSpc>
                          <a:spcPct val="150000"/>
                        </a:lnSpc>
                      </a:pPr>
                      <a:r>
                        <a:rPr lang="en-IN" sz="1800" dirty="0"/>
                        <a:t>Chapter Objectives </a:t>
                      </a:r>
                      <a:endParaRPr lang="en-US" sz="1800" b="0" dirty="0">
                        <a:solidFill>
                          <a:schemeClr val="bg1"/>
                        </a:solidFill>
                      </a:endParaRPr>
                    </a:p>
                  </a:txBody>
                  <a:tcPr marL="75918" marR="75918" marT="37959" marB="37959" anchor="ctr"/>
                </a:tc>
                <a:tc>
                  <a:txBody>
                    <a:bodyPr/>
                    <a:lstStyle/>
                    <a:p>
                      <a:pPr algn="l">
                        <a:lnSpc>
                          <a:spcPct val="150000"/>
                        </a:lnSpc>
                      </a:pPr>
                      <a:r>
                        <a:rPr lang="en-IN" sz="1800" dirty="0"/>
                        <a:t>04</a:t>
                      </a:r>
                      <a:endParaRPr lang="en-US" sz="1800" dirty="0"/>
                    </a:p>
                  </a:txBody>
                  <a:tcPr marL="75918" marR="75918" marT="37959" marB="37959" anchor="ctr"/>
                </a:tc>
                <a:extLst>
                  <a:ext uri="{0D108BD9-81ED-4DB2-BD59-A6C34878D82A}">
                    <a16:rowId xmlns:a16="http://schemas.microsoft.com/office/drawing/2014/main" val="4119173625"/>
                  </a:ext>
                </a:extLst>
              </a:tr>
              <a:tr h="425933">
                <a:tc>
                  <a:txBody>
                    <a:bodyPr/>
                    <a:lstStyle/>
                    <a:p>
                      <a:pPr algn="l">
                        <a:lnSpc>
                          <a:spcPct val="150000"/>
                        </a:lnSpc>
                      </a:pPr>
                      <a:r>
                        <a:rPr lang="en-IN" sz="1800" dirty="0"/>
                        <a:t>Introduction</a:t>
                      </a:r>
                      <a:endParaRPr lang="en-US" sz="1800" b="0" dirty="0">
                        <a:solidFill>
                          <a:schemeClr val="bg1"/>
                        </a:solidFill>
                      </a:endParaRPr>
                    </a:p>
                  </a:txBody>
                  <a:tcPr marL="75918" marR="75918" marT="37959" marB="37959" anchor="ctr"/>
                </a:tc>
                <a:tc>
                  <a:txBody>
                    <a:bodyPr/>
                    <a:lstStyle/>
                    <a:p>
                      <a:pPr algn="l">
                        <a:lnSpc>
                          <a:spcPct val="150000"/>
                        </a:lnSpc>
                      </a:pPr>
                      <a:r>
                        <a:rPr lang="en-IN" sz="1800" dirty="0"/>
                        <a:t>05</a:t>
                      </a:r>
                      <a:endParaRPr lang="en-US" sz="1800" dirty="0"/>
                    </a:p>
                  </a:txBody>
                  <a:tcPr marL="75918" marR="75918" marT="37959" marB="37959" anchor="ctr"/>
                </a:tc>
                <a:extLst>
                  <a:ext uri="{0D108BD9-81ED-4DB2-BD59-A6C34878D82A}">
                    <a16:rowId xmlns:a16="http://schemas.microsoft.com/office/drawing/2014/main" val="1977436750"/>
                  </a:ext>
                </a:extLst>
              </a:tr>
              <a:tr h="425933">
                <a:tc>
                  <a:txBody>
                    <a:bodyPr/>
                    <a:lstStyle/>
                    <a:p>
                      <a:pPr algn="l">
                        <a:lnSpc>
                          <a:spcPct val="150000"/>
                        </a:lnSpc>
                      </a:pPr>
                      <a:r>
                        <a:rPr lang="en-US" sz="1800" dirty="0"/>
                        <a:t>Important terms in Rotoscoping</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06</a:t>
                      </a:r>
                    </a:p>
                  </a:txBody>
                  <a:tcPr marL="75918" marR="75918" marT="37959" marB="37959" anchor="ctr"/>
                </a:tc>
                <a:extLst>
                  <a:ext uri="{0D108BD9-81ED-4DB2-BD59-A6C34878D82A}">
                    <a16:rowId xmlns:a16="http://schemas.microsoft.com/office/drawing/2014/main" val="1110568703"/>
                  </a:ext>
                </a:extLst>
              </a:tr>
              <a:tr h="425933">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800" dirty="0"/>
                        <a:t>The Shot Length &amp; Stabilization of the Footage 	</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07</a:t>
                      </a:r>
                    </a:p>
                  </a:txBody>
                  <a:tcPr marL="75918" marR="75918" marT="37959" marB="37959" anchor="ctr"/>
                </a:tc>
                <a:extLst>
                  <a:ext uri="{0D108BD9-81ED-4DB2-BD59-A6C34878D82A}">
                    <a16:rowId xmlns:a16="http://schemas.microsoft.com/office/drawing/2014/main" val="1651618773"/>
                  </a:ext>
                </a:extLst>
              </a:tr>
              <a:tr h="425933">
                <a:tc>
                  <a:txBody>
                    <a:bodyPr/>
                    <a:lstStyle/>
                    <a:p>
                      <a:pPr algn="l">
                        <a:lnSpc>
                          <a:spcPct val="150000"/>
                        </a:lnSpc>
                      </a:pPr>
                      <a:r>
                        <a:rPr lang="en-US" sz="1800" dirty="0"/>
                        <a:t>Identification of the Focus object for rotoscoping</a:t>
                      </a:r>
                      <a:endParaRPr lang="en-US" sz="1800" b="0" dirty="0">
                        <a:solidFill>
                          <a:schemeClr val="bg1"/>
                        </a:solidFill>
                      </a:endParaRPr>
                    </a:p>
                  </a:txBody>
                  <a:tcPr marL="75918" marR="75918" marT="37959" marB="37959" anchor="ctr"/>
                </a:tc>
                <a:tc>
                  <a:txBody>
                    <a:bodyPr/>
                    <a:lstStyle/>
                    <a:p>
                      <a:pPr algn="l">
                        <a:lnSpc>
                          <a:spcPct val="150000"/>
                        </a:lnSpc>
                      </a:pPr>
                      <a:r>
                        <a:rPr lang="en-IN" sz="1800" dirty="0"/>
                        <a:t>08</a:t>
                      </a:r>
                      <a:endParaRPr lang="en-US" sz="1800" dirty="0"/>
                    </a:p>
                  </a:txBody>
                  <a:tcPr marL="75918" marR="75918" marT="37959" marB="37959" anchor="ctr"/>
                </a:tc>
                <a:extLst>
                  <a:ext uri="{0D108BD9-81ED-4DB2-BD59-A6C34878D82A}">
                    <a16:rowId xmlns:a16="http://schemas.microsoft.com/office/drawing/2014/main" val="435252533"/>
                  </a:ext>
                </a:extLst>
              </a:tr>
              <a:tr h="425933">
                <a:tc>
                  <a:txBody>
                    <a:bodyPr/>
                    <a:lstStyle/>
                    <a:p>
                      <a:pPr algn="l">
                        <a:lnSpc>
                          <a:spcPct val="150000"/>
                        </a:lnSpc>
                      </a:pPr>
                      <a:r>
                        <a:rPr lang="en-US" sz="1800" dirty="0"/>
                        <a:t>Matte Usage</a:t>
                      </a:r>
                      <a:r>
                        <a:rPr lang="en-IN" sz="1800" dirty="0"/>
                        <a:t>	</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09</a:t>
                      </a:r>
                    </a:p>
                  </a:txBody>
                  <a:tcPr marL="75918" marR="75918" marT="37959" marB="37959" anchor="ctr"/>
                </a:tc>
                <a:extLst>
                  <a:ext uri="{0D108BD9-81ED-4DB2-BD59-A6C34878D82A}">
                    <a16:rowId xmlns:a16="http://schemas.microsoft.com/office/drawing/2014/main" val="10005"/>
                  </a:ext>
                </a:extLst>
              </a:tr>
              <a:tr h="425933">
                <a:tc>
                  <a:txBody>
                    <a:bodyPr/>
                    <a:lstStyle/>
                    <a:p>
                      <a:pPr algn="l">
                        <a:lnSpc>
                          <a:spcPct val="150000"/>
                        </a:lnSpc>
                      </a:pPr>
                      <a:r>
                        <a:rPr lang="en-IN" sz="1800" dirty="0"/>
                        <a:t>Edge and Shape &amp; Edge Feather</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10-12</a:t>
                      </a:r>
                    </a:p>
                  </a:txBody>
                  <a:tcPr marL="75918" marR="75918" marT="37959" marB="37959" anchor="ctr"/>
                </a:tc>
                <a:extLst>
                  <a:ext uri="{0D108BD9-81ED-4DB2-BD59-A6C34878D82A}">
                    <a16:rowId xmlns:a16="http://schemas.microsoft.com/office/drawing/2014/main" val="1115058886"/>
                  </a:ext>
                </a:extLst>
              </a:tr>
              <a:tr h="425933">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lang="en-US" sz="1800" b="0" dirty="0">
                          <a:solidFill>
                            <a:schemeClr val="bg1"/>
                          </a:solidFill>
                        </a:rPr>
                        <a:t>Multiple Shapes, Positive Space &amp; Motion Path</a:t>
                      </a:r>
                      <a:r>
                        <a:rPr lang="en-IN" sz="1800" dirty="0"/>
                        <a:t>	</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13-15</a:t>
                      </a:r>
                    </a:p>
                  </a:txBody>
                  <a:tcPr marL="75918" marR="75918" marT="37959" marB="37959" anchor="ctr"/>
                </a:tc>
                <a:extLst>
                  <a:ext uri="{0D108BD9-81ED-4DB2-BD59-A6C34878D82A}">
                    <a16:rowId xmlns:a16="http://schemas.microsoft.com/office/drawing/2014/main" val="10006"/>
                  </a:ext>
                </a:extLst>
              </a:tr>
              <a:tr h="425933">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en-IN" sz="1800" dirty="0"/>
                        <a:t>Summary</a:t>
                      </a:r>
                      <a:endParaRPr lang="en-US" sz="1800" b="0" dirty="0">
                        <a:solidFill>
                          <a:schemeClr val="bg1"/>
                        </a:solidFill>
                      </a:endParaRPr>
                    </a:p>
                  </a:txBody>
                  <a:tcPr marL="75918" marR="75918" marT="37959" marB="37959" anchor="ctr"/>
                </a:tc>
                <a:tc>
                  <a:txBody>
                    <a:bodyPr/>
                    <a:lstStyle/>
                    <a:p>
                      <a:pPr algn="l">
                        <a:lnSpc>
                          <a:spcPct val="150000"/>
                        </a:lnSpc>
                      </a:pPr>
                      <a:r>
                        <a:rPr lang="en-US" sz="1800" dirty="0"/>
                        <a:t>16</a:t>
                      </a:r>
                    </a:p>
                  </a:txBody>
                  <a:tcPr marL="75918" marR="75918" marT="37959" marB="37959"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993479" y="1568464"/>
            <a:ext cx="9763998" cy="3721071"/>
          </a:xfrm>
        </p:spPr>
        <p:txBody>
          <a:bodyPr>
            <a:noAutofit/>
          </a:bodyPr>
          <a:lstStyle/>
          <a:p>
            <a:pPr marL="0" indent="0" algn="just">
              <a:buNone/>
            </a:pPr>
            <a:r>
              <a:rPr lang="en-IN" sz="2800" dirty="0"/>
              <a:t>The students will be able to:</a:t>
            </a:r>
          </a:p>
          <a:p>
            <a:pPr marL="631825" indent="-465138" algn="l" rtl="0" eaLnBrk="1" fontAlgn="t" latinLnBrk="0" hangingPunct="1">
              <a:lnSpc>
                <a:spcPct val="100000"/>
              </a:lnSpc>
              <a:spcBef>
                <a:spcPts val="0"/>
              </a:spcBef>
              <a:spcAft>
                <a:spcPts val="0"/>
              </a:spcAft>
              <a:buFont typeface="Wingdings" panose="05000000000000000000" pitchFamily="2" charset="2"/>
              <a:buChar char="q"/>
            </a:pPr>
            <a:r>
              <a:rPr lang="en-IN" sz="2800" b="0" i="0" u="none" strike="noStrike" kern="1200" dirty="0">
                <a:effectLst/>
                <a:latin typeface="Century Schoolbook" panose="02040604050505020304" pitchFamily="18" charset="0"/>
              </a:rPr>
              <a:t>Introduction</a:t>
            </a:r>
            <a:endParaRPr lang="en-US" sz="2800" b="0" i="0" u="none" strike="noStrike" dirty="0">
              <a:effectLst/>
              <a:latin typeface="Arial" panose="020B0604020202020204" pitchFamily="34" charset="0"/>
            </a:endParaRPr>
          </a:p>
          <a:p>
            <a:pPr marL="631825" indent="-465138" fontAlgn="t">
              <a:lnSpc>
                <a:spcPct val="100000"/>
              </a:lnSpc>
              <a:spcBef>
                <a:spcPts val="0"/>
              </a:spcBef>
              <a:spcAft>
                <a:spcPts val="0"/>
              </a:spcAft>
              <a:buFont typeface="Wingdings" panose="05000000000000000000" pitchFamily="2" charset="2"/>
              <a:buChar char="q"/>
            </a:pPr>
            <a:r>
              <a:rPr lang="en-US" sz="2800" dirty="0">
                <a:latin typeface="Century Schoolbook" panose="02040604050505020304" pitchFamily="18" charset="0"/>
              </a:rPr>
              <a:t>Important terms in Rotoscoping</a:t>
            </a:r>
          </a:p>
          <a:p>
            <a:pPr marL="631825" indent="-465138" fontAlgn="t">
              <a:lnSpc>
                <a:spcPct val="100000"/>
              </a:lnSpc>
              <a:spcBef>
                <a:spcPts val="0"/>
              </a:spcBef>
              <a:spcAft>
                <a:spcPts val="0"/>
              </a:spcAft>
              <a:buFont typeface="Wingdings" panose="05000000000000000000" pitchFamily="2" charset="2"/>
              <a:buChar char="q"/>
            </a:pPr>
            <a:r>
              <a:rPr lang="en-US" sz="2800" dirty="0">
                <a:latin typeface="Century Schoolbook" panose="02040604050505020304" pitchFamily="18" charset="0"/>
              </a:rPr>
              <a:t>The Shot Length &amp; Stabilization of the Footage </a:t>
            </a:r>
            <a:r>
              <a:rPr lang="en-IN" sz="2800" b="0" i="0" u="none" strike="noStrike" kern="1200" dirty="0">
                <a:effectLst/>
                <a:latin typeface="Century Schoolbook" panose="02040604050505020304" pitchFamily="18" charset="0"/>
              </a:rPr>
              <a:t>	</a:t>
            </a:r>
            <a:endParaRPr lang="en-US" sz="2800" b="0" i="0" u="none" strike="noStrike" dirty="0">
              <a:effectLst/>
              <a:latin typeface="Arial" panose="020B0604020202020204" pitchFamily="34" charset="0"/>
            </a:endParaRPr>
          </a:p>
          <a:p>
            <a:pPr marL="631825" indent="-465138" fontAlgn="t">
              <a:lnSpc>
                <a:spcPct val="100000"/>
              </a:lnSpc>
              <a:spcBef>
                <a:spcPts val="0"/>
              </a:spcBef>
              <a:spcAft>
                <a:spcPts val="0"/>
              </a:spcAft>
              <a:buFont typeface="Wingdings" panose="05000000000000000000" pitchFamily="2" charset="2"/>
              <a:buChar char="q"/>
            </a:pPr>
            <a:r>
              <a:rPr lang="en-US" sz="2800" dirty="0">
                <a:latin typeface="Century Schoolbook" panose="02040604050505020304" pitchFamily="18" charset="0"/>
              </a:rPr>
              <a:t>Identification of the Focus object for rotoscoping</a:t>
            </a:r>
          </a:p>
          <a:p>
            <a:pPr marL="631825" indent="-465138" fontAlgn="t">
              <a:lnSpc>
                <a:spcPct val="100000"/>
              </a:lnSpc>
              <a:spcBef>
                <a:spcPts val="0"/>
              </a:spcBef>
              <a:spcAft>
                <a:spcPts val="0"/>
              </a:spcAft>
              <a:buFont typeface="Wingdings" panose="05000000000000000000" pitchFamily="2" charset="2"/>
              <a:buChar char="q"/>
            </a:pPr>
            <a:r>
              <a:rPr lang="en-US" sz="2800" dirty="0">
                <a:latin typeface="Century Schoolbook" panose="02040604050505020304" pitchFamily="18" charset="0"/>
              </a:rPr>
              <a:t>Matte Usage</a:t>
            </a:r>
          </a:p>
          <a:p>
            <a:pPr marL="631825" indent="-465138" fontAlgn="t">
              <a:lnSpc>
                <a:spcPct val="100000"/>
              </a:lnSpc>
              <a:spcBef>
                <a:spcPts val="0"/>
              </a:spcBef>
              <a:spcAft>
                <a:spcPts val="0"/>
              </a:spcAft>
              <a:buFont typeface="Wingdings" panose="05000000000000000000" pitchFamily="2" charset="2"/>
              <a:buChar char="q"/>
            </a:pPr>
            <a:r>
              <a:rPr lang="en-IN" sz="2800" dirty="0"/>
              <a:t>Edge and Shape &amp; Edge Feather</a:t>
            </a:r>
            <a:endParaRPr lang="en-US" sz="2800" dirty="0">
              <a:solidFill>
                <a:schemeClr val="bg1"/>
              </a:solidFill>
            </a:endParaRPr>
          </a:p>
          <a:p>
            <a:pPr marL="631825" indent="-465138" fontAlgn="t">
              <a:lnSpc>
                <a:spcPct val="100000"/>
              </a:lnSpc>
              <a:spcBef>
                <a:spcPts val="0"/>
              </a:spcBef>
              <a:spcAft>
                <a:spcPts val="0"/>
              </a:spcAft>
              <a:buFont typeface="Wingdings" panose="05000000000000000000" pitchFamily="2" charset="2"/>
              <a:buChar char="q"/>
            </a:pPr>
            <a:r>
              <a:rPr lang="en-IN" sz="2800" dirty="0">
                <a:latin typeface="Century Schoolbook" panose="02040604050505020304" pitchFamily="18" charset="0"/>
              </a:rPr>
              <a:t>Multiple Shapes, Positive Space &amp; Motion Path</a:t>
            </a:r>
            <a:endParaRPr lang="en-US" sz="2800" b="0" i="0" u="none" strike="noStrike" dirty="0">
              <a:effectLst/>
              <a:latin typeface="Arial" panose="020B0604020202020204" pitchFamily="34" charset="0"/>
            </a:endParaRP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356" y="80999"/>
            <a:ext cx="9692640" cy="639805"/>
          </a:xfrm>
        </p:spPr>
        <p:txBody>
          <a:bodyPr>
            <a:normAutofit/>
          </a:bodyPr>
          <a:lstStyle/>
          <a:p>
            <a:r>
              <a:rPr lang="en-IN" sz="36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7" name="Content Placeholder 2"/>
          <p:cNvSpPr txBox="1">
            <a:spLocks/>
          </p:cNvSpPr>
          <p:nvPr/>
        </p:nvSpPr>
        <p:spPr>
          <a:xfrm>
            <a:off x="1136094" y="1600200"/>
            <a:ext cx="9310255" cy="4525963"/>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398483" y="548503"/>
            <a:ext cx="10657423" cy="3785652"/>
          </a:xfrm>
          <a:prstGeom prst="rect">
            <a:avLst/>
          </a:prstGeom>
          <a:noFill/>
        </p:spPr>
        <p:txBody>
          <a:bodyPr wrap="square" rtlCol="0">
            <a:spAutoFit/>
          </a:bodyPr>
          <a:lstStyle/>
          <a:p>
            <a:pPr algn="just"/>
            <a:r>
              <a:rPr lang="en-US" sz="2400" dirty="0"/>
              <a:t>A teacher asked to students about their planning to spend the vacation after examination. Rohan expressed his feeling that he loves the mountain and want to spend the vacation in hill station. But he was not aware about the climate, mountain road and safety measures for mountain traveling. The teacher told him to take the basic information about the hill station which he want to visit. Because it is essential to know all about the culture, clothing, the way to reach, food habits and accommodation etc. for visiting any hill station. Thus you should have a proper travel plan to visit any place, which includes, travel guides, maps, clothes according to climate and safety equipment.</a:t>
            </a:r>
          </a:p>
        </p:txBody>
      </p:sp>
      <p:sp>
        <p:nvSpPr>
          <p:cNvPr id="3" name="Rectangle 2">
            <a:extLst>
              <a:ext uri="{FF2B5EF4-FFF2-40B4-BE49-F238E27FC236}">
                <a16:creationId xmlns:a16="http://schemas.microsoft.com/office/drawing/2014/main" id="{28AE2579-7505-4689-84C0-DAA801F6A7AC}"/>
              </a:ext>
            </a:extLst>
          </p:cNvPr>
          <p:cNvSpPr/>
          <p:nvPr/>
        </p:nvSpPr>
        <p:spPr>
          <a:xfrm>
            <a:off x="2475188" y="6409291"/>
            <a:ext cx="6101256" cy="324448"/>
          </a:xfrm>
          <a:prstGeom prst="rect">
            <a:avLst/>
          </a:prstGeom>
        </p:spPr>
        <p:txBody>
          <a:bodyPr wrap="square">
            <a:spAutoFit/>
          </a:bodyPr>
          <a:lstStyle/>
          <a:p>
            <a:pPr algn="ctr">
              <a:lnSpc>
                <a:spcPct val="115000"/>
              </a:lnSpc>
              <a:spcBef>
                <a:spcPts val="285"/>
              </a:spcBef>
              <a:spcAft>
                <a:spcPts val="285"/>
              </a:spcAft>
            </a:pPr>
            <a:r>
              <a:rPr lang="en-IN" sz="1400" b="1" i="1" dirty="0">
                <a:solidFill>
                  <a:schemeClr val="accent5"/>
                </a:solidFill>
                <a:latin typeface="Bookman Old Style" panose="02050604050505020204" pitchFamily="18" charset="0"/>
                <a:ea typeface="Calibri" panose="020F0502020204030204" pitchFamily="34" charset="0"/>
                <a:cs typeface="Bookman Old Style" panose="02050604050505020204" pitchFamily="18" charset="0"/>
              </a:rPr>
              <a:t>Fig. </a:t>
            </a:r>
            <a:r>
              <a:rPr lang="en-US" sz="1400" b="1" i="1" dirty="0">
                <a:solidFill>
                  <a:schemeClr val="accent5"/>
                </a:solidFill>
                <a:latin typeface="Bookman Old Style" panose="02050604050505020204" pitchFamily="18" charset="0"/>
                <a:ea typeface="Calibri" panose="020F0502020204030204" pitchFamily="34" charset="0"/>
                <a:cs typeface="Bookman Old Style" panose="02050604050505020204" pitchFamily="18" charset="0"/>
              </a:rPr>
              <a:t>Rohan is thinking about a trip to the mountains Courtesy</a:t>
            </a:r>
            <a:endParaRPr lang="en-IN" b="1"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F1AA2FAC-A237-4EF7-9531-B0AAA72F2274}"/>
              </a:ext>
            </a:extLst>
          </p:cNvPr>
          <p:cNvPicPr/>
          <p:nvPr/>
        </p:nvPicPr>
        <p:blipFill>
          <a:blip r:embed="rId2"/>
          <a:stretch>
            <a:fillRect/>
          </a:stretch>
        </p:blipFill>
        <p:spPr bwMode="auto">
          <a:xfrm>
            <a:off x="2711669" y="4334156"/>
            <a:ext cx="5648560" cy="2134906"/>
          </a:xfrm>
          <a:prstGeom prst="rect">
            <a:avLst/>
          </a:prstGeom>
        </p:spPr>
      </p:pic>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706" y="174452"/>
            <a:ext cx="9692640" cy="776908"/>
          </a:xfrm>
        </p:spPr>
        <p:txBody>
          <a:bodyPr>
            <a:normAutofit/>
          </a:bodyPr>
          <a:lstStyle/>
          <a:p>
            <a:r>
              <a:rPr lang="en-IN" sz="3600" b="1" dirty="0">
                <a:solidFill>
                  <a:srgbClr val="FFFF00"/>
                </a:solidFill>
              </a:rPr>
              <a:t>Important terms in Rotoscoping</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7" name="Content Placeholder 2"/>
          <p:cNvSpPr txBox="1">
            <a:spLocks/>
          </p:cNvSpPr>
          <p:nvPr/>
        </p:nvSpPr>
        <p:spPr>
          <a:xfrm>
            <a:off x="6953250" y="1600200"/>
            <a:ext cx="4102656" cy="3881229"/>
          </a:xfrm>
          <a:prstGeom prst="rect">
            <a:avLst/>
          </a:prstGeom>
        </p:spPr>
        <p:txBody>
          <a:bodyPr vert="horz" lIns="91440" tIns="45720" rIns="91440" bIns="45720" rtlCol="0">
            <a:normAutofit/>
          </a:bodyPr>
          <a:lstStyle/>
          <a:p>
            <a:pPr marL="182880" marR="0" lvl="0" indent="-182880" algn="just" defTabSz="914400" rtl="0" eaLnBrk="1" fontAlgn="auto" latinLnBrk="0" hangingPunct="1">
              <a:lnSpc>
                <a:spcPct val="95000"/>
              </a:lnSpc>
              <a:spcBef>
                <a:spcPts val="1400"/>
              </a:spcBef>
              <a:spcAft>
                <a:spcPts val="200"/>
              </a:spcAft>
              <a:buClr>
                <a:schemeClr val="accent1"/>
              </a:buClr>
              <a:buSzPct val="80000"/>
              <a:buFont typeface="Arial" pitchFamily="34" charset="0"/>
              <a:buChar char="•"/>
              <a:tabLst/>
              <a:defRPr/>
            </a:pPr>
            <a:endParaRPr kumimoji="0" lang="en-US" sz="2400" b="1" i="0" u="none" strike="noStrike" kern="1200" cap="none" spc="10" normalizeH="0" baseline="0" noProof="0" dirty="0">
              <a:ln>
                <a:noFill/>
              </a:ln>
              <a:solidFill>
                <a:schemeClr val="tx1"/>
              </a:solidFill>
              <a:effectLst/>
              <a:uLnTx/>
              <a:uFillTx/>
              <a:latin typeface="+mn-lt"/>
              <a:ea typeface="+mn-ea"/>
              <a:cs typeface="+mn-cs"/>
            </a:endParaRPr>
          </a:p>
        </p:txBody>
      </p:sp>
      <p:sp>
        <p:nvSpPr>
          <p:cNvPr id="4" name="Rectangle 3"/>
          <p:cNvSpPr/>
          <p:nvPr/>
        </p:nvSpPr>
        <p:spPr>
          <a:xfrm>
            <a:off x="494649" y="960922"/>
            <a:ext cx="10321397" cy="5262979"/>
          </a:xfrm>
          <a:prstGeom prst="rect">
            <a:avLst/>
          </a:prstGeom>
        </p:spPr>
        <p:txBody>
          <a:bodyPr wrap="square">
            <a:spAutoFit/>
          </a:bodyPr>
          <a:lstStyle/>
          <a:p>
            <a:pPr algn="just"/>
            <a:r>
              <a:rPr lang="en-US" sz="2400" dirty="0">
                <a:solidFill>
                  <a:srgbClr val="FFC000"/>
                </a:solidFill>
              </a:rPr>
              <a:t>You need to understand the following terms to do the rotoscoping in a specific shot. </a:t>
            </a:r>
          </a:p>
          <a:p>
            <a:pPr marL="457200" indent="-457200" algn="just">
              <a:buFont typeface="+mj-lt"/>
              <a:buAutoNum type="arabicPeriod"/>
            </a:pPr>
            <a:r>
              <a:rPr lang="en-US" sz="2400" dirty="0">
                <a:solidFill>
                  <a:srgbClr val="FC8EFF"/>
                </a:solidFill>
              </a:rPr>
              <a:t>The shot length – </a:t>
            </a:r>
            <a:r>
              <a:rPr lang="en-US" sz="2400" dirty="0"/>
              <a:t>Duration of video footage for rotoscoping.</a:t>
            </a:r>
          </a:p>
          <a:p>
            <a:pPr marL="457200" indent="-457200" algn="just">
              <a:buFont typeface="+mj-lt"/>
              <a:buAutoNum type="arabicPeriod"/>
            </a:pPr>
            <a:r>
              <a:rPr lang="en-US" sz="2400" dirty="0">
                <a:solidFill>
                  <a:srgbClr val="FC8EFF"/>
                </a:solidFill>
              </a:rPr>
              <a:t>Stabilization of the Footage – </a:t>
            </a:r>
            <a:r>
              <a:rPr lang="en-US" sz="2400" dirty="0"/>
              <a:t>Stabilize shaky and jerky video footage before roto.</a:t>
            </a:r>
          </a:p>
          <a:p>
            <a:pPr marL="457200" indent="-457200" algn="just">
              <a:buFont typeface="+mj-lt"/>
              <a:buAutoNum type="arabicPeriod"/>
            </a:pPr>
            <a:r>
              <a:rPr lang="en-US" sz="2400" dirty="0">
                <a:solidFill>
                  <a:srgbClr val="FC8EFF"/>
                </a:solidFill>
              </a:rPr>
              <a:t>Identification of the objects for rotoscoping – </a:t>
            </a:r>
            <a:r>
              <a:rPr lang="en-US" sz="2400" dirty="0"/>
              <a:t>Object which is going to isolate from the video footage. </a:t>
            </a:r>
          </a:p>
          <a:p>
            <a:pPr marL="457200" indent="-457200" algn="just">
              <a:buFont typeface="+mj-lt"/>
              <a:buAutoNum type="arabicPeriod"/>
            </a:pPr>
            <a:r>
              <a:rPr lang="en-US" sz="2400" dirty="0">
                <a:solidFill>
                  <a:srgbClr val="FC8EFF"/>
                </a:solidFill>
              </a:rPr>
              <a:t>Matte usage – </a:t>
            </a:r>
            <a:r>
              <a:rPr lang="en-US" sz="2400" dirty="0"/>
              <a:t>Identify the final use and motion path of the matte. </a:t>
            </a:r>
          </a:p>
          <a:p>
            <a:pPr marL="457200" indent="-457200" algn="just">
              <a:buFont typeface="+mj-lt"/>
              <a:buAutoNum type="arabicPeriod"/>
            </a:pPr>
            <a:r>
              <a:rPr lang="en-US" sz="2400" dirty="0">
                <a:solidFill>
                  <a:srgbClr val="FC8EFF"/>
                </a:solidFill>
              </a:rPr>
              <a:t>Edge and Shape – </a:t>
            </a:r>
            <a:r>
              <a:rPr lang="en-US" sz="2400" dirty="0"/>
              <a:t>Technique of breakdown an object in shapes, considering the edge.</a:t>
            </a:r>
          </a:p>
          <a:p>
            <a:pPr marL="457200" indent="-457200" algn="just">
              <a:buFont typeface="+mj-lt"/>
              <a:buAutoNum type="arabicPeriod"/>
            </a:pPr>
            <a:r>
              <a:rPr lang="en-US" sz="2400" dirty="0">
                <a:solidFill>
                  <a:srgbClr val="FC8EFF"/>
                </a:solidFill>
              </a:rPr>
              <a:t>Edge Feather – </a:t>
            </a:r>
            <a:r>
              <a:rPr lang="en-US" sz="2400" dirty="0"/>
              <a:t>To create softness at the outer edge of an object.</a:t>
            </a:r>
          </a:p>
          <a:p>
            <a:pPr marL="457200" indent="-457200" algn="just">
              <a:buFont typeface="+mj-lt"/>
              <a:buAutoNum type="arabicPeriod"/>
            </a:pPr>
            <a:r>
              <a:rPr lang="en-US" sz="2400" dirty="0">
                <a:solidFill>
                  <a:srgbClr val="FC8EFF"/>
                </a:solidFill>
              </a:rPr>
              <a:t>Multiple Shape – </a:t>
            </a:r>
            <a:r>
              <a:rPr lang="en-US" sz="2400" dirty="0"/>
              <a:t>Breakdown an object in two or more basic shapes.</a:t>
            </a:r>
          </a:p>
          <a:p>
            <a:pPr marL="457200" indent="-457200" algn="just">
              <a:buFont typeface="+mj-lt"/>
              <a:buAutoNum type="arabicPeriod"/>
            </a:pPr>
            <a:r>
              <a:rPr lang="en-US" sz="2400" dirty="0">
                <a:solidFill>
                  <a:srgbClr val="FC8EFF"/>
                </a:solidFill>
              </a:rPr>
              <a:t>Positive Space – </a:t>
            </a:r>
            <a:r>
              <a:rPr lang="en-US" sz="2400" dirty="0"/>
              <a:t>A space within footage to place a different object.</a:t>
            </a:r>
          </a:p>
          <a:p>
            <a:pPr marL="457200" indent="-457200" algn="just">
              <a:buFont typeface="+mj-lt"/>
              <a:buAutoNum type="arabicPeriod"/>
            </a:pPr>
            <a:r>
              <a:rPr lang="en-US" sz="2400" dirty="0">
                <a:solidFill>
                  <a:srgbClr val="FC8EFF"/>
                </a:solidFill>
              </a:rPr>
              <a:t>Motion Path – </a:t>
            </a:r>
            <a:r>
              <a:rPr lang="en-US" sz="2400" dirty="0"/>
              <a:t>A route shapes takes, while moving with object.</a:t>
            </a:r>
          </a:p>
        </p:txBody>
      </p:sp>
    </p:spTree>
    <p:extLst>
      <p:ext uri="{BB962C8B-B14F-4D97-AF65-F5344CB8AC3E}">
        <p14:creationId xmlns:p14="http://schemas.microsoft.com/office/powerpoint/2010/main" val="3655506233"/>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649" y="236495"/>
            <a:ext cx="9692640" cy="629779"/>
          </a:xfrm>
        </p:spPr>
        <p:txBody>
          <a:bodyPr>
            <a:normAutofit/>
          </a:bodyPr>
          <a:lstStyle/>
          <a:p>
            <a:r>
              <a:rPr lang="en-IN" sz="3600" b="1" dirty="0">
                <a:solidFill>
                  <a:srgbClr val="FFFF00"/>
                </a:solidFill>
              </a:rPr>
              <a:t>The Shot Length</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3" name="Rectangle 2"/>
          <p:cNvSpPr/>
          <p:nvPr/>
        </p:nvSpPr>
        <p:spPr>
          <a:xfrm>
            <a:off x="494649" y="866274"/>
            <a:ext cx="10502213" cy="3046988"/>
          </a:xfrm>
          <a:prstGeom prst="rect">
            <a:avLst/>
          </a:prstGeom>
        </p:spPr>
        <p:txBody>
          <a:bodyPr wrap="square">
            <a:spAutoFit/>
          </a:bodyPr>
          <a:lstStyle/>
          <a:p>
            <a:pPr algn="just"/>
            <a:r>
              <a:rPr lang="en-US" sz="2400" dirty="0"/>
              <a:t>It is essential to determine the duration of the shot before conducting rotoscoping. Consider a shot of 150 frames for rotoscoping. If matte are needed only for the focus object between 75 to 150 frames, then it is worth to concentrate on these frames for rotoscoping without wasting the time on other part of the footage.</a:t>
            </a:r>
          </a:p>
          <a:p>
            <a:pPr algn="just"/>
            <a:r>
              <a:rPr lang="en-US" sz="2400" dirty="0"/>
              <a:t>To complete the rotoscoping within the stipulated time period consider only those frames which needs roto. So focus on the rotoscoping details which are provided by the client.</a:t>
            </a:r>
          </a:p>
        </p:txBody>
      </p:sp>
      <p:sp>
        <p:nvSpPr>
          <p:cNvPr id="4" name="Rectangle 3">
            <a:extLst>
              <a:ext uri="{FF2B5EF4-FFF2-40B4-BE49-F238E27FC236}">
                <a16:creationId xmlns:a16="http://schemas.microsoft.com/office/drawing/2014/main" id="{CD427C61-4A5F-481D-A5C4-8E310C4ACC70}"/>
              </a:ext>
            </a:extLst>
          </p:cNvPr>
          <p:cNvSpPr/>
          <p:nvPr/>
        </p:nvSpPr>
        <p:spPr>
          <a:xfrm>
            <a:off x="494648" y="4661804"/>
            <a:ext cx="10502214" cy="1200329"/>
          </a:xfrm>
          <a:prstGeom prst="rect">
            <a:avLst/>
          </a:prstGeom>
        </p:spPr>
        <p:txBody>
          <a:bodyPr wrap="square">
            <a:spAutoFit/>
          </a:bodyPr>
          <a:lstStyle/>
          <a:p>
            <a:pPr algn="just"/>
            <a:r>
              <a:rPr lang="en-US" sz="2400" dirty="0"/>
              <a:t>Once the shot length is fixed, play the video footage and watch its motion. If it is shaky and jerky, then to stabilize video footage before start rotoscoping. This will save the time while rotoscoping. </a:t>
            </a:r>
            <a:endParaRPr lang="en-IN" sz="2400" dirty="0"/>
          </a:p>
        </p:txBody>
      </p:sp>
      <p:sp>
        <p:nvSpPr>
          <p:cNvPr id="8" name="Rectangle 7">
            <a:extLst>
              <a:ext uri="{FF2B5EF4-FFF2-40B4-BE49-F238E27FC236}">
                <a16:creationId xmlns:a16="http://schemas.microsoft.com/office/drawing/2014/main" id="{01E9C3CB-F26B-4CE3-97A7-D1A4260A9289}"/>
              </a:ext>
            </a:extLst>
          </p:cNvPr>
          <p:cNvSpPr/>
          <p:nvPr/>
        </p:nvSpPr>
        <p:spPr>
          <a:xfrm>
            <a:off x="494649" y="4070873"/>
            <a:ext cx="6782626" cy="590931"/>
          </a:xfrm>
          <a:prstGeom prst="rect">
            <a:avLst/>
          </a:prstGeom>
        </p:spPr>
        <p:txBody>
          <a:bodyPr vert="horz" lIns="91440" tIns="45720" rIns="91440" bIns="45720" rtlCol="0" anchor="b">
            <a:normAutofit/>
          </a:bodyPr>
          <a:lstStyle/>
          <a:p>
            <a:pPr defTabSz="914400">
              <a:lnSpc>
                <a:spcPct val="90000"/>
              </a:lnSpc>
              <a:spcBef>
                <a:spcPct val="0"/>
              </a:spcBef>
            </a:pPr>
            <a:r>
              <a:rPr lang="en-US" sz="3600" b="1" spc="-50" dirty="0">
                <a:solidFill>
                  <a:srgbClr val="FFFF00"/>
                </a:solidFill>
                <a:latin typeface="+mj-lt"/>
                <a:ea typeface="+mj-ea"/>
                <a:cs typeface="+mj-cs"/>
              </a:rPr>
              <a:t>Stabilization of the Footage </a:t>
            </a:r>
            <a:endParaRPr lang="en-IN" sz="3600" b="1" spc="-50" dirty="0">
              <a:solidFill>
                <a:srgbClr val="FFFF00"/>
              </a:solidFill>
              <a:latin typeface="+mj-lt"/>
              <a:ea typeface="+mj-ea"/>
              <a:cs typeface="+mj-cs"/>
            </a:endParaRPr>
          </a:p>
        </p:txBody>
      </p:sp>
    </p:spTree>
    <p:extLst>
      <p:ext uri="{BB962C8B-B14F-4D97-AF65-F5344CB8AC3E}">
        <p14:creationId xmlns:p14="http://schemas.microsoft.com/office/powerpoint/2010/main" val="2147487038"/>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649" y="235529"/>
            <a:ext cx="10574404" cy="581651"/>
          </a:xfrm>
        </p:spPr>
        <p:txBody>
          <a:bodyPr>
            <a:normAutofit fontScale="90000"/>
          </a:bodyPr>
          <a:lstStyle/>
          <a:p>
            <a:r>
              <a:rPr lang="en-US" sz="3600" b="1" dirty="0">
                <a:solidFill>
                  <a:srgbClr val="FFFF00"/>
                </a:solidFill>
              </a:rPr>
              <a:t>Identification of the Focus object for rotoscoping</a:t>
            </a:r>
            <a:endParaRPr lang="en-IN" sz="36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3" name="Rectangle 2">
            <a:extLst>
              <a:ext uri="{FF2B5EF4-FFF2-40B4-BE49-F238E27FC236}">
                <a16:creationId xmlns:a16="http://schemas.microsoft.com/office/drawing/2014/main" id="{9366C4FA-F16F-4B5F-9173-EE6E01CB723E}"/>
              </a:ext>
            </a:extLst>
          </p:cNvPr>
          <p:cNvSpPr/>
          <p:nvPr/>
        </p:nvSpPr>
        <p:spPr>
          <a:xfrm>
            <a:off x="1111283" y="901672"/>
            <a:ext cx="9695793" cy="1200329"/>
          </a:xfrm>
          <a:prstGeom prst="rect">
            <a:avLst/>
          </a:prstGeom>
        </p:spPr>
        <p:txBody>
          <a:bodyPr wrap="square">
            <a:spAutoFit/>
          </a:bodyPr>
          <a:lstStyle/>
          <a:p>
            <a:pPr algn="just"/>
            <a:r>
              <a:rPr lang="en-US" sz="2400" dirty="0"/>
              <a:t>After stabilizing the footage, you need to recognize the object to be isolated from the frame. Lamp-post is a focus object which will be isolated from the frame. </a:t>
            </a:r>
            <a:endParaRPr lang="en-IN" sz="2400" dirty="0"/>
          </a:p>
        </p:txBody>
      </p:sp>
      <p:pic>
        <p:nvPicPr>
          <p:cNvPr id="6" name="Picture 5" descr="Focus object 01.jpg">
            <a:extLst>
              <a:ext uri="{FF2B5EF4-FFF2-40B4-BE49-F238E27FC236}">
                <a16:creationId xmlns:a16="http://schemas.microsoft.com/office/drawing/2014/main" id="{0CD77F55-1B20-4213-B770-FF281D122488}"/>
              </a:ext>
            </a:extLst>
          </p:cNvPr>
          <p:cNvPicPr/>
          <p:nvPr/>
        </p:nvPicPr>
        <p:blipFill>
          <a:blip r:embed="rId2"/>
          <a:stretch>
            <a:fillRect/>
          </a:stretch>
        </p:blipFill>
        <p:spPr bwMode="auto">
          <a:xfrm>
            <a:off x="2241816" y="2366357"/>
            <a:ext cx="7080069" cy="2894343"/>
          </a:xfrm>
          <a:prstGeom prst="rect">
            <a:avLst/>
          </a:prstGeom>
        </p:spPr>
      </p:pic>
      <p:sp>
        <p:nvSpPr>
          <p:cNvPr id="7" name="Rectangle 6">
            <a:extLst>
              <a:ext uri="{FF2B5EF4-FFF2-40B4-BE49-F238E27FC236}">
                <a16:creationId xmlns:a16="http://schemas.microsoft.com/office/drawing/2014/main" id="{415DDBA2-61DB-4F48-8054-2D1BD56B6627}"/>
              </a:ext>
            </a:extLst>
          </p:cNvPr>
          <p:cNvSpPr/>
          <p:nvPr/>
        </p:nvSpPr>
        <p:spPr>
          <a:xfrm>
            <a:off x="2819677" y="5276231"/>
            <a:ext cx="5924345" cy="390813"/>
          </a:xfrm>
          <a:prstGeom prst="rect">
            <a:avLst/>
          </a:prstGeom>
        </p:spPr>
        <p:txBody>
          <a:bodyPr wrap="square">
            <a:spAutoFit/>
          </a:bodyPr>
          <a:lstStyle/>
          <a:p>
            <a:pPr algn="ctr"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Focus Object in the frame</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
        <p:nvSpPr>
          <p:cNvPr id="10" name="Frame1">
            <a:extLst>
              <a:ext uri="{FF2B5EF4-FFF2-40B4-BE49-F238E27FC236}">
                <a16:creationId xmlns:a16="http://schemas.microsoft.com/office/drawing/2014/main" id="{89B22F6D-7C44-4F0B-B961-8B2B6AD9FDC0}"/>
              </a:ext>
            </a:extLst>
          </p:cNvPr>
          <p:cNvSpPr/>
          <p:nvPr/>
        </p:nvSpPr>
        <p:spPr>
          <a:xfrm>
            <a:off x="6249699" y="2577295"/>
            <a:ext cx="2652692" cy="689752"/>
          </a:xfrm>
          <a:prstGeom prst="rect">
            <a:avLst/>
          </a:prstGeom>
          <a:noFill/>
          <a:ln w="720">
            <a:solidFill>
              <a:srgbClr val="000000"/>
            </a:solidFill>
            <a:round/>
          </a:ln>
        </p:spPr>
        <p:style>
          <a:lnRef idx="0">
            <a:scrgbClr r="0" g="0" b="0"/>
          </a:lnRef>
          <a:fillRef idx="0">
            <a:scrgbClr r="0" g="0" b="0"/>
          </a:fillRef>
          <a:effectRef idx="0">
            <a:scrgbClr r="0" g="0" b="0"/>
          </a:effectRef>
          <a:fontRef idx="minor"/>
        </p:style>
        <p:txBody>
          <a:bodyPr anchor="t">
            <a:noAutofit/>
          </a:bodyPr>
          <a:lstStyle/>
          <a:p>
            <a:pPr hangingPunct="0">
              <a:lnSpc>
                <a:spcPct val="115000"/>
              </a:lnSpc>
              <a:spcAft>
                <a:spcPts val="1000"/>
              </a:spcAft>
            </a:pPr>
            <a:r>
              <a:rPr lang="en-US" sz="1100">
                <a:solidFill>
                  <a:srgbClr val="000000"/>
                </a:solidFill>
                <a:effectLst/>
                <a:ea typeface="Calibri" panose="020F0502020204030204" pitchFamily="34" charset="0"/>
                <a:cs typeface="Mangal" panose="02040503050203030202" pitchFamily="18" charset="0"/>
              </a:rPr>
              <a:t> </a:t>
            </a:r>
            <a:endParaRPr lang="en-IN" sz="1100">
              <a:effectLst/>
              <a:ea typeface="Calibri" panose="020F0502020204030204" pitchFamily="34" charset="0"/>
              <a:cs typeface="Mangal" panose="02040503050203030202" pitchFamily="18" charset="0"/>
            </a:endParaRPr>
          </a:p>
        </p:txBody>
      </p:sp>
      <p:sp>
        <p:nvSpPr>
          <p:cNvPr id="11" name="Shape3">
            <a:extLst>
              <a:ext uri="{FF2B5EF4-FFF2-40B4-BE49-F238E27FC236}">
                <a16:creationId xmlns:a16="http://schemas.microsoft.com/office/drawing/2014/main" id="{3DB637F9-0E8C-40AD-B508-B7CD263E7F1B}"/>
              </a:ext>
            </a:extLst>
          </p:cNvPr>
          <p:cNvSpPr/>
          <p:nvPr/>
        </p:nvSpPr>
        <p:spPr>
          <a:xfrm flipH="1">
            <a:off x="4697427" y="3351539"/>
            <a:ext cx="1552271" cy="1044641"/>
          </a:xfrm>
          <a:custGeom>
            <a:avLst/>
            <a:gdLst/>
            <a:ahLst/>
            <a:cxnLst/>
            <a:rect l="l" t="t" r="r" b="b"/>
            <a:pathLst>
              <a:path w="21600" h="21600">
                <a:moveTo>
                  <a:pt x="0" y="0"/>
                </a:moveTo>
                <a:lnTo>
                  <a:pt x="21600" y="21600"/>
                </a:lnTo>
              </a:path>
            </a:pathLst>
          </a:custGeom>
          <a:noFill/>
          <a:ln w="19080">
            <a:solidFill>
              <a:srgbClr val="FF0000"/>
            </a:solidFill>
            <a:round/>
            <a:tailEnd type="triangle" w="med" len="med"/>
          </a:ln>
        </p:spPr>
        <p:style>
          <a:lnRef idx="0">
            <a:scrgbClr r="0" g="0" b="0"/>
          </a:lnRef>
          <a:fillRef idx="0">
            <a:scrgbClr r="0" g="0" b="0"/>
          </a:fillRef>
          <a:effectRef idx="0">
            <a:scrgbClr r="0" g="0" b="0"/>
          </a:effectRef>
          <a:fontRef idx="minor"/>
        </p:style>
        <p:txBody>
          <a:bodyPr/>
          <a:lstStyle/>
          <a:p>
            <a:endParaRPr lang="en-IN"/>
          </a:p>
        </p:txBody>
      </p:sp>
    </p:spTree>
    <p:extLst>
      <p:ext uri="{BB962C8B-B14F-4D97-AF65-F5344CB8AC3E}">
        <p14:creationId xmlns:p14="http://schemas.microsoft.com/office/powerpoint/2010/main" val="2691797883"/>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8" name="Rectangle 7">
            <a:extLst>
              <a:ext uri="{FF2B5EF4-FFF2-40B4-BE49-F238E27FC236}">
                <a16:creationId xmlns:a16="http://schemas.microsoft.com/office/drawing/2014/main" id="{7F35EBED-7986-439A-ADD6-E2ABEC8E5A2D}"/>
              </a:ext>
            </a:extLst>
          </p:cNvPr>
          <p:cNvSpPr/>
          <p:nvPr/>
        </p:nvSpPr>
        <p:spPr>
          <a:xfrm>
            <a:off x="238763" y="176618"/>
            <a:ext cx="3086101" cy="590931"/>
          </a:xfrm>
          <a:prstGeom prst="rect">
            <a:avLst/>
          </a:prstGeom>
        </p:spPr>
        <p:txBody>
          <a:bodyPr vert="horz" lIns="91440" tIns="45720" rIns="91440" bIns="45720" rtlCol="0" anchor="b">
            <a:normAutofit fontScale="97500"/>
          </a:bodyPr>
          <a:lstStyle/>
          <a:p>
            <a:pPr defTabSz="914400">
              <a:lnSpc>
                <a:spcPct val="90000"/>
              </a:lnSpc>
              <a:spcBef>
                <a:spcPct val="0"/>
              </a:spcBef>
            </a:pPr>
            <a:r>
              <a:rPr lang="en-US" sz="3600" b="1" spc="-50" dirty="0">
                <a:solidFill>
                  <a:srgbClr val="FFFF00"/>
                </a:solidFill>
                <a:latin typeface="+mj-lt"/>
                <a:ea typeface="+mj-ea"/>
                <a:cs typeface="+mj-cs"/>
              </a:rPr>
              <a:t>Matte Usage</a:t>
            </a:r>
            <a:endParaRPr lang="en-IN" sz="3600" b="1" spc="-50" dirty="0">
              <a:solidFill>
                <a:srgbClr val="FFFF00"/>
              </a:solidFill>
              <a:latin typeface="+mj-lt"/>
              <a:ea typeface="+mj-ea"/>
              <a:cs typeface="+mj-cs"/>
            </a:endParaRPr>
          </a:p>
        </p:txBody>
      </p:sp>
      <p:sp>
        <p:nvSpPr>
          <p:cNvPr id="9" name="Rectangle 8">
            <a:extLst>
              <a:ext uri="{FF2B5EF4-FFF2-40B4-BE49-F238E27FC236}">
                <a16:creationId xmlns:a16="http://schemas.microsoft.com/office/drawing/2014/main" id="{BA93C6BE-E844-4309-BB8E-BC2DB32F72BD}"/>
              </a:ext>
            </a:extLst>
          </p:cNvPr>
          <p:cNvSpPr/>
          <p:nvPr/>
        </p:nvSpPr>
        <p:spPr>
          <a:xfrm>
            <a:off x="450633" y="3016998"/>
            <a:ext cx="6576363" cy="3416320"/>
          </a:xfrm>
          <a:prstGeom prst="rect">
            <a:avLst/>
          </a:prstGeom>
        </p:spPr>
        <p:txBody>
          <a:bodyPr wrap="square">
            <a:spAutoFit/>
          </a:bodyPr>
          <a:lstStyle/>
          <a:p>
            <a:pPr algn="just"/>
            <a:r>
              <a:rPr lang="en-US" sz="2400" dirty="0"/>
              <a:t>There are three paths 1, 2 and 3. Suppose in final shot, a leaf is falling from the tree behind the squirrel and follow the path 1 or 3 then you need roto the wood not the squirrel. You need to roto the squirrel, if only the path 2 is followed. It also depends upon the movement of the focus object in this case squirrel is focus object. So style frame is very necessary to define the roto object.</a:t>
            </a:r>
            <a:endParaRPr lang="en-IN" sz="2400" dirty="0"/>
          </a:p>
        </p:txBody>
      </p:sp>
      <p:pic>
        <p:nvPicPr>
          <p:cNvPr id="11" name="Picture 10" descr="matte use.jpg">
            <a:extLst>
              <a:ext uri="{FF2B5EF4-FFF2-40B4-BE49-F238E27FC236}">
                <a16:creationId xmlns:a16="http://schemas.microsoft.com/office/drawing/2014/main" id="{8C8123AB-8DDC-4C8B-B8C3-9F031B628131}"/>
              </a:ext>
            </a:extLst>
          </p:cNvPr>
          <p:cNvPicPr/>
          <p:nvPr/>
        </p:nvPicPr>
        <p:blipFill>
          <a:blip r:embed="rId3"/>
          <a:stretch>
            <a:fillRect/>
          </a:stretch>
        </p:blipFill>
        <p:spPr bwMode="auto">
          <a:xfrm>
            <a:off x="7105826" y="3268953"/>
            <a:ext cx="3988704" cy="3085537"/>
          </a:xfrm>
          <a:prstGeom prst="rect">
            <a:avLst/>
          </a:prstGeom>
        </p:spPr>
      </p:pic>
      <p:sp>
        <p:nvSpPr>
          <p:cNvPr id="12" name="Rectangle 11">
            <a:extLst>
              <a:ext uri="{FF2B5EF4-FFF2-40B4-BE49-F238E27FC236}">
                <a16:creationId xmlns:a16="http://schemas.microsoft.com/office/drawing/2014/main" id="{7E52341E-9684-4313-AEFE-49C2645A32FA}"/>
              </a:ext>
            </a:extLst>
          </p:cNvPr>
          <p:cNvSpPr/>
          <p:nvPr/>
        </p:nvSpPr>
        <p:spPr>
          <a:xfrm>
            <a:off x="450633" y="708674"/>
            <a:ext cx="10711353" cy="2308324"/>
          </a:xfrm>
          <a:prstGeom prst="rect">
            <a:avLst/>
          </a:prstGeom>
        </p:spPr>
        <p:txBody>
          <a:bodyPr wrap="square">
            <a:spAutoFit/>
          </a:bodyPr>
          <a:lstStyle/>
          <a:p>
            <a:pPr algn="just"/>
            <a:r>
              <a:rPr lang="en-US" sz="2400" dirty="0"/>
              <a:t>After identifying the focus object, you need to understand the final use of matte. This will help you to identify the area of more focus. It is better to get style frame from the compositor before starting rotoscoping. Style frame is a frame, which reveals, what exactly is going to happen in final frame. With the help of style frame, you can easily distinguish the focus object.</a:t>
            </a:r>
            <a:endParaRPr lang="en-IN" sz="2400" dirty="0"/>
          </a:p>
        </p:txBody>
      </p:sp>
      <p:sp>
        <p:nvSpPr>
          <p:cNvPr id="13" name="Rectangle 12">
            <a:extLst>
              <a:ext uri="{FF2B5EF4-FFF2-40B4-BE49-F238E27FC236}">
                <a16:creationId xmlns:a16="http://schemas.microsoft.com/office/drawing/2014/main" id="{47C55659-260B-4F96-8BB8-163173717582}"/>
              </a:ext>
            </a:extLst>
          </p:cNvPr>
          <p:cNvSpPr/>
          <p:nvPr/>
        </p:nvSpPr>
        <p:spPr>
          <a:xfrm>
            <a:off x="7851228" y="6354490"/>
            <a:ext cx="2424003" cy="324448"/>
          </a:xfrm>
          <a:prstGeom prst="rect">
            <a:avLst/>
          </a:prstGeom>
        </p:spPr>
        <p:txBody>
          <a:bodyPr wrap="square">
            <a:spAutoFit/>
          </a:bodyPr>
          <a:lstStyle/>
          <a:p>
            <a:pPr algn="ctr" hangingPunct="0">
              <a:lnSpc>
                <a:spcPct val="115000"/>
              </a:lnSpc>
              <a:spcBef>
                <a:spcPts val="285"/>
              </a:spcBef>
              <a:spcAft>
                <a:spcPts val="285"/>
              </a:spcAft>
            </a:pPr>
            <a:r>
              <a:rPr lang="en-US"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Matte Uses</a:t>
            </a:r>
            <a:endParaRPr lang="en-IN"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4010826916"/>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7264380</TotalTime>
  <Words>1817</Words>
  <Application>Microsoft Office PowerPoint</Application>
  <PresentationFormat>Widescreen</PresentationFormat>
  <Paragraphs>119</Paragraphs>
  <Slides>18</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18</vt:i4>
      </vt:variant>
    </vt:vector>
  </HeadingPairs>
  <TitlesOfParts>
    <vt:vector size="29" baseType="lpstr">
      <vt:lpstr>Adobe Caslon Pro</vt:lpstr>
      <vt:lpstr>Arial</vt:lpstr>
      <vt:lpstr>Bookman Old Style</vt:lpstr>
      <vt:lpstr>Calibri</vt:lpstr>
      <vt:lpstr>CentSchbkCyrill BT</vt:lpstr>
      <vt:lpstr>Century Schoolbook</vt:lpstr>
      <vt:lpstr>Mangal</vt:lpstr>
      <vt:lpstr>Times New Roman</vt:lpstr>
      <vt:lpstr>Wingdings</vt:lpstr>
      <vt:lpstr>Wingdings 2</vt:lpstr>
      <vt:lpstr>View</vt:lpstr>
      <vt:lpstr>JOB ROLE –  ROTO ARTIST Sector – Media and Entertainment Sector          (Qualification Pack Code:  MES/Q3504)  ( Class-XII ) </vt:lpstr>
      <vt:lpstr>PowerPoint Presentation</vt:lpstr>
      <vt:lpstr>Content </vt:lpstr>
      <vt:lpstr>Chapter Objectives</vt:lpstr>
      <vt:lpstr>Introduction </vt:lpstr>
      <vt:lpstr>Important terms in Rotoscoping</vt:lpstr>
      <vt:lpstr>The Shot Length</vt:lpstr>
      <vt:lpstr>Identification of the Focus object for rotoscoping</vt:lpstr>
      <vt:lpstr>PowerPoint Presentation</vt:lpstr>
      <vt:lpstr>Edge and Shape</vt:lpstr>
      <vt:lpstr>PowerPoint Presentation</vt:lpstr>
      <vt:lpstr>Edge Feather</vt:lpstr>
      <vt:lpstr>Multiple Shapes</vt:lpstr>
      <vt:lpstr>Positive Space</vt:lpstr>
      <vt:lpstr>Motion Path</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690</cp:revision>
  <dcterms:created xsi:type="dcterms:W3CDTF">2019-09-09T07:12:13Z</dcterms:created>
  <dcterms:modified xsi:type="dcterms:W3CDTF">2023-02-03T03:57:00Z</dcterms:modified>
</cp:coreProperties>
</file>