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handoutMasterIdLst>
    <p:handoutMasterId r:id="rId16"/>
  </p:handoutMasterIdLst>
  <p:sldIdLst>
    <p:sldId id="256" r:id="rId2"/>
    <p:sldId id="379" r:id="rId3"/>
    <p:sldId id="257" r:id="rId4"/>
    <p:sldId id="298" r:id="rId5"/>
    <p:sldId id="259" r:id="rId6"/>
    <p:sldId id="506" r:id="rId7"/>
    <p:sldId id="436" r:id="rId8"/>
    <p:sldId id="418" r:id="rId9"/>
    <p:sldId id="419" r:id="rId10"/>
    <p:sldId id="474" r:id="rId11"/>
    <p:sldId id="417" r:id="rId12"/>
    <p:sldId id="263" r:id="rId13"/>
    <p:sldId id="487"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cer" initials="a" lastIdx="0" clrIdx="0">
    <p:extLst>
      <p:ext uri="{19B8F6BF-5375-455C-9EA6-DF929625EA0E}">
        <p15:presenceInfo xmlns:p15="http://schemas.microsoft.com/office/powerpoint/2012/main" userId="ac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7AE0"/>
    <a:srgbClr val="FC8EFF"/>
    <a:srgbClr val="CD69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426" autoAdjust="0"/>
    <p:restoredTop sz="94660" autoAdjust="0"/>
  </p:normalViewPr>
  <p:slideViewPr>
    <p:cSldViewPr snapToGrid="0" showGuides="1">
      <p:cViewPr varScale="1">
        <p:scale>
          <a:sx n="69" d="100"/>
          <a:sy n="69" d="100"/>
        </p:scale>
        <p:origin x="396" y="48"/>
      </p:cViewPr>
      <p:guideLst>
        <p:guide orient="horz" pos="2160"/>
        <p:guide pos="3840"/>
      </p:guideLst>
    </p:cSldViewPr>
  </p:slideViewPr>
  <p:outlineViewPr>
    <p:cViewPr>
      <p:scale>
        <a:sx n="33" d="100"/>
        <a:sy n="33" d="100"/>
      </p:scale>
      <p:origin x="0" y="720"/>
    </p:cViewPr>
  </p:outlineViewPr>
  <p:notesTextViewPr>
    <p:cViewPr>
      <p:scale>
        <a:sx n="1" d="1"/>
        <a:sy n="1" d="1"/>
      </p:scale>
      <p:origin x="0" y="0"/>
    </p:cViewPr>
  </p:notesTextViewPr>
  <p:notesViewPr>
    <p:cSldViewPr snapToGrid="0">
      <p:cViewPr varScale="1">
        <p:scale>
          <a:sx n="53" d="100"/>
          <a:sy n="53" d="100"/>
        </p:scale>
        <p:origin x="2844"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F095CF2-4891-4BA6-AA63-9C188A4B01C2}" type="datetimeFigureOut">
              <a:rPr lang="en-US" smtClean="0"/>
              <a:pPr/>
              <a:t>2/16/2023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31FEBF8-CACA-4FB0-AA49-8847C2624D82}" type="slidenum">
              <a:rPr lang="en-US" smtClean="0"/>
              <a:pPr/>
              <a:t>‹#›</a:t>
            </a:fld>
            <a:endParaRPr lang="en-US"/>
          </a:p>
        </p:txBody>
      </p:sp>
    </p:spTree>
    <p:extLst>
      <p:ext uri="{BB962C8B-B14F-4D97-AF65-F5344CB8AC3E}">
        <p14:creationId xmlns:p14="http://schemas.microsoft.com/office/powerpoint/2010/main" val="39815494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0BB62C-DBC1-4EA6-A0DB-95441F2490B4}" type="datetimeFigureOut">
              <a:rPr lang="en-IN" smtClean="0"/>
              <a:pPr/>
              <a:t>16-02-2023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3B8BCD-BD80-451E-BDFE-C8281CAD3428}" type="slidenum">
              <a:rPr lang="en-IN" smtClean="0"/>
              <a:pPr/>
              <a:t>‹#›</a:t>
            </a:fld>
            <a:endParaRPr lang="en-IN"/>
          </a:p>
        </p:txBody>
      </p:sp>
    </p:spTree>
    <p:extLst>
      <p:ext uri="{BB962C8B-B14F-4D97-AF65-F5344CB8AC3E}">
        <p14:creationId xmlns:p14="http://schemas.microsoft.com/office/powerpoint/2010/main" val="276330670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6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33150AAD-2CA1-42E9-9662-5D7CF23FA159}" type="datetime1">
              <a:rPr lang="en-IN" smtClean="0"/>
              <a:pPr/>
              <a:t>16-02-2023</a:t>
            </a:fld>
            <a:endParaRPr lang="en-IN"/>
          </a:p>
        </p:txBody>
      </p:sp>
      <p:sp>
        <p:nvSpPr>
          <p:cNvPr id="5" name="Footer Placeholder 4"/>
          <p:cNvSpPr>
            <a:spLocks noGrp="1"/>
          </p:cNvSpPr>
          <p:nvPr>
            <p:ph type="ftr" sz="quarter" idx="11"/>
          </p:nvPr>
        </p:nvSpPr>
        <p:spPr>
          <a:xfrm>
            <a:off x="7255379" y="6538912"/>
            <a:ext cx="4037461" cy="365125"/>
          </a:xfrm>
        </p:spPr>
        <p:txBody>
          <a:bodyPr/>
          <a:lstStyle>
            <a:lvl1pPr>
              <a:defRPr i="0">
                <a:solidFill>
                  <a:schemeClr val="tx1">
                    <a:lumMod val="65000"/>
                  </a:schemeClr>
                </a:solidFill>
              </a:defRPr>
            </a:lvl1pPr>
          </a:lstStyle>
          <a:p>
            <a:r>
              <a:rPr lang="en-IN"/>
              <a:t>© PSS Central Institute of Vocational Education, Bhopal 2019</a:t>
            </a:r>
            <a:endParaRPr lang="en-IN" dirty="0"/>
          </a:p>
        </p:txBody>
      </p:sp>
      <p:sp>
        <p:nvSpPr>
          <p:cNvPr id="6" name="Slide Number Placeholder 5"/>
          <p:cNvSpPr>
            <a:spLocks noGrp="1"/>
          </p:cNvSpPr>
          <p:nvPr>
            <p:ph type="sldNum" sz="quarter" idx="12"/>
          </p:nvPr>
        </p:nvSpPr>
        <p:spPr/>
        <p:txBody>
          <a:bodyPr vert="horz" lIns="45720" tIns="45720" rIns="45720" bIns="45720" rtlCol="0" anchor="ctr">
            <a:normAutofit/>
          </a:bodyPr>
          <a:lstStyle>
            <a:lvl1pPr>
              <a:defRPr lang="en-US"/>
            </a:lvl1pPr>
          </a:lstStyle>
          <a:p>
            <a:fld id="{880B47A4-BD58-476A-BD47-E23F80C3D9B8}" type="slidenum">
              <a:rPr lang="en-IN" smtClean="0"/>
              <a:pPr/>
              <a:t>‹#›</a:t>
            </a:fld>
            <a:endParaRPr lang="en-IN"/>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10499911"/>
      </p:ext>
    </p:extLst>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C6BC61-C307-43E6-B81A-6640B2F5B36C}" type="datetime1">
              <a:rPr lang="en-IN" smtClean="0"/>
              <a:pPr/>
              <a:t>16-02-2023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234433751"/>
      </p:ext>
    </p:extLst>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AD44B2-05FE-48AE-8499-E34754C777EE}" type="datetime1">
              <a:rPr lang="en-IN" smtClean="0"/>
              <a:pPr/>
              <a:t>16-02-2023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03435084"/>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D46FED-E145-4BD5-B694-5295C2780E4B}" type="datetime1">
              <a:rPr lang="en-IN" smtClean="0"/>
              <a:pPr/>
              <a:t>16-02-2023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922495326"/>
      </p:ext>
    </p:extLst>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C621851-3CE2-4A30-88E7-26B9DB6338C2}" type="datetime1">
              <a:rPr lang="en-IN" smtClean="0"/>
              <a:pPr/>
              <a:t>16-02-2023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68756449"/>
      </p:ext>
    </p:extLst>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CF09BBB-BDF1-46FE-BAE7-8ABB11B6DBB6}" type="datetime1">
              <a:rPr lang="en-IN" smtClean="0"/>
              <a:pPr/>
              <a:t>16-02-2023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867311777"/>
      </p:ext>
    </p:extLst>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61872" y="1717879"/>
            <a:ext cx="4480560" cy="731520"/>
          </a:xfrm>
        </p:spPr>
        <p:txBody>
          <a:bodyPr anchor="b">
            <a:normAutofit/>
          </a:bodyPr>
          <a:lstStyle>
            <a:lvl1pPr marL="0" indent="0">
              <a:spcBef>
                <a:spcPts val="0"/>
              </a:spcBef>
              <a:buNone/>
              <a:defRPr sz="2000" b="0">
                <a:solidFill>
                  <a:schemeClr val="tx1">
                    <a:lumMod val="6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13"/>
          </p:nvPr>
        </p:nvSpPr>
        <p:spPr>
          <a:xfrm>
            <a:off x="6126480" y="1717879"/>
            <a:ext cx="4480560" cy="731520"/>
          </a:xfrm>
        </p:spPr>
        <p:txBody>
          <a:bodyPr anchor="b">
            <a:normAutofit/>
          </a:bodyPr>
          <a:lstStyle>
            <a:lvl1pPr marL="0" indent="0">
              <a:spcBef>
                <a:spcPts val="0"/>
              </a:spcBef>
              <a:buFontTx/>
              <a:buNone/>
              <a:defRPr lang="en-US" sz="2000" b="0" kern="1200" spc="10" baseline="0" dirty="0">
                <a:solidFill>
                  <a:schemeClr val="tx1">
                    <a:lumMod val="65000"/>
                  </a:schemeClr>
                </a:solidFill>
                <a:latin typeface="+mn-lt"/>
                <a:ea typeface="+mn-ea"/>
                <a:cs typeface="+mn-cs"/>
              </a:defRPr>
            </a:lvl1pPr>
          </a:lstStyle>
          <a:p>
            <a:pPr lvl="0"/>
            <a:r>
              <a:rPr lang="en-US"/>
              <a:t>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8CCFB6E-6C74-42A1-B859-51061D7C83B9}" type="datetime1">
              <a:rPr lang="en-IN" smtClean="0"/>
              <a:pPr/>
              <a:t>16-02-2023</a:t>
            </a:fld>
            <a:endParaRPr lang="en-IN"/>
          </a:p>
        </p:txBody>
      </p:sp>
      <p:sp>
        <p:nvSpPr>
          <p:cNvPr id="8" name="Footer Placeholder 7"/>
          <p:cNvSpPr>
            <a:spLocks noGrp="1"/>
          </p:cNvSpPr>
          <p:nvPr>
            <p:ph type="ftr" sz="quarter" idx="11"/>
          </p:nvPr>
        </p:nvSpPr>
        <p:spPr/>
        <p:txBody>
          <a:bodyPr/>
          <a:lstStyle/>
          <a:p>
            <a:r>
              <a:rPr lang="en-IN"/>
              <a:t>© PSS Central Institute of Vocational Education, Bhopal 2019</a:t>
            </a:r>
          </a:p>
        </p:txBody>
      </p:sp>
      <p:sp>
        <p:nvSpPr>
          <p:cNvPr id="9" name="Slide Number Placeholder 8"/>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3969828025"/>
      </p:ext>
    </p:extLst>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BB70DED-D4D4-4A18-AD99-31DABE8B4A38}" type="datetime1">
              <a:rPr lang="en-IN" smtClean="0"/>
              <a:pPr/>
              <a:t>16-02-2023</a:t>
            </a:fld>
            <a:endParaRPr lang="en-IN"/>
          </a:p>
        </p:txBody>
      </p:sp>
      <p:sp>
        <p:nvSpPr>
          <p:cNvPr id="4" name="Footer Placeholder 3"/>
          <p:cNvSpPr>
            <a:spLocks noGrp="1"/>
          </p:cNvSpPr>
          <p:nvPr>
            <p:ph type="ftr" sz="quarter" idx="11"/>
          </p:nvPr>
        </p:nvSpPr>
        <p:spPr/>
        <p:txBody>
          <a:bodyPr/>
          <a:lstStyle/>
          <a:p>
            <a:r>
              <a:rPr lang="en-IN"/>
              <a:t>© PSS Central Institute of Vocational Education, Bhopal 2019</a:t>
            </a:r>
          </a:p>
        </p:txBody>
      </p:sp>
      <p:sp>
        <p:nvSpPr>
          <p:cNvPr id="5" name="Slide Number Placeholder 4"/>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333270939"/>
      </p:ext>
    </p:extLst>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15936A-8BAA-4B84-B4BD-0CD3B6D06DB4}" type="datetime1">
              <a:rPr lang="en-IN" smtClean="0"/>
              <a:pPr/>
              <a:t>16-02-2023</a:t>
            </a:fld>
            <a:endParaRPr lang="en-IN"/>
          </a:p>
        </p:txBody>
      </p:sp>
      <p:sp>
        <p:nvSpPr>
          <p:cNvPr id="3" name="Footer Placeholder 2"/>
          <p:cNvSpPr>
            <a:spLocks noGrp="1"/>
          </p:cNvSpPr>
          <p:nvPr>
            <p:ph type="ftr" sz="quarter" idx="11"/>
          </p:nvPr>
        </p:nvSpPr>
        <p:spPr/>
        <p:txBody>
          <a:bodyPr/>
          <a:lstStyle/>
          <a:p>
            <a:r>
              <a:rPr lang="en-IN"/>
              <a:t>© PSS Central Institute of Vocational Education, Bhopal 2019</a:t>
            </a:r>
          </a:p>
        </p:txBody>
      </p:sp>
      <p:sp>
        <p:nvSpPr>
          <p:cNvPr id="4" name="Slide Number Placeholder 3"/>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759371440"/>
      </p:ext>
    </p:extLst>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F8957DD-5781-4553-A410-EF6817FEF370}" type="datetime1">
              <a:rPr lang="en-IN" smtClean="0"/>
              <a:pPr/>
              <a:t>16-02-2023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155320634"/>
      </p:ext>
    </p:extLst>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tx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1292840" cy="512892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tx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F4806A6-7BD0-4CD0-8B1C-D6467C4D39E3}" type="datetime1">
              <a:rPr lang="en-IN" smtClean="0"/>
              <a:pPr/>
              <a:t>16-02-2023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989188204"/>
      </p:ext>
    </p:extLst>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1">
                    <a:lumMod val="50000"/>
                  </a:schemeClr>
                </a:solidFill>
              </a:defRPr>
            </a:lvl1pPr>
          </a:lstStyle>
          <a:p>
            <a:fld id="{A2D715BF-CCD0-4290-985E-C893C1F4B268}" type="datetime1">
              <a:rPr lang="en-IN" smtClean="0"/>
              <a:pPr/>
              <a:t>16-02-2023</a:t>
            </a:fld>
            <a:endParaRPr lang="en-IN"/>
          </a:p>
        </p:txBody>
      </p:sp>
      <p:sp>
        <p:nvSpPr>
          <p:cNvPr id="5" name="Footer Placeholder 4"/>
          <p:cNvSpPr>
            <a:spLocks noGrp="1"/>
          </p:cNvSpPr>
          <p:nvPr>
            <p:ph type="ftr" sz="quarter" idx="3"/>
          </p:nvPr>
        </p:nvSpPr>
        <p:spPr>
          <a:xfrm>
            <a:off x="6947732" y="6469062"/>
            <a:ext cx="4319097" cy="365125"/>
          </a:xfrm>
          <a:prstGeom prst="rect">
            <a:avLst/>
          </a:prstGeom>
        </p:spPr>
        <p:txBody>
          <a:bodyPr vert="horz" lIns="91440" tIns="45720" rIns="91440" bIns="45720" rtlCol="0" anchor="ctr"/>
          <a:lstStyle>
            <a:lvl1pPr algn="r">
              <a:defRPr sz="1050">
                <a:solidFill>
                  <a:srgbClr val="969696"/>
                </a:solidFill>
              </a:defRPr>
            </a:lvl1pPr>
          </a:lstStyle>
          <a:p>
            <a:r>
              <a:rPr lang="en-IN" dirty="0"/>
              <a:t>© PSS Central Institute of Vocational Education, Bhopal 2019</a:t>
            </a:r>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rgbClr val="777777"/>
                </a:solidFill>
              </a:defRPr>
            </a:lvl1pPr>
          </a:lstStyle>
          <a:p>
            <a:fld id="{880B47A4-BD58-476A-BD47-E23F80C3D9B8}" type="slidenum">
              <a:rPr lang="en-IN" smtClean="0"/>
              <a:pPr/>
              <a:t>‹#›</a:t>
            </a:fld>
            <a:endParaRPr lang="en-IN" dirty="0"/>
          </a:p>
        </p:txBody>
      </p:sp>
    </p:spTree>
    <p:extLst>
      <p:ext uri="{BB962C8B-B14F-4D97-AF65-F5344CB8AC3E}">
        <p14:creationId xmlns:p14="http://schemas.microsoft.com/office/powerpoint/2010/main" val="2818571483"/>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advClick="0"/>
  <p:hf hdr="0" ft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0375" y="388939"/>
            <a:ext cx="10820769" cy="3499366"/>
          </a:xfrm>
        </p:spPr>
        <p:txBody>
          <a:bodyPr anchor="ctr">
            <a:noAutofit/>
          </a:bodyPr>
          <a:lstStyle/>
          <a:p>
            <a:pPr algn="ctr">
              <a:lnSpc>
                <a:spcPct val="150000"/>
              </a:lnSpc>
            </a:pPr>
            <a:r>
              <a:rPr lang="en-IN" sz="3600" b="1" dirty="0">
                <a:solidFill>
                  <a:srgbClr val="FFFF00"/>
                </a:solidFill>
              </a:rPr>
              <a:t>JOB ROLE – </a:t>
            </a:r>
            <a:r>
              <a:rPr lang="en-US" sz="3600" b="1" dirty="0">
                <a:solidFill>
                  <a:srgbClr val="FFFF00"/>
                </a:solidFill>
              </a:rPr>
              <a:t> ROTO ARTIST</a:t>
            </a:r>
            <a:br>
              <a:rPr lang="en-US" sz="3200" dirty="0">
                <a:solidFill>
                  <a:srgbClr val="FFFF00"/>
                </a:solidFill>
                <a:effectLst>
                  <a:outerShdw blurRad="38100" dist="38100" dir="2700000" algn="tl">
                    <a:srgbClr val="000000">
                      <a:alpha val="43137"/>
                    </a:srgbClr>
                  </a:outerShdw>
                </a:effectLst>
              </a:rPr>
            </a:br>
            <a:r>
              <a:rPr lang="en-US" sz="2800" dirty="0">
                <a:effectLst>
                  <a:outerShdw blurRad="38100" dist="38100" dir="2700000" algn="tl">
                    <a:srgbClr val="000000">
                      <a:alpha val="43137"/>
                    </a:srgbClr>
                  </a:outerShdw>
                </a:effectLst>
              </a:rPr>
              <a:t>Sector – Media and Entertainment Sector</a:t>
            </a:r>
            <a:br>
              <a:rPr lang="en-US" sz="2800" dirty="0">
                <a:effectLst>
                  <a:outerShdw blurRad="38100" dist="38100" dir="2700000" algn="tl">
                    <a:srgbClr val="000000">
                      <a:alpha val="43137"/>
                    </a:srgbClr>
                  </a:outerShdw>
                </a:effectLst>
              </a:rPr>
            </a:br>
            <a:r>
              <a:rPr lang="en-US" sz="2800" dirty="0">
                <a:effectLst>
                  <a:outerShdw blurRad="38100" dist="38100" dir="2700000" algn="tl">
                    <a:srgbClr val="000000">
                      <a:alpha val="43137"/>
                    </a:srgbClr>
                  </a:outerShdw>
                </a:effectLst>
              </a:rPr>
              <a:t>         (Qualification Pack Code: </a:t>
            </a:r>
            <a:r>
              <a:rPr lang="en-US" sz="2800" dirty="0"/>
              <a:t> </a:t>
            </a:r>
            <a:r>
              <a:rPr lang="en-GB" sz="2800" dirty="0"/>
              <a:t>MES/Q3504)</a:t>
            </a:r>
            <a:br>
              <a:rPr lang="en-US" sz="2800" dirty="0"/>
            </a:br>
            <a:r>
              <a:rPr lang="en-US" sz="1200" dirty="0"/>
              <a:t> </a:t>
            </a:r>
            <a:r>
              <a:rPr lang="en-US" sz="2800" dirty="0">
                <a:effectLst>
                  <a:outerShdw blurRad="38100" dist="38100" dir="2700000" algn="tl">
                    <a:srgbClr val="000000">
                      <a:alpha val="43137"/>
                    </a:srgbClr>
                  </a:outerShdw>
                </a:effectLst>
              </a:rPr>
              <a:t>( Class-XII )</a:t>
            </a:r>
            <a:endParaRPr lang="en-IN" sz="4400" dirty="0">
              <a:effectLst>
                <a:outerShdw blurRad="38100" dist="38100" dir="2700000" algn="tl">
                  <a:srgbClr val="000000">
                    <a:alpha val="43137"/>
                  </a:srgbClr>
                </a:outerShdw>
              </a:effectLst>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a:t>
            </a:fld>
            <a:endParaRPr lang="en-IN" dirty="0">
              <a:solidFill>
                <a:schemeClr val="tx1"/>
              </a:solidFill>
            </a:endParaRPr>
          </a:p>
        </p:txBody>
      </p:sp>
      <p:pic>
        <p:nvPicPr>
          <p:cNvPr id="2050" name="Picture 2" descr="Image result for ncert logo transparent white"/>
          <p:cNvPicPr>
            <a:picLocks noChangeAspect="1" noChangeArrowheads="1"/>
          </p:cNvPicPr>
          <p:nvPr/>
        </p:nvPicPr>
        <p:blipFill>
          <a:blip r:embed="rId2" cstate="print">
            <a:clrChange>
              <a:clrFrom>
                <a:srgbClr val="000000">
                  <a:alpha val="0"/>
                </a:srgbClr>
              </a:clrFrom>
              <a:clrTo>
                <a:srgbClr val="000000">
                  <a:alpha val="0"/>
                </a:srgbClr>
              </a:clrTo>
            </a:clrChange>
            <a:duotone>
              <a:prstClr val="black"/>
              <a:schemeClr val="tx1">
                <a:tint val="45000"/>
                <a:satMod val="400000"/>
              </a:schemeClr>
            </a:duotone>
            <a:extLst>
              <a:ext uri="{28A0092B-C50C-407E-A947-70E740481C1C}">
                <a14:useLocalDpi xmlns:a14="http://schemas.microsoft.com/office/drawing/2010/main" val="0"/>
              </a:ext>
            </a:extLst>
          </a:blip>
          <a:srcRect/>
          <a:stretch>
            <a:fillRect/>
          </a:stretch>
        </p:blipFill>
        <p:spPr bwMode="auto">
          <a:xfrm>
            <a:off x="1028538" y="4654233"/>
            <a:ext cx="1001547" cy="1296754"/>
          </a:xfrm>
          <a:prstGeom prst="rect">
            <a:avLst/>
          </a:prstGeom>
          <a:noFill/>
          <a:extLst>
            <a:ext uri="{909E8E84-426E-40DD-AFC4-6F175D3DCCD1}">
              <a14:hiddenFill xmlns:a14="http://schemas.microsoft.com/office/drawing/2010/main">
                <a:solidFill>
                  <a:srgbClr val="FFFFFF"/>
                </a:solidFill>
              </a14:hiddenFill>
            </a:ext>
          </a:extLst>
        </p:spPr>
      </p:pic>
      <p:sp>
        <p:nvSpPr>
          <p:cNvPr id="22532" name="AutoShape 4" descr="https://cdn2.newsok.biz/cache/r960-2b38995263e94014ad19114760834b4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9" name="Subtitle 4"/>
          <p:cNvSpPr txBox="1">
            <a:spLocks/>
          </p:cNvSpPr>
          <p:nvPr/>
        </p:nvSpPr>
        <p:spPr>
          <a:xfrm>
            <a:off x="1514433" y="4406379"/>
            <a:ext cx="9418320" cy="2062683"/>
          </a:xfrm>
          <a:prstGeom prst="rect">
            <a:avLst/>
          </a:prstGeom>
        </p:spPr>
        <p:txBody>
          <a:bodyPr vert="horz" lIns="91440" tIns="45720" rIns="91440" bIns="45720" rtlCol="0">
            <a:normAutofit fontScale="925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600" dirty="0">
              <a:solidFill>
                <a:schemeClr val="tx1"/>
              </a:solidFill>
            </a:endParaRPr>
          </a:p>
          <a:p>
            <a:pPr algn="ctr">
              <a:lnSpc>
                <a:spcPct val="120000"/>
              </a:lnSpc>
              <a:spcBef>
                <a:spcPts val="0"/>
              </a:spcBef>
              <a:spcAft>
                <a:spcPts val="0"/>
              </a:spcAft>
            </a:pPr>
            <a:r>
              <a:rPr lang="en-IN" sz="2600" dirty="0">
                <a:solidFill>
                  <a:schemeClr val="tx1"/>
                </a:solidFill>
              </a:rPr>
              <a:t>PSS Central Institute of Vocational Education</a:t>
            </a:r>
          </a:p>
          <a:p>
            <a:pPr algn="ctr">
              <a:lnSpc>
                <a:spcPct val="120000"/>
              </a:lnSpc>
              <a:spcBef>
                <a:spcPts val="0"/>
              </a:spcBef>
              <a:spcAft>
                <a:spcPts val="0"/>
              </a:spcAft>
            </a:pPr>
            <a:r>
              <a:rPr lang="en-IN" sz="2600" dirty="0">
                <a:solidFill>
                  <a:schemeClr val="tx1"/>
                </a:solidFill>
              </a:rPr>
              <a:t>Shyamla Hills, Bhopal – 462013 , Madhya Pradesh, India</a:t>
            </a:r>
            <a:br>
              <a:rPr lang="en-IN" sz="2600" dirty="0">
                <a:solidFill>
                  <a:schemeClr val="tx1"/>
                </a:solidFill>
              </a:rPr>
            </a:br>
            <a:r>
              <a:rPr lang="en-IN" sz="2500" b="1" dirty="0">
                <a:solidFill>
                  <a:schemeClr val="tx1"/>
                </a:solidFill>
              </a:rPr>
              <a:t>_________________________________________________________</a:t>
            </a:r>
            <a:r>
              <a:rPr lang="en-IN" sz="3000" b="1" dirty="0">
                <a:solidFill>
                  <a:schemeClr val="tx1"/>
                </a:solidFill>
              </a:rPr>
              <a:t> </a:t>
            </a:r>
            <a:r>
              <a:rPr lang="en-IN" sz="3000" dirty="0">
                <a:solidFill>
                  <a:schemeClr val="tx1"/>
                </a:solidFill>
              </a:rPr>
              <a:t>www.psscive.ac.in</a:t>
            </a:r>
          </a:p>
        </p:txBody>
      </p:sp>
    </p:spTree>
    <p:extLst>
      <p:ext uri="{BB962C8B-B14F-4D97-AF65-F5344CB8AC3E}">
        <p14:creationId xmlns:p14="http://schemas.microsoft.com/office/powerpoint/2010/main" val="95007572"/>
      </p:ext>
    </p:extLst>
  </p:cSld>
  <p:clrMapOvr>
    <a:masterClrMapping/>
  </p:clrMapOvr>
  <p:transition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10</a:t>
            </a:fld>
            <a:endParaRPr lang="en-IN" dirty="0">
              <a:solidFill>
                <a:schemeClr val="tx1"/>
              </a:solidFill>
            </a:endParaRPr>
          </a:p>
        </p:txBody>
      </p:sp>
      <p:cxnSp>
        <p:nvCxnSpPr>
          <p:cNvPr id="9" name="Straight Arrow Connector 8"/>
          <p:cNvCxnSpPr/>
          <p:nvPr/>
        </p:nvCxnSpPr>
        <p:spPr>
          <a:xfrm flipH="1" flipV="1">
            <a:off x="8383980" y="5486401"/>
            <a:ext cx="202979" cy="793978"/>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038" name="TextBox 1037">
            <a:extLst>
              <a:ext uri="{FF2B5EF4-FFF2-40B4-BE49-F238E27FC236}">
                <a16:creationId xmlns:a16="http://schemas.microsoft.com/office/drawing/2014/main" id="{7B7D55E4-A36E-E984-5D85-B44BF2781D4C}"/>
              </a:ext>
            </a:extLst>
          </p:cNvPr>
          <p:cNvSpPr txBox="1"/>
          <p:nvPr/>
        </p:nvSpPr>
        <p:spPr>
          <a:xfrm>
            <a:off x="284040" y="154550"/>
            <a:ext cx="6456393" cy="646331"/>
          </a:xfrm>
          <a:prstGeom prst="rect">
            <a:avLst/>
          </a:prstGeom>
          <a:noFill/>
        </p:spPr>
        <p:txBody>
          <a:bodyPr wrap="square">
            <a:spAutoFit/>
          </a:bodyPr>
          <a:lstStyle/>
          <a:p>
            <a:r>
              <a:rPr lang="en-US" sz="3600" b="1" dirty="0">
                <a:solidFill>
                  <a:srgbClr val="FFC000"/>
                </a:solidFill>
              </a:rPr>
              <a:t>Animate the basic shape</a:t>
            </a:r>
          </a:p>
        </p:txBody>
      </p:sp>
      <p:sp>
        <p:nvSpPr>
          <p:cNvPr id="2" name="Rectangle 1">
            <a:extLst>
              <a:ext uri="{FF2B5EF4-FFF2-40B4-BE49-F238E27FC236}">
                <a16:creationId xmlns:a16="http://schemas.microsoft.com/office/drawing/2014/main" id="{68AB3B36-9EAD-4D15-91C3-992A8817CDCA}"/>
              </a:ext>
            </a:extLst>
          </p:cNvPr>
          <p:cNvSpPr/>
          <p:nvPr/>
        </p:nvSpPr>
        <p:spPr>
          <a:xfrm>
            <a:off x="464236" y="800881"/>
            <a:ext cx="10482438" cy="1131079"/>
          </a:xfrm>
          <a:prstGeom prst="rect">
            <a:avLst/>
          </a:prstGeom>
          <a:noFill/>
        </p:spPr>
        <p:txBody>
          <a:bodyPr wrap="square" rtlCol="0">
            <a:spAutoFit/>
          </a:bodyPr>
          <a:lstStyle/>
          <a:p>
            <a:pPr marL="53975" algn="just">
              <a:lnSpc>
                <a:spcPts val="2700"/>
              </a:lnSpc>
            </a:pPr>
            <a:r>
              <a:rPr lang="en-US" sz="2300" dirty="0"/>
              <a:t>Remember these tips, while animating the shape. Now we will animate the basic shape of hair. We animate the hairs in two segments. First we will animate the basic shape of hair and then animate the strangler hair. </a:t>
            </a:r>
            <a:endParaRPr lang="en-IN" sz="2300" dirty="0"/>
          </a:p>
        </p:txBody>
      </p:sp>
      <p:sp>
        <p:nvSpPr>
          <p:cNvPr id="3" name="Rectangle 2">
            <a:extLst>
              <a:ext uri="{FF2B5EF4-FFF2-40B4-BE49-F238E27FC236}">
                <a16:creationId xmlns:a16="http://schemas.microsoft.com/office/drawing/2014/main" id="{E95041D2-E5E6-4172-A88B-75D01537625C}"/>
              </a:ext>
            </a:extLst>
          </p:cNvPr>
          <p:cNvSpPr/>
          <p:nvPr/>
        </p:nvSpPr>
        <p:spPr>
          <a:xfrm>
            <a:off x="284040" y="1905834"/>
            <a:ext cx="6917278" cy="646331"/>
          </a:xfrm>
          <a:prstGeom prst="rect">
            <a:avLst/>
          </a:prstGeom>
          <a:noFill/>
        </p:spPr>
        <p:txBody>
          <a:bodyPr wrap="square">
            <a:spAutoFit/>
          </a:bodyPr>
          <a:lstStyle/>
          <a:p>
            <a:r>
              <a:rPr lang="en-US" sz="3600" b="1" dirty="0">
                <a:solidFill>
                  <a:srgbClr val="FFC000"/>
                </a:solidFill>
              </a:rPr>
              <a:t>Animate the standout shape</a:t>
            </a:r>
            <a:endParaRPr lang="en-IN" sz="3600" b="1" dirty="0">
              <a:solidFill>
                <a:srgbClr val="FFC000"/>
              </a:solidFill>
            </a:endParaRPr>
          </a:p>
        </p:txBody>
      </p:sp>
      <p:sp>
        <p:nvSpPr>
          <p:cNvPr id="4" name="Rectangle 3">
            <a:extLst>
              <a:ext uri="{FF2B5EF4-FFF2-40B4-BE49-F238E27FC236}">
                <a16:creationId xmlns:a16="http://schemas.microsoft.com/office/drawing/2014/main" id="{3166DCC6-D34C-4F71-A0F5-C8F9AD9D9F0A}"/>
              </a:ext>
            </a:extLst>
          </p:cNvPr>
          <p:cNvSpPr/>
          <p:nvPr/>
        </p:nvSpPr>
        <p:spPr>
          <a:xfrm>
            <a:off x="464236" y="2578291"/>
            <a:ext cx="10482438" cy="3554819"/>
          </a:xfrm>
          <a:prstGeom prst="rect">
            <a:avLst/>
          </a:prstGeom>
          <a:noFill/>
        </p:spPr>
        <p:txBody>
          <a:bodyPr wrap="square" rtlCol="0">
            <a:spAutoFit/>
          </a:bodyPr>
          <a:lstStyle/>
          <a:p>
            <a:pPr marL="53975" algn="just">
              <a:lnSpc>
                <a:spcPts val="2700"/>
              </a:lnSpc>
            </a:pPr>
            <a:r>
              <a:rPr lang="en-US" sz="2300" dirty="0"/>
              <a:t>After animating basic shape, next animate standout hair. During this, you will animate open poly. Remember the following points while animating standout hair.</a:t>
            </a:r>
            <a:endParaRPr lang="en-IN" sz="2300" dirty="0"/>
          </a:p>
          <a:p>
            <a:pPr marL="396875" indent="-342900" algn="just">
              <a:lnSpc>
                <a:spcPts val="2700"/>
              </a:lnSpc>
              <a:buFont typeface="Arial" panose="020B0604020202020204" pitchFamily="34" charset="0"/>
              <a:buChar char="•"/>
            </a:pPr>
            <a:r>
              <a:rPr lang="en-US" sz="2300" dirty="0"/>
              <a:t>Never left open shape in middle, which you select for animate.</a:t>
            </a:r>
            <a:endParaRPr lang="en-IN" sz="2300" dirty="0"/>
          </a:p>
          <a:p>
            <a:pPr marL="396875" indent="-342900" algn="just">
              <a:lnSpc>
                <a:spcPts val="2700"/>
              </a:lnSpc>
              <a:buFont typeface="Arial" panose="020B0604020202020204" pitchFamily="34" charset="0"/>
              <a:buChar char="•"/>
            </a:pPr>
            <a:r>
              <a:rPr lang="en-US" sz="2300" dirty="0"/>
              <a:t>Complete selected open shape first, and then move to another shape.</a:t>
            </a:r>
            <a:endParaRPr lang="en-IN" sz="2300" dirty="0"/>
          </a:p>
          <a:p>
            <a:pPr marL="396875" indent="-342900" algn="just">
              <a:lnSpc>
                <a:spcPts val="2700"/>
              </a:lnSpc>
              <a:buFont typeface="Arial" panose="020B0604020202020204" pitchFamily="34" charset="0"/>
              <a:buChar char="•"/>
            </a:pPr>
            <a:r>
              <a:rPr lang="en-US" sz="2300" dirty="0"/>
              <a:t>The root of hair should always be in the head.</a:t>
            </a:r>
            <a:endParaRPr lang="en-IN" sz="2300" dirty="0"/>
          </a:p>
          <a:p>
            <a:pPr marL="396875" indent="-342900" algn="just">
              <a:lnSpc>
                <a:spcPts val="2700"/>
              </a:lnSpc>
              <a:buFont typeface="Arial" panose="020B0604020202020204" pitchFamily="34" charset="0"/>
              <a:buChar char="•"/>
            </a:pPr>
            <a:r>
              <a:rPr lang="en-US" sz="2300" dirty="0"/>
              <a:t>Apply the stroke on open poly at the end.</a:t>
            </a:r>
            <a:endParaRPr lang="en-IN" sz="2300" dirty="0"/>
          </a:p>
          <a:p>
            <a:pPr marL="396875" indent="-342900" algn="just">
              <a:lnSpc>
                <a:spcPts val="2700"/>
              </a:lnSpc>
              <a:buFont typeface="Arial" panose="020B0604020202020204" pitchFamily="34" charset="0"/>
              <a:buChar char="•"/>
            </a:pPr>
            <a:r>
              <a:rPr lang="en-US" sz="2300" dirty="0"/>
              <a:t>Never use blur and cap in hair open shape.</a:t>
            </a:r>
            <a:endParaRPr lang="en-IN" sz="2300" dirty="0"/>
          </a:p>
          <a:p>
            <a:pPr marL="396875" indent="-342900" algn="just">
              <a:lnSpc>
                <a:spcPts val="2700"/>
              </a:lnSpc>
              <a:buFont typeface="Arial" panose="020B0604020202020204" pitchFamily="34" charset="0"/>
              <a:buChar char="•"/>
            </a:pPr>
            <a:r>
              <a:rPr lang="en-US" sz="2300" dirty="0"/>
              <a:t>Use the stroke width of 1 or 2 pixels for single hair.</a:t>
            </a:r>
            <a:endParaRPr lang="en-IN" sz="2300" dirty="0"/>
          </a:p>
          <a:p>
            <a:pPr marL="396875" indent="-342900" algn="just">
              <a:lnSpc>
                <a:spcPts val="2700"/>
              </a:lnSpc>
              <a:buFont typeface="Arial" panose="020B0604020202020204" pitchFamily="34" charset="0"/>
              <a:buChar char="•"/>
            </a:pPr>
            <a:r>
              <a:rPr lang="en-US" sz="2300" dirty="0"/>
              <a:t>Animate the selected hair until it disappears.</a:t>
            </a:r>
            <a:endParaRPr lang="en-IN" sz="2300" dirty="0"/>
          </a:p>
        </p:txBody>
      </p:sp>
    </p:spTree>
    <p:extLst>
      <p:ext uri="{BB962C8B-B14F-4D97-AF65-F5344CB8AC3E}">
        <p14:creationId xmlns:p14="http://schemas.microsoft.com/office/powerpoint/2010/main" val="3440066858"/>
      </p:ext>
    </p:extLst>
  </p:cSld>
  <p:clrMapOvr>
    <a:masterClrMapping/>
  </p:clrMapOvr>
  <p:transition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03564" y="1258950"/>
            <a:ext cx="9829800" cy="4007591"/>
          </a:xfrm>
        </p:spPr>
        <p:txBody>
          <a:bodyPr>
            <a:normAutofit lnSpcReduction="10000"/>
          </a:bodyPr>
          <a:lstStyle/>
          <a:p>
            <a:pPr marL="60325" indent="-1588" algn="ctr">
              <a:lnSpc>
                <a:spcPct val="100000"/>
              </a:lnSpc>
              <a:buNone/>
            </a:pPr>
            <a:r>
              <a:rPr lang="en-US" sz="3600" b="1" dirty="0">
                <a:solidFill>
                  <a:srgbClr val="FFFF00"/>
                </a:solidFill>
                <a:cs typeface="Century Schoolbook"/>
              </a:rPr>
              <a:t>Summary</a:t>
            </a:r>
          </a:p>
          <a:p>
            <a:pPr marL="60325" indent="-1588" algn="just">
              <a:lnSpc>
                <a:spcPct val="100000"/>
              </a:lnSpc>
              <a:buNone/>
            </a:pPr>
            <a:r>
              <a:rPr lang="en-IN" sz="2400" dirty="0"/>
              <a:t>In this lesson you have learnt about </a:t>
            </a:r>
            <a:r>
              <a:rPr lang="en-IN" sz="2400" dirty="0" err="1"/>
              <a:t>i</a:t>
            </a:r>
            <a:r>
              <a:rPr lang="en-US" sz="2400" dirty="0"/>
              <a:t>n Hair rotoscoping, classified hair in two shapes- Basic and standout. Basic shapes are a section of hair which appears in whole and has definable edges. They will not change their contour to great extent. Standout is a kind of straggler hairs that is not covered by basic shapes. Use Open Poly/open shape to create Hair standout shapes. Animate the hairs in two segments. Initially animate the basic shape and then strangler hair. Complete selected open shape first, and then move to another shape.</a:t>
            </a:r>
          </a:p>
          <a:p>
            <a:pPr marL="60325" indent="-1588" algn="just">
              <a:lnSpc>
                <a:spcPct val="100000"/>
              </a:lnSpc>
              <a:buNone/>
            </a:pPr>
            <a:endParaRPr lang="en-US" sz="2400" dirty="0"/>
          </a:p>
          <a:p>
            <a:pPr marL="60325" indent="-1588" algn="just">
              <a:lnSpc>
                <a:spcPct val="100000"/>
              </a:lnSpc>
              <a:buNone/>
            </a:pPr>
            <a:endParaRPr lang="en-US" sz="2400" dirty="0"/>
          </a:p>
        </p:txBody>
      </p:sp>
      <p:sp>
        <p:nvSpPr>
          <p:cNvPr id="4" name="Slide Number Placeholder 3"/>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11</a:t>
            </a:fld>
            <a:endParaRPr lang="en-IN" dirty="0">
              <a:solidFill>
                <a:schemeClr val="tx1"/>
              </a:solidFill>
            </a:endParaRPr>
          </a:p>
        </p:txBody>
      </p:sp>
    </p:spTree>
  </p:cSld>
  <p:clrMapOvr>
    <a:masterClrMapping/>
  </p:clrMapOvr>
  <p:transition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43372" y="495654"/>
            <a:ext cx="9418320" cy="4053442"/>
          </a:xfrm>
        </p:spPr>
        <p:txBody>
          <a:bodyPr>
            <a:normAutofit fontScale="90000"/>
          </a:bodyPr>
          <a:lstStyle/>
          <a:p>
            <a:pPr algn="ctr">
              <a:lnSpc>
                <a:spcPct val="100000"/>
              </a:lnSpc>
            </a:pP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r>
              <a:rPr lang="en-IN" sz="3100" b="1" dirty="0">
                <a:solidFill>
                  <a:srgbClr val="FFFF00"/>
                </a:solidFill>
              </a:rPr>
              <a:t>Project Coordinator : </a:t>
            </a:r>
            <a:r>
              <a:rPr lang="en-IN" sz="3100" b="1" dirty="0"/>
              <a:t>Dr. </a:t>
            </a:r>
            <a:r>
              <a:rPr lang="en-IN" sz="3100" b="1" dirty="0" err="1"/>
              <a:t>Dipak</a:t>
            </a:r>
            <a:r>
              <a:rPr lang="en-IN" sz="3100" b="1" dirty="0"/>
              <a:t> D. </a:t>
            </a:r>
            <a:r>
              <a:rPr lang="en-IN" sz="3100" b="1" dirty="0" err="1"/>
              <a:t>Shudhalwar</a:t>
            </a:r>
            <a:br>
              <a:rPr lang="en-IN" sz="3100" b="1" dirty="0"/>
            </a:br>
            <a:br>
              <a:rPr lang="en-IN" sz="3100" b="1" dirty="0"/>
            </a:br>
            <a:r>
              <a:rPr lang="en-IN" sz="2700" dirty="0">
                <a:solidFill>
                  <a:srgbClr val="FFFF00"/>
                </a:solidFill>
              </a:rPr>
              <a:t>Assistance</a:t>
            </a:r>
            <a:br>
              <a:rPr lang="en-IN" sz="2700" dirty="0"/>
            </a:br>
            <a:r>
              <a:rPr lang="en-IN" sz="2700" dirty="0"/>
              <a:t>Mr. </a:t>
            </a:r>
            <a:r>
              <a:rPr lang="en-IN" sz="2700" dirty="0" err="1"/>
              <a:t>Abhinaw</a:t>
            </a:r>
            <a:r>
              <a:rPr lang="en-IN" sz="2700" dirty="0"/>
              <a:t> Kumar Dwivedi</a:t>
            </a:r>
            <a:br>
              <a:rPr lang="en-IN" sz="2700" dirty="0"/>
            </a:br>
            <a:r>
              <a:rPr lang="en-IN" sz="2700" dirty="0"/>
              <a:t>Mr. Rajesh Kahar</a:t>
            </a:r>
            <a:br>
              <a:rPr lang="en-IN" sz="2700" dirty="0"/>
            </a:br>
            <a:br>
              <a:rPr lang="en-IN" sz="4900" dirty="0"/>
            </a:br>
            <a:endParaRPr lang="en-IN" dirty="0"/>
          </a:p>
        </p:txBody>
      </p:sp>
      <p:sp>
        <p:nvSpPr>
          <p:cNvPr id="6" name="Subtitle 4"/>
          <p:cNvSpPr txBox="1">
            <a:spLocks/>
          </p:cNvSpPr>
          <p:nvPr/>
        </p:nvSpPr>
        <p:spPr>
          <a:xfrm>
            <a:off x="504968" y="4549096"/>
            <a:ext cx="10495128" cy="2062683"/>
          </a:xfrm>
          <a:prstGeom prst="rect">
            <a:avLst/>
          </a:prstGeom>
        </p:spPr>
        <p:txBody>
          <a:bodyPr vert="horz" lIns="91440" tIns="45720" rIns="91440" bIns="45720" rtlCol="0">
            <a:normAutofit fontScale="250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800" b="1" dirty="0">
              <a:solidFill>
                <a:schemeClr val="tx1"/>
              </a:solidFill>
            </a:endParaRPr>
          </a:p>
          <a:p>
            <a:pPr algn="ctr">
              <a:lnSpc>
                <a:spcPct val="120000"/>
              </a:lnSpc>
              <a:spcBef>
                <a:spcPts val="0"/>
              </a:spcBef>
              <a:spcAft>
                <a:spcPts val="0"/>
              </a:spcAft>
            </a:pPr>
            <a:r>
              <a:rPr lang="en-IN" sz="5600" b="1" dirty="0">
                <a:solidFill>
                  <a:schemeClr val="tx1"/>
                </a:solidFill>
              </a:rPr>
              <a:t>Joint Director</a:t>
            </a:r>
          </a:p>
          <a:p>
            <a:pPr algn="ctr">
              <a:lnSpc>
                <a:spcPct val="120000"/>
              </a:lnSpc>
              <a:spcBef>
                <a:spcPts val="0"/>
              </a:spcBef>
              <a:spcAft>
                <a:spcPts val="0"/>
              </a:spcAft>
            </a:pPr>
            <a:r>
              <a:rPr lang="en-IN" sz="6400" dirty="0">
                <a:solidFill>
                  <a:schemeClr val="tx1"/>
                </a:solidFill>
              </a:rPr>
              <a:t>PSS Central Institute of Vocational Education</a:t>
            </a:r>
          </a:p>
          <a:p>
            <a:pPr algn="ctr">
              <a:lnSpc>
                <a:spcPct val="120000"/>
              </a:lnSpc>
              <a:spcBef>
                <a:spcPts val="0"/>
              </a:spcBef>
              <a:spcAft>
                <a:spcPts val="0"/>
              </a:spcAft>
            </a:pPr>
            <a:r>
              <a:rPr lang="en-IN" sz="6400" dirty="0">
                <a:solidFill>
                  <a:schemeClr val="tx1"/>
                </a:solidFill>
              </a:rPr>
              <a:t>Shyamla Hills, Bhopal – 462013 , Madhya Pradesh, India</a:t>
            </a:r>
            <a:br>
              <a:rPr lang="en-IN" sz="6400" dirty="0">
                <a:solidFill>
                  <a:schemeClr val="tx1"/>
                </a:solidFill>
              </a:rPr>
            </a:br>
            <a:r>
              <a:rPr lang="en-IN" sz="6400" b="1" dirty="0">
                <a:solidFill>
                  <a:schemeClr val="tx1"/>
                </a:solidFill>
              </a:rPr>
              <a:t>__________________________________________________________________________</a:t>
            </a:r>
            <a:endParaRPr lang="en-IN" sz="6400" dirty="0">
              <a:solidFill>
                <a:schemeClr val="tx1"/>
              </a:solidFill>
            </a:endParaRPr>
          </a:p>
          <a:p>
            <a:pPr algn="ctr">
              <a:lnSpc>
                <a:spcPct val="120000"/>
              </a:lnSpc>
              <a:spcBef>
                <a:spcPts val="0"/>
              </a:spcBef>
              <a:spcAft>
                <a:spcPts val="0"/>
              </a:spcAft>
            </a:pPr>
            <a:r>
              <a:rPr lang="en-IN" sz="4800" b="1" dirty="0">
                <a:solidFill>
                  <a:schemeClr val="tx1"/>
                </a:solidFill>
              </a:rPr>
              <a:t>E-mail: </a:t>
            </a:r>
            <a:r>
              <a:rPr lang="en-IN" sz="4800" b="1" dirty="0" err="1">
                <a:solidFill>
                  <a:schemeClr val="tx1"/>
                </a:solidFill>
              </a:rPr>
              <a:t>jdpsscive@gmail.com</a:t>
            </a:r>
            <a:br>
              <a:rPr lang="en-IN" sz="4800" b="1" dirty="0">
                <a:solidFill>
                  <a:schemeClr val="tx1"/>
                </a:solidFill>
              </a:rPr>
            </a:br>
            <a:r>
              <a:rPr lang="en-IN" sz="4800" b="1" dirty="0">
                <a:solidFill>
                  <a:schemeClr val="tx1"/>
                </a:solidFill>
              </a:rPr>
              <a:t>Tel. +91 755 2660691, 2704100, 2660391, 2660564</a:t>
            </a:r>
            <a:br>
              <a:rPr lang="en-IN" sz="4800" b="1" dirty="0">
                <a:solidFill>
                  <a:schemeClr val="tx1"/>
                </a:solidFill>
              </a:rPr>
            </a:br>
            <a:r>
              <a:rPr lang="en-IN" sz="4800" b="1" dirty="0">
                <a:solidFill>
                  <a:schemeClr val="tx1"/>
                </a:solidFill>
              </a:rPr>
              <a:t>Fax +91 755 2660481</a:t>
            </a:r>
            <a:br>
              <a:rPr lang="en-IN" sz="4800" b="1" dirty="0">
                <a:solidFill>
                  <a:schemeClr val="tx1"/>
                </a:solidFill>
              </a:rPr>
            </a:br>
            <a:r>
              <a:rPr lang="en-IN" sz="4800" b="1" dirty="0">
                <a:solidFill>
                  <a:schemeClr val="tx1"/>
                </a:solidFill>
              </a:rPr>
              <a:t>Website: </a:t>
            </a:r>
            <a:r>
              <a:rPr lang="en-IN" sz="4800" b="1" dirty="0" err="1">
                <a:solidFill>
                  <a:schemeClr val="tx1"/>
                </a:solidFill>
              </a:rPr>
              <a:t>www.psscive.ac.in</a:t>
            </a:r>
            <a:endParaRPr lang="en-IN" sz="4800" b="1" dirty="0">
              <a:solidFill>
                <a:schemeClr val="tx1"/>
              </a:solidFill>
            </a:endParaRPr>
          </a:p>
        </p:txBody>
      </p:sp>
      <p:sp>
        <p:nvSpPr>
          <p:cNvPr id="9" name="Slide Number Placeholder 8"/>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12</a:t>
            </a:fld>
            <a:endParaRPr lang="en-IN" dirty="0">
              <a:solidFill>
                <a:schemeClr val="tx1"/>
              </a:solidFill>
            </a:endParaRPr>
          </a:p>
        </p:txBody>
      </p:sp>
      <p:sp>
        <p:nvSpPr>
          <p:cNvPr id="8" name="Rectangle 7"/>
          <p:cNvSpPr/>
          <p:nvPr/>
        </p:nvSpPr>
        <p:spPr>
          <a:xfrm>
            <a:off x="7325714" y="6611779"/>
            <a:ext cx="6096000" cy="246221"/>
          </a:xfrm>
          <a:prstGeom prst="rect">
            <a:avLst/>
          </a:prstGeom>
        </p:spPr>
        <p:txBody>
          <a:bodyPr>
            <a:spAutoFit/>
          </a:bodyPr>
          <a:lstStyle/>
          <a:p>
            <a:r>
              <a:rPr lang="en-IN" sz="1000" dirty="0"/>
              <a:t>© PSS Central Institute of Vocational Education, Bhopal 2019</a:t>
            </a:r>
          </a:p>
        </p:txBody>
      </p:sp>
      <p:pic>
        <p:nvPicPr>
          <p:cNvPr id="10" name="Picture 2" descr="Image result for ncert logo transparent whi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21478" y="3561162"/>
            <a:ext cx="678381" cy="98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6174416"/>
      </p:ext>
    </p:extLst>
  </p:cSld>
  <p:clrMapOvr>
    <a:masterClrMapping/>
  </p:clrMapOvr>
  <p:transition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43372" y="495654"/>
            <a:ext cx="9418320" cy="4053442"/>
          </a:xfrm>
        </p:spPr>
        <p:txBody>
          <a:bodyPr>
            <a:normAutofit fontScale="90000"/>
          </a:bodyPr>
          <a:lstStyle/>
          <a:p>
            <a:pPr algn="ctr">
              <a:lnSpc>
                <a:spcPct val="100000"/>
              </a:lnSpc>
            </a:pP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endParaRPr lang="en-IN" dirty="0"/>
          </a:p>
        </p:txBody>
      </p:sp>
      <p:sp>
        <p:nvSpPr>
          <p:cNvPr id="6" name="Subtitle 4"/>
          <p:cNvSpPr txBox="1">
            <a:spLocks/>
          </p:cNvSpPr>
          <p:nvPr/>
        </p:nvSpPr>
        <p:spPr>
          <a:xfrm>
            <a:off x="916901" y="1903173"/>
            <a:ext cx="10495128" cy="2062683"/>
          </a:xfrm>
          <a:prstGeom prst="rect">
            <a:avLst/>
          </a:prstGeom>
        </p:spPr>
        <p:txBody>
          <a:bodyPr vert="horz" lIns="91440" tIns="45720" rIns="91440" bIns="45720" rtlCol="0">
            <a:normAutofit/>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800" b="1" dirty="0">
              <a:solidFill>
                <a:schemeClr val="tx1"/>
              </a:solidFill>
            </a:endParaRPr>
          </a:p>
        </p:txBody>
      </p:sp>
      <p:sp>
        <p:nvSpPr>
          <p:cNvPr id="9" name="Slide Number Placeholder 8"/>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13</a:t>
            </a:fld>
            <a:endParaRPr lang="en-IN" dirty="0">
              <a:solidFill>
                <a:schemeClr val="tx1"/>
              </a:solidFill>
            </a:endParaRPr>
          </a:p>
        </p:txBody>
      </p:sp>
      <p:pic>
        <p:nvPicPr>
          <p:cNvPr id="3" name="Picture 2">
            <a:extLst>
              <a:ext uri="{FF2B5EF4-FFF2-40B4-BE49-F238E27FC236}">
                <a16:creationId xmlns:a16="http://schemas.microsoft.com/office/drawing/2014/main" id="{C621B6D5-BCCC-4E41-A9EF-4413CBF1B7DC}"/>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000250" y="1819275"/>
            <a:ext cx="8191500" cy="3219450"/>
          </a:xfrm>
          <a:prstGeom prst="rect">
            <a:avLst/>
          </a:prstGeom>
        </p:spPr>
      </p:pic>
    </p:spTree>
    <p:extLst>
      <p:ext uri="{BB962C8B-B14F-4D97-AF65-F5344CB8AC3E}">
        <p14:creationId xmlns:p14="http://schemas.microsoft.com/office/powerpoint/2010/main" val="2110556335"/>
      </p:ext>
    </p:extLst>
  </p:cSld>
  <p:clrMapOvr>
    <a:masterClrMapping/>
  </p:clrMapOvr>
  <p:transition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a:t>
            </a:fld>
            <a:endParaRPr lang="en-IN" dirty="0">
              <a:solidFill>
                <a:schemeClr val="tx1"/>
              </a:solidFill>
            </a:endParaRPr>
          </a:p>
        </p:txBody>
      </p:sp>
      <p:sp>
        <p:nvSpPr>
          <p:cNvPr id="2" name="Content Placeholder 1"/>
          <p:cNvSpPr>
            <a:spLocks noGrp="1"/>
          </p:cNvSpPr>
          <p:nvPr>
            <p:ph idx="1"/>
          </p:nvPr>
        </p:nvSpPr>
        <p:spPr>
          <a:xfrm>
            <a:off x="1206516" y="2466109"/>
            <a:ext cx="9287218" cy="1634836"/>
          </a:xfrm>
        </p:spPr>
        <p:txBody>
          <a:bodyPr>
            <a:normAutofit/>
          </a:bodyPr>
          <a:lstStyle/>
          <a:p>
            <a:pPr marL="0" indent="0" algn="ctr">
              <a:lnSpc>
                <a:spcPct val="150000"/>
              </a:lnSpc>
              <a:buNone/>
            </a:pPr>
            <a:r>
              <a:rPr lang="en-IN" sz="3200" b="1" dirty="0">
                <a:solidFill>
                  <a:srgbClr val="FFFF00"/>
                </a:solidFill>
                <a:latin typeface="+mj-lt"/>
              </a:rPr>
              <a:t>CHAPTER </a:t>
            </a:r>
            <a:r>
              <a:rPr lang="en-IN" sz="3200" b="1" dirty="0">
                <a:solidFill>
                  <a:srgbClr val="FFFF00"/>
                </a:solidFill>
                <a:latin typeface="+mj-lt"/>
                <a:ea typeface="Adobe Heiti Std R" pitchFamily="34" charset="-128"/>
              </a:rPr>
              <a:t>8</a:t>
            </a:r>
            <a:r>
              <a:rPr lang="en-IN" sz="3200" b="1" dirty="0">
                <a:solidFill>
                  <a:srgbClr val="FFFF00"/>
                </a:solidFill>
                <a:latin typeface="+mj-lt"/>
              </a:rPr>
              <a:t>: </a:t>
            </a:r>
            <a:r>
              <a:rPr lang="en-US" sz="3200" b="1" dirty="0">
                <a:solidFill>
                  <a:srgbClr val="FFFF00"/>
                </a:solidFill>
                <a:latin typeface="+mj-lt"/>
              </a:rPr>
              <a:t>ROTOSCOPY OF HAIR</a:t>
            </a:r>
          </a:p>
        </p:txBody>
      </p:sp>
    </p:spTree>
    <p:extLst>
      <p:ext uri="{BB962C8B-B14F-4D97-AF65-F5344CB8AC3E}">
        <p14:creationId xmlns:p14="http://schemas.microsoft.com/office/powerpoint/2010/main" val="3441852066"/>
      </p:ext>
    </p:extLst>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8583" y="963485"/>
            <a:ext cx="6125378" cy="658070"/>
          </a:xfrm>
        </p:spPr>
        <p:txBody>
          <a:bodyPr>
            <a:normAutofit/>
          </a:bodyPr>
          <a:lstStyle/>
          <a:p>
            <a:pPr algn="ctr"/>
            <a:r>
              <a:rPr lang="en-IN" sz="4000" b="1" dirty="0">
                <a:solidFill>
                  <a:srgbClr val="FFFF00"/>
                </a:solidFill>
              </a:rPr>
              <a:t>Content </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3</a:t>
            </a:fld>
            <a:endParaRPr lang="en-IN" dirty="0">
              <a:solidFill>
                <a:schemeClr val="tx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2348856785"/>
              </p:ext>
            </p:extLst>
          </p:nvPr>
        </p:nvGraphicFramePr>
        <p:xfrm>
          <a:off x="1919772" y="1762484"/>
          <a:ext cx="8218583" cy="2657117"/>
        </p:xfrm>
        <a:graphic>
          <a:graphicData uri="http://schemas.openxmlformats.org/drawingml/2006/table">
            <a:tbl>
              <a:tblPr firstRow="1" bandRow="1">
                <a:tableStyleId>{7DF18680-E054-41AD-8BC1-D1AEF772440D}</a:tableStyleId>
              </a:tblPr>
              <a:tblGrid>
                <a:gridCol w="5479589">
                  <a:extLst>
                    <a:ext uri="{9D8B030D-6E8A-4147-A177-3AD203B41FA5}">
                      <a16:colId xmlns:a16="http://schemas.microsoft.com/office/drawing/2014/main" val="466885541"/>
                    </a:ext>
                  </a:extLst>
                </a:gridCol>
                <a:gridCol w="2738994">
                  <a:extLst>
                    <a:ext uri="{9D8B030D-6E8A-4147-A177-3AD203B41FA5}">
                      <a16:colId xmlns:a16="http://schemas.microsoft.com/office/drawing/2014/main" val="1759081340"/>
                    </a:ext>
                  </a:extLst>
                </a:gridCol>
              </a:tblGrid>
              <a:tr h="472108">
                <a:tc>
                  <a:txBody>
                    <a:bodyPr/>
                    <a:lstStyle/>
                    <a:p>
                      <a:pPr algn="l">
                        <a:lnSpc>
                          <a:spcPct val="100000"/>
                        </a:lnSpc>
                      </a:pPr>
                      <a:r>
                        <a:rPr lang="en-US" sz="2000" dirty="0"/>
                        <a:t>Title</a:t>
                      </a:r>
                    </a:p>
                  </a:txBody>
                  <a:tcPr/>
                </a:tc>
                <a:tc>
                  <a:txBody>
                    <a:bodyPr/>
                    <a:lstStyle/>
                    <a:p>
                      <a:pPr algn="l">
                        <a:lnSpc>
                          <a:spcPct val="100000"/>
                        </a:lnSpc>
                      </a:pPr>
                      <a:r>
                        <a:rPr lang="en-US" sz="2000" dirty="0"/>
                        <a:t>Slide</a:t>
                      </a:r>
                      <a:r>
                        <a:rPr lang="en-US" sz="2000" baseline="0" dirty="0"/>
                        <a:t> No.</a:t>
                      </a:r>
                      <a:endParaRPr lang="en-US" sz="2000" dirty="0"/>
                    </a:p>
                  </a:txBody>
                  <a:tcPr/>
                </a:tc>
                <a:extLst>
                  <a:ext uri="{0D108BD9-81ED-4DB2-BD59-A6C34878D82A}">
                    <a16:rowId xmlns:a16="http://schemas.microsoft.com/office/drawing/2014/main" val="3294882017"/>
                  </a:ext>
                </a:extLst>
              </a:tr>
              <a:tr h="435791">
                <a:tc>
                  <a:txBody>
                    <a:bodyPr/>
                    <a:lstStyle/>
                    <a:p>
                      <a:pPr algn="l">
                        <a:lnSpc>
                          <a:spcPct val="100000"/>
                        </a:lnSpc>
                      </a:pPr>
                      <a:r>
                        <a:rPr lang="en-US" sz="1800" dirty="0"/>
                        <a:t>Chapter Objective</a:t>
                      </a:r>
                      <a:endParaRPr lang="en-US" sz="1800" b="0" i="0" dirty="0">
                        <a:solidFill>
                          <a:schemeClr val="bg1"/>
                        </a:solidFill>
                      </a:endParaRPr>
                    </a:p>
                  </a:txBody>
                  <a:tcPr/>
                </a:tc>
                <a:tc>
                  <a:txBody>
                    <a:bodyPr/>
                    <a:lstStyle/>
                    <a:p>
                      <a:pPr algn="ctr">
                        <a:lnSpc>
                          <a:spcPct val="100000"/>
                        </a:lnSpc>
                      </a:pPr>
                      <a:r>
                        <a:rPr lang="en-US" sz="1600" dirty="0"/>
                        <a:t>04</a:t>
                      </a:r>
                    </a:p>
                  </a:txBody>
                  <a:tcPr/>
                </a:tc>
                <a:extLst>
                  <a:ext uri="{0D108BD9-81ED-4DB2-BD59-A6C34878D82A}">
                    <a16:rowId xmlns:a16="http://schemas.microsoft.com/office/drawing/2014/main" val="10001"/>
                  </a:ext>
                </a:extLst>
              </a:tr>
              <a:tr h="435791">
                <a:tc>
                  <a:txBody>
                    <a:bodyPr/>
                    <a:lstStyle/>
                    <a:p>
                      <a:pPr algn="l">
                        <a:lnSpc>
                          <a:spcPct val="100000"/>
                        </a:lnSpc>
                      </a:pPr>
                      <a:r>
                        <a:rPr lang="en-IN" sz="1800" dirty="0"/>
                        <a:t>Introduction</a:t>
                      </a:r>
                      <a:endParaRPr lang="en-IN" sz="1800" b="0" i="0" dirty="0">
                        <a:solidFill>
                          <a:schemeClr val="bg1"/>
                        </a:solidFill>
                      </a:endParaRPr>
                    </a:p>
                  </a:txBody>
                  <a:tcPr/>
                </a:tc>
                <a:tc>
                  <a:txBody>
                    <a:bodyPr/>
                    <a:lstStyle/>
                    <a:p>
                      <a:pPr algn="ctr">
                        <a:lnSpc>
                          <a:spcPct val="100000"/>
                        </a:lnSpc>
                      </a:pPr>
                      <a:r>
                        <a:rPr lang="en-US" sz="1600" dirty="0"/>
                        <a:t>05-06</a:t>
                      </a:r>
                    </a:p>
                  </a:txBody>
                  <a:tcPr/>
                </a:tc>
                <a:extLst>
                  <a:ext uri="{0D108BD9-81ED-4DB2-BD59-A6C34878D82A}">
                    <a16:rowId xmlns:a16="http://schemas.microsoft.com/office/drawing/2014/main" val="4119173625"/>
                  </a:ext>
                </a:extLst>
              </a:tr>
              <a:tr h="441845">
                <a:tc>
                  <a:txBody>
                    <a:bodyPr/>
                    <a:lstStyle/>
                    <a:p>
                      <a:pPr algn="l">
                        <a:lnSpc>
                          <a:spcPct val="100000"/>
                        </a:lnSpc>
                      </a:pPr>
                      <a:r>
                        <a:rPr lang="en-IN" sz="1800" dirty="0"/>
                        <a:t>Basic Shapes &amp; Standout Shapes</a:t>
                      </a:r>
                    </a:p>
                  </a:txBody>
                  <a:tcPr/>
                </a:tc>
                <a:tc>
                  <a:txBody>
                    <a:bodyPr/>
                    <a:lstStyle/>
                    <a:p>
                      <a:pPr algn="ctr">
                        <a:lnSpc>
                          <a:spcPct val="100000"/>
                        </a:lnSpc>
                      </a:pPr>
                      <a:r>
                        <a:rPr lang="en-US" sz="1600" dirty="0"/>
                        <a:t>07-08</a:t>
                      </a:r>
                      <a:endParaRPr lang="en-US" sz="1600" b="0" dirty="0"/>
                    </a:p>
                  </a:txBody>
                  <a:tcPr/>
                </a:tc>
                <a:extLst>
                  <a:ext uri="{0D108BD9-81ED-4DB2-BD59-A6C34878D82A}">
                    <a16:rowId xmlns:a16="http://schemas.microsoft.com/office/drawing/2014/main" val="1977436750"/>
                  </a:ext>
                </a:extLst>
              </a:tr>
              <a:tr h="435791">
                <a:tc>
                  <a:txBody>
                    <a:bodyPr/>
                    <a:lstStyle/>
                    <a:p>
                      <a:pPr algn="l">
                        <a:lnSpc>
                          <a:spcPct val="100000"/>
                        </a:lnSpc>
                      </a:pPr>
                      <a:r>
                        <a:rPr lang="en-US" sz="1800" dirty="0"/>
                        <a:t>Animate the shapes</a:t>
                      </a:r>
                    </a:p>
                  </a:txBody>
                  <a:tcPr/>
                </a:tc>
                <a:tc>
                  <a:txBody>
                    <a:bodyPr/>
                    <a:lstStyle/>
                    <a:p>
                      <a:pPr algn="ctr">
                        <a:lnSpc>
                          <a:spcPct val="100000"/>
                        </a:lnSpc>
                      </a:pPr>
                      <a:r>
                        <a:rPr lang="en-US" sz="1600" dirty="0"/>
                        <a:t>09-10</a:t>
                      </a:r>
                      <a:endParaRPr lang="en-US" sz="1600" b="0" dirty="0"/>
                    </a:p>
                  </a:txBody>
                  <a:tcPr/>
                </a:tc>
                <a:extLst>
                  <a:ext uri="{0D108BD9-81ED-4DB2-BD59-A6C34878D82A}">
                    <a16:rowId xmlns:a16="http://schemas.microsoft.com/office/drawing/2014/main" val="2644528309"/>
                  </a:ext>
                </a:extLst>
              </a:tr>
              <a:tr h="43579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dirty="0"/>
                        <a:t>Summary</a:t>
                      </a:r>
                      <a:endParaRPr lang="en-IN" sz="1800" b="0" i="0" dirty="0">
                        <a:solidFill>
                          <a:schemeClr val="bg1"/>
                        </a:solidFill>
                      </a:endParaRPr>
                    </a:p>
                  </a:txBody>
                  <a:tcPr/>
                </a:tc>
                <a:tc>
                  <a:txBody>
                    <a:bodyPr/>
                    <a:lstStyle/>
                    <a:p>
                      <a:pPr algn="ctr">
                        <a:lnSpc>
                          <a:spcPct val="100000"/>
                        </a:lnSpc>
                      </a:pPr>
                      <a:r>
                        <a:rPr lang="en-US" sz="1600" dirty="0"/>
                        <a:t>11</a:t>
                      </a: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767763670"/>
      </p:ext>
    </p:extLst>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7693" y="2163053"/>
            <a:ext cx="7572661" cy="602181"/>
          </a:xfrm>
        </p:spPr>
        <p:txBody>
          <a:bodyPr>
            <a:normAutofit fontScale="90000"/>
          </a:bodyPr>
          <a:lstStyle/>
          <a:p>
            <a:pPr algn="ctr"/>
            <a:r>
              <a:rPr lang="en-IN" sz="4000" b="1" dirty="0">
                <a:solidFill>
                  <a:srgbClr val="FFFF00"/>
                </a:solidFill>
              </a:rPr>
              <a:t>Chapter Objectives</a:t>
            </a:r>
          </a:p>
        </p:txBody>
      </p:sp>
      <p:sp>
        <p:nvSpPr>
          <p:cNvPr id="3" name="Content Placeholder 2"/>
          <p:cNvSpPr>
            <a:spLocks noGrp="1"/>
          </p:cNvSpPr>
          <p:nvPr>
            <p:ph idx="1"/>
          </p:nvPr>
        </p:nvSpPr>
        <p:spPr>
          <a:xfrm>
            <a:off x="2997157" y="2765234"/>
            <a:ext cx="6590188" cy="1993690"/>
          </a:xfrm>
        </p:spPr>
        <p:txBody>
          <a:bodyPr>
            <a:noAutofit/>
          </a:bodyPr>
          <a:lstStyle/>
          <a:p>
            <a:pPr marL="0" indent="0" algn="just">
              <a:lnSpc>
                <a:spcPct val="150000"/>
              </a:lnSpc>
              <a:buNone/>
            </a:pPr>
            <a:r>
              <a:rPr lang="en-IN" sz="2400" dirty="0"/>
              <a:t>The students will be able to:</a:t>
            </a:r>
          </a:p>
          <a:p>
            <a:pPr marL="519113" indent="-342900" fontAlgn="t">
              <a:lnSpc>
                <a:spcPct val="150000"/>
              </a:lnSpc>
              <a:spcBef>
                <a:spcPts val="0"/>
              </a:spcBef>
              <a:spcAft>
                <a:spcPts val="0"/>
              </a:spcAft>
              <a:buFont typeface="Wingdings" panose="05000000000000000000" pitchFamily="2" charset="2"/>
              <a:buChar char="q"/>
            </a:pPr>
            <a:r>
              <a:rPr lang="en-IN" sz="2400" dirty="0"/>
              <a:t>Basic Shapes &amp; Standout Shapes</a:t>
            </a:r>
          </a:p>
          <a:p>
            <a:pPr marL="519113" indent="-342900" fontAlgn="t">
              <a:lnSpc>
                <a:spcPct val="150000"/>
              </a:lnSpc>
              <a:spcBef>
                <a:spcPts val="0"/>
              </a:spcBef>
              <a:spcAft>
                <a:spcPts val="0"/>
              </a:spcAft>
              <a:buFont typeface="Wingdings" panose="05000000000000000000" pitchFamily="2" charset="2"/>
              <a:buChar char="q"/>
            </a:pPr>
            <a:r>
              <a:rPr lang="en-US" sz="2400" dirty="0"/>
              <a:t>Animate the shapes</a:t>
            </a:r>
          </a:p>
        </p:txBody>
      </p:sp>
      <p:sp>
        <p:nvSpPr>
          <p:cNvPr id="4" name="Slide Number Placeholder 3"/>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4</a:t>
            </a:fld>
            <a:endParaRPr lang="en-IN" dirty="0">
              <a:solidFill>
                <a:schemeClr val="tx1"/>
              </a:solidFill>
            </a:endParaRPr>
          </a:p>
        </p:txBody>
      </p:sp>
    </p:spTree>
    <p:extLst>
      <p:ext uri="{BB962C8B-B14F-4D97-AF65-F5344CB8AC3E}">
        <p14:creationId xmlns:p14="http://schemas.microsoft.com/office/powerpoint/2010/main" val="1820600327"/>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2785" y="258658"/>
            <a:ext cx="9692640" cy="623432"/>
          </a:xfrm>
        </p:spPr>
        <p:txBody>
          <a:bodyPr>
            <a:normAutofit/>
          </a:bodyPr>
          <a:lstStyle/>
          <a:p>
            <a:r>
              <a:rPr lang="en-IN" sz="3200" b="1" dirty="0">
                <a:solidFill>
                  <a:srgbClr val="FFFF00"/>
                </a:solidFill>
              </a:rPr>
              <a:t>Introduction</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5</a:t>
            </a:fld>
            <a:endParaRPr lang="en-IN" dirty="0">
              <a:solidFill>
                <a:schemeClr val="tx1"/>
              </a:solidFill>
            </a:endParaRPr>
          </a:p>
        </p:txBody>
      </p:sp>
      <p:sp>
        <p:nvSpPr>
          <p:cNvPr id="9" name="TextBox 8"/>
          <p:cNvSpPr txBox="1"/>
          <p:nvPr/>
        </p:nvSpPr>
        <p:spPr>
          <a:xfrm>
            <a:off x="672785" y="882090"/>
            <a:ext cx="10050633" cy="4524315"/>
          </a:xfrm>
          <a:prstGeom prst="rect">
            <a:avLst/>
          </a:prstGeom>
          <a:noFill/>
        </p:spPr>
        <p:txBody>
          <a:bodyPr wrap="square" rtlCol="0">
            <a:spAutoFit/>
          </a:bodyPr>
          <a:lstStyle/>
          <a:p>
            <a:pPr algn="just"/>
            <a:r>
              <a:rPr lang="en-US" sz="2400" dirty="0"/>
              <a:t>Till now, we have seen the rotoscoping of organic and inorganic objects. Now let us see rotoscoping of objects as mattes and how these objects are isolated from its background.</a:t>
            </a:r>
          </a:p>
          <a:p>
            <a:pPr algn="just"/>
            <a:r>
              <a:rPr lang="en-US" sz="2400" dirty="0"/>
              <a:t>The rotoscoping of human shape includes human body parts such as hands, legs and fingers. Finger rotoscoping is slightly difficult due to lot of pivot movement during finger roto. In hair rotoscoping, you have to consider face either individual hair or strands of hair which are free to move.</a:t>
            </a:r>
          </a:p>
          <a:p>
            <a:pPr algn="just"/>
            <a:r>
              <a:rPr lang="en-US" sz="2400" dirty="0"/>
              <a:t>Hair is a small and blurry, even slightly head rotation can change everything about hair’s edge. Hair is like thousands of tiny, boneless limbs that have no uniform movement and it is affected by the little breezes.</a:t>
            </a:r>
          </a:p>
        </p:txBody>
      </p:sp>
    </p:spTree>
    <p:extLst>
      <p:ext uri="{BB962C8B-B14F-4D97-AF65-F5344CB8AC3E}">
        <p14:creationId xmlns:p14="http://schemas.microsoft.com/office/powerpoint/2010/main" val="398939277"/>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2785" y="258658"/>
            <a:ext cx="9692640" cy="623432"/>
          </a:xfrm>
        </p:spPr>
        <p:txBody>
          <a:bodyPr>
            <a:normAutofit/>
          </a:bodyPr>
          <a:lstStyle/>
          <a:p>
            <a:r>
              <a:rPr lang="en-IN" sz="3200" b="1" dirty="0">
                <a:solidFill>
                  <a:srgbClr val="FFFF00"/>
                </a:solidFill>
              </a:rPr>
              <a:t>Introduction</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6</a:t>
            </a:fld>
            <a:endParaRPr lang="en-IN" dirty="0">
              <a:solidFill>
                <a:schemeClr val="tx1"/>
              </a:solidFill>
            </a:endParaRPr>
          </a:p>
        </p:txBody>
      </p:sp>
      <p:sp>
        <p:nvSpPr>
          <p:cNvPr id="9" name="TextBox 8"/>
          <p:cNvSpPr txBox="1"/>
          <p:nvPr/>
        </p:nvSpPr>
        <p:spPr>
          <a:xfrm>
            <a:off x="751052" y="3957639"/>
            <a:ext cx="10195623" cy="2677656"/>
          </a:xfrm>
          <a:prstGeom prst="rect">
            <a:avLst/>
          </a:prstGeom>
          <a:noFill/>
        </p:spPr>
        <p:txBody>
          <a:bodyPr wrap="square" rtlCol="0">
            <a:spAutoFit/>
          </a:bodyPr>
          <a:lstStyle/>
          <a:p>
            <a:pPr algn="just"/>
            <a:r>
              <a:rPr lang="en-US" sz="2400" dirty="0"/>
              <a:t>Observe that numerous hair styles make hair rotoscoping complicated. The most irritating is the curly hairs. It needs special attention to each individual hair which is tiny, like invisible. The hairs set by gel are good enough, but you will not get it always. To start with the hair rotoscoping, divide hairs in two shapes-</a:t>
            </a:r>
          </a:p>
          <a:p>
            <a:pPr algn="just"/>
            <a:r>
              <a:rPr lang="en-US" sz="2400" dirty="0"/>
              <a:t> (</a:t>
            </a:r>
            <a:r>
              <a:rPr lang="en-US" sz="2400" dirty="0" err="1"/>
              <a:t>i</a:t>
            </a:r>
            <a:r>
              <a:rPr lang="en-US" sz="2400" dirty="0"/>
              <a:t>) Basic Shape</a:t>
            </a:r>
          </a:p>
          <a:p>
            <a:pPr algn="just"/>
            <a:r>
              <a:rPr lang="en-US" sz="2400" dirty="0"/>
              <a:t> (ii) Standouts</a:t>
            </a:r>
          </a:p>
        </p:txBody>
      </p:sp>
      <p:pic>
        <p:nvPicPr>
          <p:cNvPr id="6" name="Image226" descr="26207.jpg">
            <a:extLst>
              <a:ext uri="{FF2B5EF4-FFF2-40B4-BE49-F238E27FC236}">
                <a16:creationId xmlns:a16="http://schemas.microsoft.com/office/drawing/2014/main" id="{5A8816D0-F96C-4876-80A0-7460EE02FEBF}"/>
              </a:ext>
            </a:extLst>
          </p:cNvPr>
          <p:cNvPicPr/>
          <p:nvPr/>
        </p:nvPicPr>
        <p:blipFill>
          <a:blip r:embed="rId2"/>
          <a:stretch>
            <a:fillRect/>
          </a:stretch>
        </p:blipFill>
        <p:spPr bwMode="auto">
          <a:xfrm>
            <a:off x="1923009" y="917407"/>
            <a:ext cx="3827234" cy="2740193"/>
          </a:xfrm>
          <a:prstGeom prst="rect">
            <a:avLst/>
          </a:prstGeom>
        </p:spPr>
      </p:pic>
      <p:pic>
        <p:nvPicPr>
          <p:cNvPr id="7" name="Image227" descr="girl-918702_1920.jpg">
            <a:extLst>
              <a:ext uri="{FF2B5EF4-FFF2-40B4-BE49-F238E27FC236}">
                <a16:creationId xmlns:a16="http://schemas.microsoft.com/office/drawing/2014/main" id="{691966ED-E6CE-4DF5-9E85-16A6F1C62DA4}"/>
              </a:ext>
            </a:extLst>
          </p:cNvPr>
          <p:cNvPicPr/>
          <p:nvPr/>
        </p:nvPicPr>
        <p:blipFill>
          <a:blip r:embed="rId3"/>
          <a:stretch>
            <a:fillRect/>
          </a:stretch>
        </p:blipFill>
        <p:spPr bwMode="auto">
          <a:xfrm>
            <a:off x="6096000" y="882090"/>
            <a:ext cx="3575611" cy="2740193"/>
          </a:xfrm>
          <a:prstGeom prst="rect">
            <a:avLst/>
          </a:prstGeom>
        </p:spPr>
      </p:pic>
      <p:sp>
        <p:nvSpPr>
          <p:cNvPr id="3" name="Rectangle 2">
            <a:extLst>
              <a:ext uri="{FF2B5EF4-FFF2-40B4-BE49-F238E27FC236}">
                <a16:creationId xmlns:a16="http://schemas.microsoft.com/office/drawing/2014/main" id="{C4A8362D-5E27-4E94-9F96-F53BB3D5F0FA}"/>
              </a:ext>
            </a:extLst>
          </p:cNvPr>
          <p:cNvSpPr/>
          <p:nvPr/>
        </p:nvSpPr>
        <p:spPr>
          <a:xfrm>
            <a:off x="2363295" y="3622283"/>
            <a:ext cx="3074881" cy="369332"/>
          </a:xfrm>
          <a:prstGeom prst="rect">
            <a:avLst/>
          </a:prstGeom>
        </p:spPr>
        <p:txBody>
          <a:bodyPr wrap="none">
            <a:spAutoFit/>
          </a:bodyPr>
          <a:lstStyle/>
          <a:p>
            <a:pPr algn="just">
              <a:lnSpc>
                <a:spcPct val="115000"/>
              </a:lnSpc>
              <a:spcBef>
                <a:spcPts val="285"/>
              </a:spcBef>
              <a:spcAft>
                <a:spcPts val="285"/>
              </a:spcAft>
            </a:pPr>
            <a:r>
              <a:rPr lang="en-US" sz="1600" b="1" i="1" dirty="0">
                <a:solidFill>
                  <a:srgbClr val="FFC000"/>
                </a:solidFill>
                <a:latin typeface="Bookman Old Style" panose="02050604050505020204" pitchFamily="18" charset="0"/>
              </a:rPr>
              <a:t>Fig. Different hair style</a:t>
            </a:r>
            <a:endParaRPr lang="en-IN" sz="1600" b="1" i="1" dirty="0">
              <a:solidFill>
                <a:srgbClr val="FFC000"/>
              </a:solidFill>
              <a:latin typeface="Bookman Old Style" panose="02050604050505020204" pitchFamily="18" charset="0"/>
            </a:endParaRPr>
          </a:p>
        </p:txBody>
      </p:sp>
      <p:sp>
        <p:nvSpPr>
          <p:cNvPr id="4" name="Rectangle 3">
            <a:extLst>
              <a:ext uri="{FF2B5EF4-FFF2-40B4-BE49-F238E27FC236}">
                <a16:creationId xmlns:a16="http://schemas.microsoft.com/office/drawing/2014/main" id="{C3D7E340-C26F-4087-A894-ADD9E0CC1AD5}"/>
              </a:ext>
            </a:extLst>
          </p:cNvPr>
          <p:cNvSpPr/>
          <p:nvPr/>
        </p:nvSpPr>
        <p:spPr>
          <a:xfrm>
            <a:off x="6749139" y="3570031"/>
            <a:ext cx="1986441" cy="390813"/>
          </a:xfrm>
          <a:prstGeom prst="rect">
            <a:avLst/>
          </a:prstGeom>
        </p:spPr>
        <p:txBody>
          <a:bodyPr wrap="none">
            <a:spAutoFit/>
          </a:bodyPr>
          <a:lstStyle/>
          <a:p>
            <a:pPr algn="just">
              <a:lnSpc>
                <a:spcPct val="115000"/>
              </a:lnSpc>
              <a:spcBef>
                <a:spcPts val="285"/>
              </a:spcBef>
              <a:spcAft>
                <a:spcPts val="285"/>
              </a:spcAft>
            </a:pPr>
            <a:r>
              <a:rPr lang="en-US" sz="1600" b="1" i="1" dirty="0">
                <a:solidFill>
                  <a:srgbClr val="FFC000"/>
                </a:solidFill>
                <a:latin typeface="Bookman Old Style" panose="02050604050505020204" pitchFamily="18" charset="0"/>
              </a:rPr>
              <a:t>Fig. Curly hair</a:t>
            </a:r>
            <a:endParaRPr lang="en-IN" sz="1600" b="1" i="1" dirty="0">
              <a:solidFill>
                <a:srgbClr val="FFC000"/>
              </a:solidFill>
              <a:latin typeface="Bookman Old Style" panose="02050604050505020204" pitchFamily="18" charset="0"/>
            </a:endParaRPr>
          </a:p>
        </p:txBody>
      </p:sp>
    </p:spTree>
    <p:extLst>
      <p:ext uri="{BB962C8B-B14F-4D97-AF65-F5344CB8AC3E}">
        <p14:creationId xmlns:p14="http://schemas.microsoft.com/office/powerpoint/2010/main" val="2592965948"/>
      </p:ext>
    </p:extLst>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040" y="378950"/>
            <a:ext cx="9692640" cy="623433"/>
          </a:xfrm>
        </p:spPr>
        <p:txBody>
          <a:bodyPr>
            <a:noAutofit/>
          </a:bodyPr>
          <a:lstStyle/>
          <a:p>
            <a:r>
              <a:rPr lang="en-US" sz="3600" b="1" dirty="0">
                <a:solidFill>
                  <a:srgbClr val="FFFF00"/>
                </a:solidFill>
              </a:rPr>
              <a:t>Basic Shapes</a:t>
            </a:r>
            <a:endParaRPr lang="en-IN" sz="28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7</a:t>
            </a:fld>
            <a:endParaRPr lang="en-IN" dirty="0">
              <a:solidFill>
                <a:schemeClr val="tx1"/>
              </a:solidFill>
            </a:endParaRPr>
          </a:p>
        </p:txBody>
      </p:sp>
      <p:sp>
        <p:nvSpPr>
          <p:cNvPr id="12" name="TextBox 11">
            <a:extLst>
              <a:ext uri="{FF2B5EF4-FFF2-40B4-BE49-F238E27FC236}">
                <a16:creationId xmlns:a16="http://schemas.microsoft.com/office/drawing/2014/main" id="{C91CE94E-7067-469A-A1C1-F8FC4E4D8DF1}"/>
              </a:ext>
            </a:extLst>
          </p:cNvPr>
          <p:cNvSpPr txBox="1"/>
          <p:nvPr/>
        </p:nvSpPr>
        <p:spPr>
          <a:xfrm>
            <a:off x="425040" y="1027212"/>
            <a:ext cx="7908758" cy="2308324"/>
          </a:xfrm>
          <a:prstGeom prst="rect">
            <a:avLst/>
          </a:prstGeom>
          <a:noFill/>
        </p:spPr>
        <p:txBody>
          <a:bodyPr wrap="square">
            <a:spAutoFit/>
          </a:bodyPr>
          <a:lstStyle/>
          <a:p>
            <a:pPr algn="just"/>
            <a:r>
              <a:rPr lang="en-US" sz="2400" dirty="0"/>
              <a:t>It is a section of hair which appears in whole and it has definable edge that can be isolated with shapes. It will not change their contour to great extent. So first step is to identify these hairs and isolate it. Here you need to create basic shapes for those hairs which have fix shapes.</a:t>
            </a:r>
          </a:p>
        </p:txBody>
      </p:sp>
      <p:sp>
        <p:nvSpPr>
          <p:cNvPr id="3" name="Rectangle 2">
            <a:extLst>
              <a:ext uri="{FF2B5EF4-FFF2-40B4-BE49-F238E27FC236}">
                <a16:creationId xmlns:a16="http://schemas.microsoft.com/office/drawing/2014/main" id="{0D2FF225-3CC0-41E1-B3CD-3F514869C990}"/>
              </a:ext>
            </a:extLst>
          </p:cNvPr>
          <p:cNvSpPr/>
          <p:nvPr/>
        </p:nvSpPr>
        <p:spPr>
          <a:xfrm>
            <a:off x="6688694" y="3266538"/>
            <a:ext cx="4604146" cy="357598"/>
          </a:xfrm>
          <a:prstGeom prst="rect">
            <a:avLst/>
          </a:prstGeom>
        </p:spPr>
        <p:txBody>
          <a:bodyPr wrap="none">
            <a:spAutoFit/>
          </a:bodyPr>
          <a:lstStyle/>
          <a:p>
            <a:pPr algn="just">
              <a:lnSpc>
                <a:spcPct val="115000"/>
              </a:lnSpc>
              <a:spcBef>
                <a:spcPts val="285"/>
              </a:spcBef>
              <a:spcAft>
                <a:spcPts val="285"/>
              </a:spcAft>
            </a:pPr>
            <a:r>
              <a:rPr lang="en-US" sz="1600" b="1" i="1" dirty="0">
                <a:solidFill>
                  <a:srgbClr val="FFC000"/>
                </a:solidFill>
                <a:latin typeface="Bookman Old Style" panose="02050604050505020204" pitchFamily="18" charset="0"/>
                <a:ea typeface="Times New Roman" panose="02020603050405020304" pitchFamily="18" charset="0"/>
                <a:cs typeface="Bookman Old Style" panose="02050604050505020204" pitchFamily="18" charset="0"/>
              </a:rPr>
              <a:t>Fig. Picture to perform hair rotoscoping </a:t>
            </a:r>
            <a:endParaRPr lang="en-IN" sz="2000" dirty="0">
              <a:solidFill>
                <a:srgbClr val="FFC000"/>
              </a:solidFill>
              <a:effectLst/>
              <a:latin typeface="Calibri" panose="020F0502020204030204" pitchFamily="34" charset="0"/>
              <a:ea typeface="Calibri" panose="020F0502020204030204" pitchFamily="34" charset="0"/>
              <a:cs typeface="DejaVu Sans" panose="020B0603030804020204" pitchFamily="34" charset="0"/>
            </a:endParaRPr>
          </a:p>
        </p:txBody>
      </p:sp>
      <p:pic>
        <p:nvPicPr>
          <p:cNvPr id="7" name="Image228" descr="01.JPG">
            <a:extLst>
              <a:ext uri="{FF2B5EF4-FFF2-40B4-BE49-F238E27FC236}">
                <a16:creationId xmlns:a16="http://schemas.microsoft.com/office/drawing/2014/main" id="{9171A85F-B9E6-4FFF-9828-3494CCA61986}"/>
              </a:ext>
            </a:extLst>
          </p:cNvPr>
          <p:cNvPicPr/>
          <p:nvPr/>
        </p:nvPicPr>
        <p:blipFill>
          <a:blip r:embed="rId2"/>
          <a:stretch>
            <a:fillRect/>
          </a:stretch>
        </p:blipFill>
        <p:spPr bwMode="auto">
          <a:xfrm>
            <a:off x="8516983" y="1047258"/>
            <a:ext cx="2486523" cy="2271532"/>
          </a:xfrm>
          <a:prstGeom prst="rect">
            <a:avLst/>
          </a:prstGeom>
        </p:spPr>
      </p:pic>
      <p:sp>
        <p:nvSpPr>
          <p:cNvPr id="4" name="Rectangle 3">
            <a:extLst>
              <a:ext uri="{FF2B5EF4-FFF2-40B4-BE49-F238E27FC236}">
                <a16:creationId xmlns:a16="http://schemas.microsoft.com/office/drawing/2014/main" id="{673C41E8-0C5B-4A4C-BFFE-4EEB1F6713A2}"/>
              </a:ext>
            </a:extLst>
          </p:cNvPr>
          <p:cNvSpPr/>
          <p:nvPr/>
        </p:nvSpPr>
        <p:spPr>
          <a:xfrm>
            <a:off x="425040" y="3257158"/>
            <a:ext cx="4136069" cy="590931"/>
          </a:xfrm>
          <a:prstGeom prst="rect">
            <a:avLst/>
          </a:prstGeom>
        </p:spPr>
        <p:txBody>
          <a:bodyPr vert="horz" lIns="91440" tIns="45720" rIns="91440" bIns="45720" rtlCol="0" anchor="b">
            <a:noAutofit/>
          </a:bodyPr>
          <a:lstStyle/>
          <a:p>
            <a:pPr defTabSz="914400">
              <a:lnSpc>
                <a:spcPct val="90000"/>
              </a:lnSpc>
              <a:spcBef>
                <a:spcPct val="0"/>
              </a:spcBef>
            </a:pPr>
            <a:r>
              <a:rPr lang="en-US" sz="3600" b="1" spc="-50" dirty="0">
                <a:solidFill>
                  <a:srgbClr val="FFFF00"/>
                </a:solidFill>
                <a:latin typeface="+mj-lt"/>
                <a:ea typeface="+mj-ea"/>
                <a:cs typeface="+mj-cs"/>
              </a:rPr>
              <a:t>Standout Shapes</a:t>
            </a:r>
            <a:endParaRPr lang="en-IN" sz="3600" b="1" spc="-50" dirty="0">
              <a:solidFill>
                <a:srgbClr val="FFFF00"/>
              </a:solidFill>
              <a:latin typeface="+mj-lt"/>
              <a:ea typeface="+mj-ea"/>
              <a:cs typeface="+mj-cs"/>
            </a:endParaRPr>
          </a:p>
        </p:txBody>
      </p:sp>
      <p:sp>
        <p:nvSpPr>
          <p:cNvPr id="8" name="Rectangle 7">
            <a:extLst>
              <a:ext uri="{FF2B5EF4-FFF2-40B4-BE49-F238E27FC236}">
                <a16:creationId xmlns:a16="http://schemas.microsoft.com/office/drawing/2014/main" id="{DA563FF1-72DA-485B-9635-7A2B3A090300}"/>
              </a:ext>
            </a:extLst>
          </p:cNvPr>
          <p:cNvSpPr/>
          <p:nvPr/>
        </p:nvSpPr>
        <p:spPr>
          <a:xfrm>
            <a:off x="425040" y="3739761"/>
            <a:ext cx="10578466" cy="3046988"/>
          </a:xfrm>
          <a:prstGeom prst="rect">
            <a:avLst/>
          </a:prstGeom>
          <a:noFill/>
        </p:spPr>
        <p:txBody>
          <a:bodyPr wrap="square">
            <a:spAutoFit/>
          </a:bodyPr>
          <a:lstStyle/>
          <a:p>
            <a:pPr algn="just"/>
            <a:r>
              <a:rPr lang="en-US" sz="2400" dirty="0"/>
              <a:t>If you observe the top of the head you will find stragglers that are not easily covered by basic shape. After creating solid edge for focus object, next step is to identify the strands of hair that is not included in basic shapes. Now the problem is, how to identify these strands as they are large in numbers.</a:t>
            </a:r>
            <a:endParaRPr lang="en-IN" sz="2400" dirty="0"/>
          </a:p>
          <a:p>
            <a:pPr algn="just"/>
            <a:r>
              <a:rPr lang="en-US" sz="2400" dirty="0"/>
              <a:t>To identify these strands, don’t magnify the frame and press F in keyboard to see its whole view. Then identify the strands after this, magnify the strand and observe the technique that you can apply on it. </a:t>
            </a:r>
            <a:endParaRPr lang="en-IN" sz="2400" dirty="0"/>
          </a:p>
        </p:txBody>
      </p:sp>
    </p:spTree>
    <p:extLst>
      <p:ext uri="{BB962C8B-B14F-4D97-AF65-F5344CB8AC3E}">
        <p14:creationId xmlns:p14="http://schemas.microsoft.com/office/powerpoint/2010/main" val="50773220"/>
      </p:ext>
    </p:extLst>
  </p:cSld>
  <p:clrMapOvr>
    <a:masterClrMapping/>
  </p:clrMapOvr>
  <p:transitio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8</a:t>
            </a:fld>
            <a:endParaRPr lang="en-IN" dirty="0">
              <a:solidFill>
                <a:schemeClr val="tx1"/>
              </a:solidFill>
            </a:endParaRPr>
          </a:p>
        </p:txBody>
      </p:sp>
      <p:sp>
        <p:nvSpPr>
          <p:cNvPr id="10" name="TextBox 9">
            <a:extLst>
              <a:ext uri="{FF2B5EF4-FFF2-40B4-BE49-F238E27FC236}">
                <a16:creationId xmlns:a16="http://schemas.microsoft.com/office/drawing/2014/main" id="{EE9DFB0B-918E-4017-B673-0B0B165DF8C6}"/>
              </a:ext>
            </a:extLst>
          </p:cNvPr>
          <p:cNvSpPr txBox="1"/>
          <p:nvPr/>
        </p:nvSpPr>
        <p:spPr>
          <a:xfrm>
            <a:off x="2109478" y="2842778"/>
            <a:ext cx="2918279" cy="307777"/>
          </a:xfrm>
          <a:prstGeom prst="rect">
            <a:avLst/>
          </a:prstGeom>
          <a:noFill/>
        </p:spPr>
        <p:txBody>
          <a:bodyPr wrap="square">
            <a:spAutoFit/>
          </a:bodyPr>
          <a:lstStyle/>
          <a:p>
            <a:pPr algn="ctr"/>
            <a:r>
              <a:rPr lang="en-US" sz="1400" b="1" i="1" dirty="0">
                <a:solidFill>
                  <a:srgbClr val="FFC000"/>
                </a:solidFill>
              </a:rPr>
              <a:t>Fig. Visible hair Strands</a:t>
            </a:r>
          </a:p>
        </p:txBody>
      </p:sp>
      <p:sp>
        <p:nvSpPr>
          <p:cNvPr id="4" name="Rectangle 3">
            <a:extLst>
              <a:ext uri="{FF2B5EF4-FFF2-40B4-BE49-F238E27FC236}">
                <a16:creationId xmlns:a16="http://schemas.microsoft.com/office/drawing/2014/main" id="{2811EA52-5F1E-4EC7-881F-3A86DDC7F173}"/>
              </a:ext>
            </a:extLst>
          </p:cNvPr>
          <p:cNvSpPr/>
          <p:nvPr/>
        </p:nvSpPr>
        <p:spPr>
          <a:xfrm>
            <a:off x="417019" y="3108241"/>
            <a:ext cx="10738381" cy="784830"/>
          </a:xfrm>
          <a:prstGeom prst="rect">
            <a:avLst/>
          </a:prstGeom>
          <a:noFill/>
        </p:spPr>
        <p:txBody>
          <a:bodyPr wrap="square" rtlCol="0">
            <a:spAutoFit/>
          </a:bodyPr>
          <a:lstStyle/>
          <a:p>
            <a:pPr marL="53975" algn="just">
              <a:lnSpc>
                <a:spcPts val="2700"/>
              </a:lnSpc>
            </a:pPr>
            <a:r>
              <a:rPr lang="en-US" sz="2300" dirty="0"/>
              <a:t>Isolating the individual hairs is complex task. So we will use open poly which is specially used for hair roto.</a:t>
            </a:r>
            <a:endParaRPr lang="en-IN" sz="2300" dirty="0"/>
          </a:p>
        </p:txBody>
      </p:sp>
      <p:pic>
        <p:nvPicPr>
          <p:cNvPr id="11" name="strand_0">
            <a:extLst>
              <a:ext uri="{FF2B5EF4-FFF2-40B4-BE49-F238E27FC236}">
                <a16:creationId xmlns:a16="http://schemas.microsoft.com/office/drawing/2014/main" id="{DDE965DD-BF74-4715-94E3-64D47795D6B6}"/>
              </a:ext>
            </a:extLst>
          </p:cNvPr>
          <p:cNvPicPr/>
          <p:nvPr/>
        </p:nvPicPr>
        <p:blipFill>
          <a:blip r:embed="rId2"/>
          <a:srcRect t="2616"/>
          <a:stretch>
            <a:fillRect/>
          </a:stretch>
        </p:blipFill>
        <p:spPr bwMode="auto">
          <a:xfrm>
            <a:off x="2053327" y="351201"/>
            <a:ext cx="2918279" cy="2559795"/>
          </a:xfrm>
          <a:prstGeom prst="rect">
            <a:avLst/>
          </a:prstGeom>
        </p:spPr>
      </p:pic>
      <p:pic>
        <p:nvPicPr>
          <p:cNvPr id="12" name="strand_1">
            <a:extLst>
              <a:ext uri="{FF2B5EF4-FFF2-40B4-BE49-F238E27FC236}">
                <a16:creationId xmlns:a16="http://schemas.microsoft.com/office/drawing/2014/main" id="{81303ADE-DAD0-4D7C-82CA-0184055EFBE0}"/>
              </a:ext>
            </a:extLst>
          </p:cNvPr>
          <p:cNvPicPr/>
          <p:nvPr/>
        </p:nvPicPr>
        <p:blipFill>
          <a:blip r:embed="rId3"/>
          <a:stretch>
            <a:fillRect/>
          </a:stretch>
        </p:blipFill>
        <p:spPr bwMode="auto">
          <a:xfrm>
            <a:off x="5136161" y="351201"/>
            <a:ext cx="3052808" cy="2559795"/>
          </a:xfrm>
          <a:prstGeom prst="rect">
            <a:avLst/>
          </a:prstGeom>
        </p:spPr>
      </p:pic>
      <p:sp>
        <p:nvSpPr>
          <p:cNvPr id="13" name="TextBox 12">
            <a:extLst>
              <a:ext uri="{FF2B5EF4-FFF2-40B4-BE49-F238E27FC236}">
                <a16:creationId xmlns:a16="http://schemas.microsoft.com/office/drawing/2014/main" id="{DE24E566-F99D-4E7F-BB15-4A3ACD2B79E7}"/>
              </a:ext>
            </a:extLst>
          </p:cNvPr>
          <p:cNvSpPr txBox="1"/>
          <p:nvPr/>
        </p:nvSpPr>
        <p:spPr>
          <a:xfrm>
            <a:off x="5270689" y="2826590"/>
            <a:ext cx="2918279" cy="307777"/>
          </a:xfrm>
          <a:prstGeom prst="rect">
            <a:avLst/>
          </a:prstGeom>
          <a:noFill/>
        </p:spPr>
        <p:txBody>
          <a:bodyPr wrap="square">
            <a:spAutoFit/>
          </a:bodyPr>
          <a:lstStyle/>
          <a:p>
            <a:pPr algn="ctr"/>
            <a:r>
              <a:rPr lang="en-US" sz="1400" b="1" i="1" dirty="0">
                <a:solidFill>
                  <a:srgbClr val="FFC000"/>
                </a:solidFill>
              </a:rPr>
              <a:t>Fig. Magnify hair strand</a:t>
            </a:r>
          </a:p>
        </p:txBody>
      </p:sp>
      <p:sp>
        <p:nvSpPr>
          <p:cNvPr id="14" name="Rectangle 13">
            <a:extLst>
              <a:ext uri="{FF2B5EF4-FFF2-40B4-BE49-F238E27FC236}">
                <a16:creationId xmlns:a16="http://schemas.microsoft.com/office/drawing/2014/main" id="{AC6277C2-95DF-436E-9E65-035D4AEC8ACF}"/>
              </a:ext>
            </a:extLst>
          </p:cNvPr>
          <p:cNvSpPr/>
          <p:nvPr/>
        </p:nvSpPr>
        <p:spPr>
          <a:xfrm>
            <a:off x="417018" y="3865410"/>
            <a:ext cx="10596408" cy="1131079"/>
          </a:xfrm>
          <a:prstGeom prst="rect">
            <a:avLst/>
          </a:prstGeom>
          <a:noFill/>
        </p:spPr>
        <p:txBody>
          <a:bodyPr wrap="square" rtlCol="0">
            <a:spAutoFit/>
          </a:bodyPr>
          <a:lstStyle/>
          <a:p>
            <a:pPr marL="53975" algn="just">
              <a:lnSpc>
                <a:spcPts val="2700"/>
              </a:lnSpc>
            </a:pPr>
            <a:r>
              <a:rPr lang="en-US" sz="2800" b="1" dirty="0">
                <a:solidFill>
                  <a:srgbClr val="FFC000"/>
                </a:solidFill>
              </a:rPr>
              <a:t>Open Shapes/ Open Poly</a:t>
            </a:r>
            <a:endParaRPr lang="en-IN" sz="2800" b="1" dirty="0">
              <a:solidFill>
                <a:srgbClr val="FFC000"/>
              </a:solidFill>
            </a:endParaRPr>
          </a:p>
          <a:p>
            <a:pPr marL="53975" algn="just">
              <a:lnSpc>
                <a:spcPts val="2700"/>
              </a:lnSpc>
            </a:pPr>
            <a:r>
              <a:rPr lang="en-US" sz="2300" dirty="0"/>
              <a:t>In open poly, create shapes using splines. Here you do not need to close it by connecting with first point. </a:t>
            </a:r>
            <a:endParaRPr lang="en-IN" sz="2300" dirty="0"/>
          </a:p>
        </p:txBody>
      </p:sp>
      <p:sp>
        <p:nvSpPr>
          <p:cNvPr id="15" name="Rectangle 14">
            <a:extLst>
              <a:ext uri="{FF2B5EF4-FFF2-40B4-BE49-F238E27FC236}">
                <a16:creationId xmlns:a16="http://schemas.microsoft.com/office/drawing/2014/main" id="{AD037567-F24B-4DBD-A799-C4542AE792BF}"/>
              </a:ext>
            </a:extLst>
          </p:cNvPr>
          <p:cNvSpPr/>
          <p:nvPr/>
        </p:nvSpPr>
        <p:spPr>
          <a:xfrm>
            <a:off x="417017" y="4916223"/>
            <a:ext cx="10596407" cy="1823576"/>
          </a:xfrm>
          <a:prstGeom prst="rect">
            <a:avLst/>
          </a:prstGeom>
          <a:noFill/>
        </p:spPr>
        <p:txBody>
          <a:bodyPr wrap="square" rtlCol="0">
            <a:spAutoFit/>
          </a:bodyPr>
          <a:lstStyle/>
          <a:p>
            <a:pPr marL="53975" algn="just">
              <a:lnSpc>
                <a:spcPts val="2700"/>
              </a:lnSpc>
            </a:pPr>
            <a:r>
              <a:rPr lang="en-US" sz="2300" dirty="0"/>
              <a:t>Open poly is very useful in hair roto. Now you have open poly in your tool list to deal with these hair stragglers but how can you select the first hair straggler. Start with simplest straggler which has their shape majority of time and movement easy to figure out. We will discuss it when animate these stragglers.</a:t>
            </a:r>
            <a:endParaRPr lang="en-IN" sz="2300" dirty="0"/>
          </a:p>
        </p:txBody>
      </p:sp>
    </p:spTree>
    <p:extLst>
      <p:ext uri="{BB962C8B-B14F-4D97-AF65-F5344CB8AC3E}">
        <p14:creationId xmlns:p14="http://schemas.microsoft.com/office/powerpoint/2010/main" val="3933182500"/>
      </p:ext>
    </p:extLst>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9</a:t>
            </a:fld>
            <a:endParaRPr lang="en-IN" dirty="0">
              <a:solidFill>
                <a:schemeClr val="tx1"/>
              </a:solidFill>
            </a:endParaRPr>
          </a:p>
        </p:txBody>
      </p:sp>
      <p:sp>
        <p:nvSpPr>
          <p:cNvPr id="9" name="TextBox 8"/>
          <p:cNvSpPr txBox="1"/>
          <p:nvPr/>
        </p:nvSpPr>
        <p:spPr>
          <a:xfrm>
            <a:off x="211579" y="88135"/>
            <a:ext cx="10207768" cy="707886"/>
          </a:xfrm>
          <a:prstGeom prst="rect">
            <a:avLst/>
          </a:prstGeom>
          <a:noFill/>
        </p:spPr>
        <p:txBody>
          <a:bodyPr wrap="square" rtlCol="0">
            <a:spAutoFit/>
          </a:bodyPr>
          <a:lstStyle/>
          <a:p>
            <a:pPr marL="53975" algn="just"/>
            <a:r>
              <a:rPr lang="en-US" sz="4000" b="1" dirty="0">
                <a:solidFill>
                  <a:srgbClr val="FFFF00"/>
                </a:solidFill>
              </a:rPr>
              <a:t>Animate the shapes</a:t>
            </a:r>
            <a:endParaRPr lang="en-US" sz="4000" dirty="0">
              <a:solidFill>
                <a:srgbClr val="FFFF00"/>
              </a:solidFill>
            </a:endParaRPr>
          </a:p>
        </p:txBody>
      </p:sp>
      <p:sp>
        <p:nvSpPr>
          <p:cNvPr id="2" name="Rectangle 1">
            <a:extLst>
              <a:ext uri="{FF2B5EF4-FFF2-40B4-BE49-F238E27FC236}">
                <a16:creationId xmlns:a16="http://schemas.microsoft.com/office/drawing/2014/main" id="{292B29AC-446B-4F37-A8C2-C96ED40DAC67}"/>
              </a:ext>
            </a:extLst>
          </p:cNvPr>
          <p:cNvSpPr/>
          <p:nvPr/>
        </p:nvSpPr>
        <p:spPr>
          <a:xfrm>
            <a:off x="522514" y="697995"/>
            <a:ext cx="10207768" cy="5978560"/>
          </a:xfrm>
          <a:prstGeom prst="rect">
            <a:avLst/>
          </a:prstGeom>
          <a:noFill/>
        </p:spPr>
        <p:txBody>
          <a:bodyPr wrap="square" rtlCol="0">
            <a:spAutoFit/>
          </a:bodyPr>
          <a:lstStyle/>
          <a:p>
            <a:pPr marL="53975" algn="just">
              <a:lnSpc>
                <a:spcPts val="2700"/>
              </a:lnSpc>
            </a:pPr>
            <a:r>
              <a:rPr lang="en-US" sz="2300" dirty="0"/>
              <a:t>To animate the shapes first animate the basic shapes and then animate strands and straggler.</a:t>
            </a:r>
            <a:endParaRPr lang="en-IN" sz="2300" dirty="0"/>
          </a:p>
          <a:p>
            <a:pPr marL="53975" algn="just">
              <a:lnSpc>
                <a:spcPts val="2700"/>
              </a:lnSpc>
            </a:pPr>
            <a:r>
              <a:rPr lang="en-US" sz="2300" dirty="0"/>
              <a:t>Consider the following tips to animate the shapes</a:t>
            </a:r>
            <a:endParaRPr lang="en-IN" sz="2300" dirty="0"/>
          </a:p>
          <a:p>
            <a:pPr marL="511175" indent="-457200" algn="just">
              <a:lnSpc>
                <a:spcPts val="2700"/>
              </a:lnSpc>
              <a:buFont typeface="+mj-lt"/>
              <a:buAutoNum type="arabicPeriod"/>
            </a:pPr>
            <a:r>
              <a:rPr lang="en-IN" sz="2300" dirty="0"/>
              <a:t>Ask your client in the beginning about the need of transparency feather or not.</a:t>
            </a:r>
          </a:p>
          <a:p>
            <a:pPr marL="511175" indent="-457200" algn="just">
              <a:lnSpc>
                <a:spcPts val="2700"/>
              </a:lnSpc>
              <a:buFont typeface="+mj-lt"/>
              <a:buAutoNum type="arabicPeriod"/>
            </a:pPr>
            <a:r>
              <a:rPr lang="en-IN" sz="2300" dirty="0"/>
              <a:t>Never use tracking while doing hair roto.</a:t>
            </a:r>
          </a:p>
          <a:p>
            <a:pPr marL="511175" indent="-457200" algn="just">
              <a:lnSpc>
                <a:spcPts val="2700"/>
              </a:lnSpc>
              <a:buFont typeface="+mj-lt"/>
              <a:buAutoNum type="arabicPeriod"/>
            </a:pPr>
            <a:r>
              <a:rPr lang="en-IN" sz="2300" dirty="0"/>
              <a:t>Never move root of hair roto.</a:t>
            </a:r>
          </a:p>
          <a:p>
            <a:pPr marL="511175" indent="-457200" algn="just">
              <a:lnSpc>
                <a:spcPts val="2700"/>
              </a:lnSpc>
              <a:buFont typeface="+mj-lt"/>
              <a:buAutoNum type="arabicPeriod"/>
            </a:pPr>
            <a:r>
              <a:rPr lang="en-IN" sz="2300" dirty="0"/>
              <a:t>Always check hair roto once you complete single hair.</a:t>
            </a:r>
          </a:p>
          <a:p>
            <a:pPr marL="511175" indent="-457200" algn="just">
              <a:lnSpc>
                <a:spcPts val="2700"/>
              </a:lnSpc>
              <a:buFont typeface="+mj-lt"/>
              <a:buAutoNum type="arabicPeriod"/>
            </a:pPr>
            <a:r>
              <a:rPr lang="en-IN" sz="2300" dirty="0"/>
              <a:t>Never add stroke and cap at the beginning of hair roto because it will   affect system performance.</a:t>
            </a:r>
          </a:p>
          <a:p>
            <a:pPr marL="511175" indent="-457200" algn="just">
              <a:lnSpc>
                <a:spcPts val="2700"/>
              </a:lnSpc>
              <a:buFont typeface="+mj-lt"/>
              <a:buAutoNum type="arabicPeriod"/>
            </a:pPr>
            <a:r>
              <a:rPr lang="en-IN" sz="2300" dirty="0"/>
              <a:t>Open poly hair roto is not always necessary.</a:t>
            </a:r>
          </a:p>
          <a:p>
            <a:pPr marL="511175" indent="-457200" algn="just">
              <a:lnSpc>
                <a:spcPts val="2700"/>
              </a:lnSpc>
              <a:buFont typeface="+mj-lt"/>
              <a:buAutoNum type="arabicPeriod"/>
            </a:pPr>
            <a:r>
              <a:rPr lang="en-IN" sz="2300" dirty="0"/>
              <a:t>Always use X-Spline and B-Spline.</a:t>
            </a:r>
          </a:p>
          <a:p>
            <a:pPr marL="511175" indent="-457200" algn="just">
              <a:lnSpc>
                <a:spcPts val="2700"/>
              </a:lnSpc>
              <a:buFont typeface="+mj-lt"/>
              <a:buAutoNum type="arabicPeriod"/>
            </a:pPr>
            <a:r>
              <a:rPr lang="en-IN" sz="2300" dirty="0"/>
              <a:t>Always do prep before you roto such as stabilisation, blur requirement.</a:t>
            </a:r>
          </a:p>
          <a:p>
            <a:pPr marL="511175" indent="-457200" algn="just">
              <a:lnSpc>
                <a:spcPts val="2700"/>
              </a:lnSpc>
              <a:buFont typeface="+mj-lt"/>
              <a:buAutoNum type="arabicPeriod"/>
            </a:pPr>
            <a:r>
              <a:rPr lang="en-IN" sz="2300" dirty="0"/>
              <a:t>Complete single hair then go for others.</a:t>
            </a:r>
          </a:p>
          <a:p>
            <a:pPr marL="511175" indent="-457200" algn="just">
              <a:lnSpc>
                <a:spcPts val="2700"/>
              </a:lnSpc>
              <a:buFont typeface="+mj-lt"/>
              <a:buAutoNum type="arabicPeriod"/>
            </a:pPr>
            <a:r>
              <a:rPr lang="en-IN" sz="2300" dirty="0"/>
              <a:t>Always organise your layers and name your hairs </a:t>
            </a:r>
            <a:r>
              <a:rPr lang="en-IN" sz="2300" dirty="0" err="1"/>
              <a:t>color</a:t>
            </a:r>
            <a:r>
              <a:rPr lang="en-IN" sz="2300" dirty="0"/>
              <a:t>.</a:t>
            </a:r>
          </a:p>
          <a:p>
            <a:pPr marL="511175" indent="-457200" algn="just">
              <a:lnSpc>
                <a:spcPts val="2700"/>
              </a:lnSpc>
              <a:buFont typeface="+mj-lt"/>
              <a:buAutoNum type="arabicPeriod"/>
            </a:pPr>
            <a:r>
              <a:rPr lang="en-IN" sz="2300" dirty="0"/>
              <a:t>Make a group of 10-10 hairs.</a:t>
            </a:r>
          </a:p>
        </p:txBody>
      </p:sp>
    </p:spTree>
    <p:extLst>
      <p:ext uri="{BB962C8B-B14F-4D97-AF65-F5344CB8AC3E}">
        <p14:creationId xmlns:p14="http://schemas.microsoft.com/office/powerpoint/2010/main" val="4134395550"/>
      </p:ext>
    </p:extLst>
  </p:cSld>
  <p:clrMapOvr>
    <a:masterClrMapping/>
  </p:clrMapOvr>
  <p:transition advClick="0"/>
</p:sld>
</file>

<file path=ppt/theme/theme1.xml><?xml version="1.0" encoding="utf-8"?>
<a:theme xmlns:a="http://schemas.openxmlformats.org/drawingml/2006/main" name="View">
  <a:themeElements>
    <a:clrScheme name="View">
      <a:dk1>
        <a:sysClr val="windowText" lastClr="000000"/>
      </a:dk1>
      <a:lt1>
        <a:sysClr val="window" lastClr="FFFFFF"/>
      </a:lt1>
      <a:dk2>
        <a:srgbClr val="564B3C"/>
      </a:dk2>
      <a:lt2>
        <a:srgbClr val="ECEDD1"/>
      </a:lt2>
      <a:accent1>
        <a:srgbClr val="93A299"/>
      </a:accent1>
      <a:accent2>
        <a:srgbClr val="CB4B30"/>
      </a:accent2>
      <a:accent3>
        <a:srgbClr val="B5AE53"/>
      </a:accent3>
      <a:accent4>
        <a:srgbClr val="6F6A7A"/>
      </a:accent4>
      <a:accent5>
        <a:srgbClr val="E8B54D"/>
      </a:accent5>
      <a:accent6>
        <a:srgbClr val="8A7952"/>
      </a:accent6>
      <a:hlink>
        <a:srgbClr val="9F9F0B"/>
      </a:hlink>
      <a:folHlink>
        <a:srgbClr val="B2B2B2"/>
      </a:folHlink>
    </a:clrScheme>
    <a:fontScheme name="View">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3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3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866257B-E5CE-4C43-9210-F2DE76BE10B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View</Template>
  <TotalTime>7267814</TotalTime>
  <Words>1189</Words>
  <Application>Microsoft Office PowerPoint</Application>
  <PresentationFormat>Widescreen</PresentationFormat>
  <Paragraphs>92</Paragraphs>
  <Slides>13</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13</vt:i4>
      </vt:variant>
    </vt:vector>
  </HeadingPairs>
  <TitlesOfParts>
    <vt:vector size="23" baseType="lpstr">
      <vt:lpstr>Adobe Heiti Std R</vt:lpstr>
      <vt:lpstr>Arial</vt:lpstr>
      <vt:lpstr>Bookman Old Style</vt:lpstr>
      <vt:lpstr>Calibri</vt:lpstr>
      <vt:lpstr>Century Schoolbook</vt:lpstr>
      <vt:lpstr>DejaVu Sans</vt:lpstr>
      <vt:lpstr>Times New Roman</vt:lpstr>
      <vt:lpstr>Wingdings</vt:lpstr>
      <vt:lpstr>Wingdings 2</vt:lpstr>
      <vt:lpstr>View</vt:lpstr>
      <vt:lpstr>JOB ROLE –  ROTO ARTIST Sector – Media and Entertainment Sector          (Qualification Pack Code:  MES/Q3504)  ( Class-XII )</vt:lpstr>
      <vt:lpstr>PowerPoint Presentation</vt:lpstr>
      <vt:lpstr>Content </vt:lpstr>
      <vt:lpstr>Chapter Objectives</vt:lpstr>
      <vt:lpstr>Introduction</vt:lpstr>
      <vt:lpstr>Introduction</vt:lpstr>
      <vt:lpstr>Basic Shapes</vt:lpstr>
      <vt:lpstr>PowerPoint Presentation</vt:lpstr>
      <vt:lpstr>PowerPoint Presentation</vt:lpstr>
      <vt:lpstr>PowerPoint Presentation</vt:lpstr>
      <vt:lpstr>PowerPoint Presentation</vt:lpstr>
      <vt:lpstr>                                       Project Coordinator : Dr. Dipak D. Shudhalwar  Assistance Mr. Abhinaw Kumar Dwivedi Mr. Rajesh Kahar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Sector:xxxxxxxxxx Job Role:xxxxxxx Class:xxxx Unit:xxxxxxx</dc:title>
  <dc:creator>Rajesh Khambayat</dc:creator>
  <cp:lastModifiedBy>Rajesh</cp:lastModifiedBy>
  <cp:revision>837</cp:revision>
  <dcterms:created xsi:type="dcterms:W3CDTF">2019-09-09T07:12:13Z</dcterms:created>
  <dcterms:modified xsi:type="dcterms:W3CDTF">2023-02-16T06:54:01Z</dcterms:modified>
</cp:coreProperties>
</file>