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4"/>
  </p:notesMasterIdLst>
  <p:handoutMasterIdLst>
    <p:handoutMasterId r:id="rId25"/>
  </p:handoutMasterIdLst>
  <p:sldIdLst>
    <p:sldId id="256" r:id="rId2"/>
    <p:sldId id="379" r:id="rId3"/>
    <p:sldId id="257" r:id="rId4"/>
    <p:sldId id="298" r:id="rId5"/>
    <p:sldId id="259" r:id="rId6"/>
    <p:sldId id="466" r:id="rId7"/>
    <p:sldId id="445" r:id="rId8"/>
    <p:sldId id="459" r:id="rId9"/>
    <p:sldId id="468" r:id="rId10"/>
    <p:sldId id="492" r:id="rId11"/>
    <p:sldId id="493" r:id="rId12"/>
    <p:sldId id="494" r:id="rId13"/>
    <p:sldId id="495" r:id="rId14"/>
    <p:sldId id="469" r:id="rId15"/>
    <p:sldId id="446" r:id="rId16"/>
    <p:sldId id="447" r:id="rId17"/>
    <p:sldId id="448" r:id="rId18"/>
    <p:sldId id="449" r:id="rId19"/>
    <p:sldId id="471" r:id="rId20"/>
    <p:sldId id="417" r:id="rId21"/>
    <p:sldId id="263" r:id="rId22"/>
    <p:sldId id="465"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cer" initials="a" lastIdx="0" clrIdx="0">
    <p:extLst>
      <p:ext uri="{19B8F6BF-5375-455C-9EA6-DF929625EA0E}">
        <p15:presenceInfo xmlns:p15="http://schemas.microsoft.com/office/powerpoint/2012/main" userId="ac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8EFF"/>
    <a:srgbClr val="E07AE0"/>
    <a:srgbClr val="CD69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882" autoAdjust="0"/>
    <p:restoredTop sz="94660" autoAdjust="0"/>
  </p:normalViewPr>
  <p:slideViewPr>
    <p:cSldViewPr snapToGrid="0" showGuides="1">
      <p:cViewPr varScale="1">
        <p:scale>
          <a:sx n="69" d="100"/>
          <a:sy n="69" d="100"/>
        </p:scale>
        <p:origin x="252" y="48"/>
      </p:cViewPr>
      <p:guideLst>
        <p:guide orient="horz" pos="2160"/>
        <p:guide pos="3840"/>
      </p:guideLst>
    </p:cSldViewPr>
  </p:slideViewPr>
  <p:outlineViewPr>
    <p:cViewPr>
      <p:scale>
        <a:sx n="33" d="100"/>
        <a:sy n="33" d="100"/>
      </p:scale>
      <p:origin x="0" y="72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image" Target="../media/image8.jpe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image" Target="../media/image8.jpe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F095CF2-4891-4BA6-AA63-9C188A4B01C2}" type="datetimeFigureOut">
              <a:rPr lang="en-US" smtClean="0"/>
              <a:pPr/>
              <a:t>2/3/2023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1FEBF8-CACA-4FB0-AA49-8847C2624D82}" type="slidenum">
              <a:rPr lang="en-US" smtClean="0"/>
              <a:pPr/>
              <a:t>‹#›</a:t>
            </a:fld>
            <a:endParaRPr lang="en-US"/>
          </a:p>
        </p:txBody>
      </p:sp>
    </p:spTree>
    <p:extLst>
      <p:ext uri="{BB962C8B-B14F-4D97-AF65-F5344CB8AC3E}">
        <p14:creationId xmlns:p14="http://schemas.microsoft.com/office/powerpoint/2010/main" val="39815494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0BB62C-DBC1-4EA6-A0DB-95441F2490B4}" type="datetimeFigureOut">
              <a:rPr lang="en-IN" smtClean="0"/>
              <a:pPr/>
              <a:t>03-02-2023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3B8BCD-BD80-451E-BDFE-C8281CAD3428}" type="slidenum">
              <a:rPr lang="en-IN" smtClean="0"/>
              <a:pPr/>
              <a:t>‹#›</a:t>
            </a:fld>
            <a:endParaRPr lang="en-IN"/>
          </a:p>
        </p:txBody>
      </p:sp>
    </p:spTree>
    <p:extLst>
      <p:ext uri="{BB962C8B-B14F-4D97-AF65-F5344CB8AC3E}">
        <p14:creationId xmlns:p14="http://schemas.microsoft.com/office/powerpoint/2010/main" val="276330670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6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33150AAD-2CA1-42E9-9662-5D7CF23FA159}" type="datetime1">
              <a:rPr lang="en-IN" smtClean="0"/>
              <a:pPr/>
              <a:t>03-02-2023</a:t>
            </a:fld>
            <a:endParaRPr lang="en-IN"/>
          </a:p>
        </p:txBody>
      </p:sp>
      <p:sp>
        <p:nvSpPr>
          <p:cNvPr id="5" name="Footer Placeholder 4"/>
          <p:cNvSpPr>
            <a:spLocks noGrp="1"/>
          </p:cNvSpPr>
          <p:nvPr>
            <p:ph type="ftr" sz="quarter" idx="11"/>
          </p:nvPr>
        </p:nvSpPr>
        <p:spPr>
          <a:xfrm>
            <a:off x="7255379" y="6538912"/>
            <a:ext cx="4037461" cy="365125"/>
          </a:xfrm>
        </p:spPr>
        <p:txBody>
          <a:bodyPr/>
          <a:lstStyle>
            <a:lvl1pPr>
              <a:defRPr i="0">
                <a:solidFill>
                  <a:schemeClr val="tx1">
                    <a:lumMod val="65000"/>
                  </a:schemeClr>
                </a:solidFill>
              </a:defRPr>
            </a:lvl1pPr>
          </a:lstStyle>
          <a:p>
            <a:r>
              <a:rPr lang="en-IN"/>
              <a:t>© PSS Central Institute of Vocational Education, Bhopal 2019</a:t>
            </a:r>
            <a:endParaRPr lang="en-IN" dirty="0"/>
          </a:p>
        </p:txBody>
      </p:sp>
      <p:sp>
        <p:nvSpPr>
          <p:cNvPr id="6" name="Slide Number Placeholder 5"/>
          <p:cNvSpPr>
            <a:spLocks noGrp="1"/>
          </p:cNvSpPr>
          <p:nvPr>
            <p:ph type="sldNum" sz="quarter" idx="12"/>
          </p:nvPr>
        </p:nvSpPr>
        <p:spPr/>
        <p:txBody>
          <a:bodyPr vert="horz" lIns="45720" tIns="45720" rIns="45720" bIns="45720" rtlCol="0" anchor="ctr">
            <a:normAutofit/>
          </a:bodyPr>
          <a:lstStyle>
            <a:lvl1pPr>
              <a:defRPr lang="en-US"/>
            </a:lvl1p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10499911"/>
      </p:ext>
    </p:extLst>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C6BC61-C307-43E6-B81A-6640B2F5B36C}" type="datetime1">
              <a:rPr lang="en-IN" smtClean="0"/>
              <a:pPr/>
              <a:t>03-02-2023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234433751"/>
      </p:ext>
    </p:extLst>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AD44B2-05FE-48AE-8499-E34754C777EE}" type="datetime1">
              <a:rPr lang="en-IN" smtClean="0"/>
              <a:pPr/>
              <a:t>03-02-2023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03435084"/>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D46FED-E145-4BD5-B694-5295C2780E4B}" type="datetime1">
              <a:rPr lang="en-IN" smtClean="0"/>
              <a:pPr/>
              <a:t>03-02-2023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22495326"/>
      </p:ext>
    </p:extLst>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C621851-3CE2-4A30-88E7-26B9DB6338C2}" type="datetime1">
              <a:rPr lang="en-IN" smtClean="0"/>
              <a:pPr/>
              <a:t>03-02-2023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68756449"/>
      </p:ext>
    </p:extLst>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CF09BBB-BDF1-46FE-BAE7-8ABB11B6DBB6}" type="datetime1">
              <a:rPr lang="en-IN" smtClean="0"/>
              <a:pPr/>
              <a:t>03-02-2023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867311777"/>
      </p:ext>
    </p:extLst>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7879"/>
            <a:ext cx="4480560" cy="731520"/>
          </a:xfrm>
        </p:spPr>
        <p:txBody>
          <a:bodyPr anchor="b">
            <a:normAutofit/>
          </a:bodyPr>
          <a:lstStyle>
            <a:lvl1pPr marL="0" indent="0">
              <a:spcBef>
                <a:spcPts val="0"/>
              </a:spcBef>
              <a:buNone/>
              <a:defRPr sz="2000" b="0">
                <a:solidFill>
                  <a:schemeClr val="tx1">
                    <a:lumMod val="6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3"/>
          </p:nvPr>
        </p:nvSpPr>
        <p:spPr>
          <a:xfrm>
            <a:off x="6126480" y="1717879"/>
            <a:ext cx="4480560" cy="731520"/>
          </a:xfrm>
        </p:spPr>
        <p:txBody>
          <a:bodyPr anchor="b">
            <a:normAutofit/>
          </a:bodyPr>
          <a:lstStyle>
            <a:lvl1pPr marL="0" indent="0">
              <a:spcBef>
                <a:spcPts val="0"/>
              </a:spcBef>
              <a:buFontTx/>
              <a:buNone/>
              <a:defRPr lang="en-US" sz="2000" b="0" kern="1200" spc="10" baseline="0" dirty="0">
                <a:solidFill>
                  <a:schemeClr val="tx1">
                    <a:lumMod val="65000"/>
                  </a:schemeClr>
                </a:solidFill>
                <a:latin typeface="+mn-lt"/>
                <a:ea typeface="+mn-ea"/>
                <a:cs typeface="+mn-cs"/>
              </a:defRPr>
            </a:lvl1pPr>
          </a:lstStyle>
          <a:p>
            <a:pPr lvl="0"/>
            <a:r>
              <a:rPr lang="en-US"/>
              <a:t>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8CCFB6E-6C74-42A1-B859-51061D7C83B9}" type="datetime1">
              <a:rPr lang="en-IN" smtClean="0"/>
              <a:pPr/>
              <a:t>03-02-2023</a:t>
            </a:fld>
            <a:endParaRPr lang="en-IN"/>
          </a:p>
        </p:txBody>
      </p:sp>
      <p:sp>
        <p:nvSpPr>
          <p:cNvPr id="8" name="Footer Placeholder 7"/>
          <p:cNvSpPr>
            <a:spLocks noGrp="1"/>
          </p:cNvSpPr>
          <p:nvPr>
            <p:ph type="ftr" sz="quarter" idx="11"/>
          </p:nvPr>
        </p:nvSpPr>
        <p:spPr/>
        <p:txBody>
          <a:bodyPr/>
          <a:lstStyle/>
          <a:p>
            <a:r>
              <a:rPr lang="en-IN"/>
              <a:t>© PSS Central Institute of Vocational Education, Bhopal 2019</a:t>
            </a:r>
          </a:p>
        </p:txBody>
      </p:sp>
      <p:sp>
        <p:nvSpPr>
          <p:cNvPr id="9" name="Slide Number Placeholder 8"/>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3969828025"/>
      </p:ext>
    </p:extLst>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BB70DED-D4D4-4A18-AD99-31DABE8B4A38}" type="datetime1">
              <a:rPr lang="en-IN" smtClean="0"/>
              <a:pPr/>
              <a:t>03-02-2023</a:t>
            </a:fld>
            <a:endParaRPr lang="en-IN"/>
          </a:p>
        </p:txBody>
      </p:sp>
      <p:sp>
        <p:nvSpPr>
          <p:cNvPr id="4" name="Footer Placeholder 3"/>
          <p:cNvSpPr>
            <a:spLocks noGrp="1"/>
          </p:cNvSpPr>
          <p:nvPr>
            <p:ph type="ftr" sz="quarter" idx="11"/>
          </p:nvPr>
        </p:nvSpPr>
        <p:spPr/>
        <p:txBody>
          <a:bodyPr/>
          <a:lstStyle/>
          <a:p>
            <a:r>
              <a:rPr lang="en-IN"/>
              <a:t>© PSS Central Institute of Vocational Education, Bhopal 2019</a:t>
            </a:r>
          </a:p>
        </p:txBody>
      </p:sp>
      <p:sp>
        <p:nvSpPr>
          <p:cNvPr id="5" name="Slide Number Placeholder 4"/>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333270939"/>
      </p:ext>
    </p:extLst>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15936A-8BAA-4B84-B4BD-0CD3B6D06DB4}" type="datetime1">
              <a:rPr lang="en-IN" smtClean="0"/>
              <a:pPr/>
              <a:t>03-02-2023</a:t>
            </a:fld>
            <a:endParaRPr lang="en-IN"/>
          </a:p>
        </p:txBody>
      </p:sp>
      <p:sp>
        <p:nvSpPr>
          <p:cNvPr id="3" name="Footer Placeholder 2"/>
          <p:cNvSpPr>
            <a:spLocks noGrp="1"/>
          </p:cNvSpPr>
          <p:nvPr>
            <p:ph type="ftr" sz="quarter" idx="11"/>
          </p:nvPr>
        </p:nvSpPr>
        <p:spPr/>
        <p:txBody>
          <a:bodyPr/>
          <a:lstStyle/>
          <a:p>
            <a:r>
              <a:rPr lang="en-IN"/>
              <a:t>© PSS Central Institute of Vocational Education, Bhopal 2019</a:t>
            </a:r>
          </a:p>
        </p:txBody>
      </p:sp>
      <p:sp>
        <p:nvSpPr>
          <p:cNvPr id="4" name="Slide Number Placeholder 3"/>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759371440"/>
      </p:ext>
    </p:extLst>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F8957DD-5781-4553-A410-EF6817FEF370}" type="datetime1">
              <a:rPr lang="en-IN" smtClean="0"/>
              <a:pPr/>
              <a:t>03-02-2023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155320634"/>
      </p:ext>
    </p:extLst>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tx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tx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F4806A6-7BD0-4CD0-8B1C-D6467C4D39E3}" type="datetime1">
              <a:rPr lang="en-IN" smtClean="0"/>
              <a:pPr/>
              <a:t>03-02-2023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89188204"/>
      </p:ext>
    </p:extLst>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1">
                    <a:lumMod val="50000"/>
                  </a:schemeClr>
                </a:solidFill>
              </a:defRPr>
            </a:lvl1pPr>
          </a:lstStyle>
          <a:p>
            <a:fld id="{A2D715BF-CCD0-4290-985E-C893C1F4B268}" type="datetime1">
              <a:rPr lang="en-IN" smtClean="0"/>
              <a:pPr/>
              <a:t>03-02-2023</a:t>
            </a:fld>
            <a:endParaRPr lang="en-IN"/>
          </a:p>
        </p:txBody>
      </p:sp>
      <p:sp>
        <p:nvSpPr>
          <p:cNvPr id="5" name="Footer Placeholder 4"/>
          <p:cNvSpPr>
            <a:spLocks noGrp="1"/>
          </p:cNvSpPr>
          <p:nvPr>
            <p:ph type="ftr" sz="quarter" idx="3"/>
          </p:nvPr>
        </p:nvSpPr>
        <p:spPr>
          <a:xfrm>
            <a:off x="6947732" y="6469062"/>
            <a:ext cx="4319097" cy="365125"/>
          </a:xfrm>
          <a:prstGeom prst="rect">
            <a:avLst/>
          </a:prstGeom>
        </p:spPr>
        <p:txBody>
          <a:bodyPr vert="horz" lIns="91440" tIns="45720" rIns="91440" bIns="45720" rtlCol="0" anchor="ctr"/>
          <a:lstStyle>
            <a:lvl1pPr algn="r">
              <a:defRPr sz="1050">
                <a:solidFill>
                  <a:srgbClr val="969696"/>
                </a:solidFill>
              </a:defRPr>
            </a:lvl1pPr>
          </a:lstStyle>
          <a:p>
            <a:r>
              <a:rPr lang="en-IN"/>
              <a:t>© PSS Central Institute of Vocational Education, Bhopal 2019</a:t>
            </a:r>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rgbClr val="777777"/>
                </a:solidFill>
              </a:defRPr>
            </a:lvl1pPr>
          </a:lstStyle>
          <a:p>
            <a:fld id="{880B47A4-BD58-476A-BD47-E23F80C3D9B8}" type="slidenum">
              <a:rPr lang="en-IN" smtClean="0"/>
              <a:pPr/>
              <a:t>‹#›</a:t>
            </a:fld>
            <a:endParaRPr lang="en-IN"/>
          </a:p>
        </p:txBody>
      </p:sp>
    </p:spTree>
    <p:extLst>
      <p:ext uri="{BB962C8B-B14F-4D97-AF65-F5344CB8AC3E}">
        <p14:creationId xmlns:p14="http://schemas.microsoft.com/office/powerpoint/2010/main" val="2818571483"/>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advClick="0"/>
  <p:hf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0375" y="1924492"/>
            <a:ext cx="10820769" cy="2200933"/>
          </a:xfrm>
        </p:spPr>
        <p:txBody>
          <a:bodyPr anchor="ctr">
            <a:noAutofit/>
          </a:bodyPr>
          <a:lstStyle/>
          <a:p>
            <a:pPr algn="ctr">
              <a:lnSpc>
                <a:spcPct val="150000"/>
              </a:lnSpc>
            </a:pPr>
            <a:r>
              <a:rPr lang="en-IN" sz="3600" b="1" dirty="0">
                <a:solidFill>
                  <a:srgbClr val="FFFF00"/>
                </a:solidFill>
              </a:rPr>
              <a:t>JOB ROLE – </a:t>
            </a:r>
            <a:r>
              <a:rPr lang="en-US" sz="3600" b="1" dirty="0">
                <a:solidFill>
                  <a:srgbClr val="FFFF00"/>
                </a:solidFill>
              </a:rPr>
              <a:t> ROTO ARTIST</a:t>
            </a:r>
            <a:br>
              <a:rPr lang="en-US" sz="3200" dirty="0">
                <a:solidFill>
                  <a:srgbClr val="FFFF00"/>
                </a:solidFill>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Sector – Media and Entertainment Sector</a:t>
            </a:r>
            <a:br>
              <a:rPr lang="en-US" sz="2800" dirty="0">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         (Qualification Pack Code: </a:t>
            </a:r>
            <a:r>
              <a:rPr lang="en-US" sz="2800" dirty="0"/>
              <a:t> </a:t>
            </a:r>
            <a:r>
              <a:rPr lang="en-GB" sz="2800" dirty="0"/>
              <a:t>MES/Q3504)</a:t>
            </a:r>
            <a:br>
              <a:rPr lang="en-US" sz="2800" dirty="0"/>
            </a:br>
            <a:r>
              <a:rPr lang="en-US" sz="1200" dirty="0"/>
              <a:t> </a:t>
            </a:r>
            <a:r>
              <a:rPr lang="en-US" sz="2800" dirty="0">
                <a:effectLst>
                  <a:outerShdw blurRad="38100" dist="38100" dir="2700000" algn="tl">
                    <a:srgbClr val="000000">
                      <a:alpha val="43137"/>
                    </a:srgbClr>
                  </a:outerShdw>
                </a:effectLst>
              </a:rPr>
              <a:t>( Class-XII )</a:t>
            </a:r>
            <a:br>
              <a:rPr lang="en-US" sz="4400" b="1" dirty="0">
                <a:solidFill>
                  <a:srgbClr val="078313"/>
                </a:solidFill>
                <a:latin typeface="Adobe Caslon Pro" pitchFamily="18" charset="0"/>
              </a:rPr>
            </a:br>
            <a:endParaRPr lang="en-IN" sz="4400" dirty="0">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a:t>
            </a:fld>
            <a:endParaRPr lang="en-IN" dirty="0">
              <a:solidFill>
                <a:schemeClr val="tx1"/>
              </a:solidFill>
            </a:endParaRPr>
          </a:p>
        </p:txBody>
      </p:sp>
      <p:pic>
        <p:nvPicPr>
          <p:cNvPr id="2050" name="Picture 2" descr="Image result for ncert logo transparent white"/>
          <p:cNvPicPr>
            <a:picLocks noChangeAspect="1" noChangeArrowheads="1"/>
          </p:cNvPicPr>
          <p:nvPr/>
        </p:nvPicPr>
        <p:blipFill>
          <a:blip r:embed="rId2" cstate="print">
            <a:clrChange>
              <a:clrFrom>
                <a:srgbClr val="000000">
                  <a:alpha val="0"/>
                </a:srgbClr>
              </a:clrFrom>
              <a:clrTo>
                <a:srgbClr val="000000">
                  <a:alpha val="0"/>
                </a:srgbClr>
              </a:clrTo>
            </a:clrChange>
            <a:duotone>
              <a:prstClr val="black"/>
              <a:schemeClr val="tx1">
                <a:tint val="45000"/>
                <a:satMod val="400000"/>
              </a:schemeClr>
            </a:duotone>
            <a:extLst>
              <a:ext uri="{28A0092B-C50C-407E-A947-70E740481C1C}">
                <a14:useLocalDpi xmlns:a14="http://schemas.microsoft.com/office/drawing/2010/main" val="0"/>
              </a:ext>
            </a:extLst>
          </a:blip>
          <a:srcRect/>
          <a:stretch>
            <a:fillRect/>
          </a:stretch>
        </p:blipFill>
        <p:spPr bwMode="auto">
          <a:xfrm>
            <a:off x="1028538" y="4654233"/>
            <a:ext cx="1001547" cy="1296754"/>
          </a:xfrm>
          <a:prstGeom prst="rect">
            <a:avLst/>
          </a:prstGeom>
          <a:noFill/>
          <a:extLst>
            <a:ext uri="{909E8E84-426E-40DD-AFC4-6F175D3DCCD1}">
              <a14:hiddenFill xmlns:a14="http://schemas.microsoft.com/office/drawing/2010/main">
                <a:solidFill>
                  <a:srgbClr val="FFFFFF"/>
                </a:solidFill>
              </a14:hiddenFill>
            </a:ext>
          </a:extLst>
        </p:spPr>
      </p:pic>
      <p:sp>
        <p:nvSpPr>
          <p:cNvPr id="22532" name="AutoShape 4" descr="https://cdn2.newsok.biz/cache/r960-2b38995263e94014ad19114760834b4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9" name="Subtitle 4"/>
          <p:cNvSpPr txBox="1">
            <a:spLocks/>
          </p:cNvSpPr>
          <p:nvPr/>
        </p:nvSpPr>
        <p:spPr>
          <a:xfrm>
            <a:off x="1514433" y="4406379"/>
            <a:ext cx="9418320" cy="2062683"/>
          </a:xfrm>
          <a:prstGeom prst="rect">
            <a:avLst/>
          </a:prstGeom>
        </p:spPr>
        <p:txBody>
          <a:bodyPr vert="horz" lIns="91440" tIns="45720" rIns="91440" bIns="45720" rtlCol="0">
            <a:normAutofit fontScale="925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600" dirty="0">
              <a:solidFill>
                <a:schemeClr val="tx1"/>
              </a:solidFill>
            </a:endParaRPr>
          </a:p>
          <a:p>
            <a:pPr algn="ctr">
              <a:lnSpc>
                <a:spcPct val="120000"/>
              </a:lnSpc>
              <a:spcBef>
                <a:spcPts val="0"/>
              </a:spcBef>
              <a:spcAft>
                <a:spcPts val="0"/>
              </a:spcAft>
            </a:pPr>
            <a:r>
              <a:rPr lang="en-IN" sz="2600" dirty="0">
                <a:solidFill>
                  <a:schemeClr val="tx1"/>
                </a:solidFill>
              </a:rPr>
              <a:t>PSS Central Institute of Vocational Education</a:t>
            </a:r>
          </a:p>
          <a:p>
            <a:pPr algn="ctr">
              <a:lnSpc>
                <a:spcPct val="120000"/>
              </a:lnSpc>
              <a:spcBef>
                <a:spcPts val="0"/>
              </a:spcBef>
              <a:spcAft>
                <a:spcPts val="0"/>
              </a:spcAft>
            </a:pPr>
            <a:r>
              <a:rPr lang="en-IN" sz="2600" dirty="0">
                <a:solidFill>
                  <a:schemeClr val="tx1"/>
                </a:solidFill>
              </a:rPr>
              <a:t>Shyamla Hills, Bhopal – 462013 , Madhya Pradesh, India</a:t>
            </a:r>
            <a:br>
              <a:rPr lang="en-IN" sz="2600" dirty="0">
                <a:solidFill>
                  <a:schemeClr val="tx1"/>
                </a:solidFill>
              </a:rPr>
            </a:br>
            <a:r>
              <a:rPr lang="en-IN" sz="2500" b="1" dirty="0">
                <a:solidFill>
                  <a:schemeClr val="tx1"/>
                </a:solidFill>
              </a:rPr>
              <a:t>_________________________________________________________</a:t>
            </a:r>
            <a:r>
              <a:rPr lang="en-IN" sz="3000" b="1" dirty="0">
                <a:solidFill>
                  <a:schemeClr val="tx1"/>
                </a:solidFill>
              </a:rPr>
              <a:t> </a:t>
            </a:r>
            <a:r>
              <a:rPr lang="en-IN" sz="3000" dirty="0">
                <a:solidFill>
                  <a:schemeClr val="tx1"/>
                </a:solidFill>
              </a:rPr>
              <a:t>www.psscive.ac.in</a:t>
            </a:r>
          </a:p>
        </p:txBody>
      </p:sp>
    </p:spTree>
    <p:extLst>
      <p:ext uri="{BB962C8B-B14F-4D97-AF65-F5344CB8AC3E}">
        <p14:creationId xmlns:p14="http://schemas.microsoft.com/office/powerpoint/2010/main" val="95007572"/>
      </p:ext>
    </p:extLst>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10</a:t>
            </a:fld>
            <a:endParaRPr lang="en-IN" dirty="0">
              <a:solidFill>
                <a:schemeClr val="tx1"/>
              </a:solidFill>
            </a:endParaRPr>
          </a:p>
        </p:txBody>
      </p:sp>
      <p:sp>
        <p:nvSpPr>
          <p:cNvPr id="11" name="Rectangle 10">
            <a:extLst>
              <a:ext uri="{FF2B5EF4-FFF2-40B4-BE49-F238E27FC236}">
                <a16:creationId xmlns:a16="http://schemas.microsoft.com/office/drawing/2014/main" id="{8893143D-58B8-4400-AE7B-8ED4A74C2C72}"/>
              </a:ext>
            </a:extLst>
          </p:cNvPr>
          <p:cNvSpPr/>
          <p:nvPr/>
        </p:nvSpPr>
        <p:spPr>
          <a:xfrm>
            <a:off x="3901752" y="6265080"/>
            <a:ext cx="3463637" cy="338554"/>
          </a:xfrm>
          <a:prstGeom prst="rect">
            <a:avLst/>
          </a:prstGeom>
        </p:spPr>
        <p:txBody>
          <a:bodyPr wrap="square">
            <a:spAutoFit/>
          </a:bodyPr>
          <a:lstStyle/>
          <a:p>
            <a:pPr algn="ctr"/>
            <a:r>
              <a:rPr lang="en-US" sz="1600" b="1" i="1" dirty="0">
                <a:solidFill>
                  <a:srgbClr val="FFC000"/>
                </a:solidFill>
              </a:rPr>
              <a:t>Fig. New Session </a:t>
            </a:r>
            <a:endParaRPr lang="en-US" sz="1600" dirty="0">
              <a:solidFill>
                <a:srgbClr val="FFC000"/>
              </a:solidFill>
            </a:endParaRPr>
          </a:p>
        </p:txBody>
      </p:sp>
      <p:sp>
        <p:nvSpPr>
          <p:cNvPr id="6" name="Rectangle 5">
            <a:extLst>
              <a:ext uri="{FF2B5EF4-FFF2-40B4-BE49-F238E27FC236}">
                <a16:creationId xmlns:a16="http://schemas.microsoft.com/office/drawing/2014/main" id="{5844406C-23B1-4E52-8B08-FA9FC9C678CC}"/>
              </a:ext>
            </a:extLst>
          </p:cNvPr>
          <p:cNvSpPr/>
          <p:nvPr/>
        </p:nvSpPr>
        <p:spPr>
          <a:xfrm>
            <a:off x="435137" y="423643"/>
            <a:ext cx="4374638" cy="584775"/>
          </a:xfrm>
          <a:prstGeom prst="rect">
            <a:avLst/>
          </a:prstGeom>
          <a:noFill/>
        </p:spPr>
        <p:txBody>
          <a:bodyPr wrap="square" rtlCol="0">
            <a:spAutoFit/>
          </a:bodyPr>
          <a:lstStyle/>
          <a:p>
            <a:pPr algn="just"/>
            <a:r>
              <a:rPr lang="en-US" sz="3200" b="1" dirty="0">
                <a:solidFill>
                  <a:srgbClr val="FFC000"/>
                </a:solidFill>
              </a:rPr>
              <a:t>Sessions</a:t>
            </a:r>
            <a:endParaRPr lang="en-US" sz="2800" dirty="0"/>
          </a:p>
        </p:txBody>
      </p:sp>
      <p:sp>
        <p:nvSpPr>
          <p:cNvPr id="2" name="Rectangle 1">
            <a:extLst>
              <a:ext uri="{FF2B5EF4-FFF2-40B4-BE49-F238E27FC236}">
                <a16:creationId xmlns:a16="http://schemas.microsoft.com/office/drawing/2014/main" id="{7EED705D-0C7C-4D09-8B29-FC874B19752F}"/>
              </a:ext>
            </a:extLst>
          </p:cNvPr>
          <p:cNvSpPr/>
          <p:nvPr/>
        </p:nvSpPr>
        <p:spPr>
          <a:xfrm>
            <a:off x="654563" y="946863"/>
            <a:ext cx="9958019" cy="1569660"/>
          </a:xfrm>
          <a:prstGeom prst="rect">
            <a:avLst/>
          </a:prstGeom>
          <a:noFill/>
        </p:spPr>
        <p:txBody>
          <a:bodyPr wrap="square" rtlCol="0">
            <a:spAutoFit/>
          </a:bodyPr>
          <a:lstStyle/>
          <a:p>
            <a:pPr algn="just"/>
            <a:r>
              <a:rPr lang="en-US" sz="2400" dirty="0"/>
              <a:t>Once you import footage in silhouette, a session need to be created for each video footage you will be working on. You could create as many sessions as you want, but can work only one session at once. Session is a place where you can roto, paint or composite.</a:t>
            </a:r>
            <a:endParaRPr lang="en-IN" sz="2400" dirty="0"/>
          </a:p>
        </p:txBody>
      </p:sp>
      <p:pic>
        <p:nvPicPr>
          <p:cNvPr id="7" name="Picture 6">
            <a:extLst>
              <a:ext uri="{FF2B5EF4-FFF2-40B4-BE49-F238E27FC236}">
                <a16:creationId xmlns:a16="http://schemas.microsoft.com/office/drawing/2014/main" id="{4792D3AF-84C1-4C46-AFB6-8F980F5AC669}"/>
              </a:ext>
            </a:extLst>
          </p:cNvPr>
          <p:cNvPicPr/>
          <p:nvPr/>
        </p:nvPicPr>
        <p:blipFill>
          <a:blip r:embed="rId2"/>
          <a:stretch>
            <a:fillRect/>
          </a:stretch>
        </p:blipFill>
        <p:spPr bwMode="auto">
          <a:xfrm>
            <a:off x="2622456" y="2588612"/>
            <a:ext cx="5775354" cy="3604379"/>
          </a:xfrm>
          <a:prstGeom prst="rect">
            <a:avLst/>
          </a:prstGeom>
        </p:spPr>
      </p:pic>
    </p:spTree>
    <p:extLst>
      <p:ext uri="{BB962C8B-B14F-4D97-AF65-F5344CB8AC3E}">
        <p14:creationId xmlns:p14="http://schemas.microsoft.com/office/powerpoint/2010/main" val="2555425966"/>
      </p:ext>
    </p:extLst>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11</a:t>
            </a:fld>
            <a:endParaRPr lang="en-IN" dirty="0">
              <a:solidFill>
                <a:schemeClr val="tx1"/>
              </a:solidFill>
            </a:endParaRPr>
          </a:p>
        </p:txBody>
      </p:sp>
      <p:sp>
        <p:nvSpPr>
          <p:cNvPr id="11" name="Rectangle 10">
            <a:extLst>
              <a:ext uri="{FF2B5EF4-FFF2-40B4-BE49-F238E27FC236}">
                <a16:creationId xmlns:a16="http://schemas.microsoft.com/office/drawing/2014/main" id="{8893143D-58B8-4400-AE7B-8ED4A74C2C72}"/>
              </a:ext>
            </a:extLst>
          </p:cNvPr>
          <p:cNvSpPr/>
          <p:nvPr/>
        </p:nvSpPr>
        <p:spPr>
          <a:xfrm>
            <a:off x="8603676" y="2574828"/>
            <a:ext cx="2438400" cy="338554"/>
          </a:xfrm>
          <a:prstGeom prst="rect">
            <a:avLst/>
          </a:prstGeom>
        </p:spPr>
        <p:txBody>
          <a:bodyPr wrap="square">
            <a:spAutoFit/>
          </a:bodyPr>
          <a:lstStyle/>
          <a:p>
            <a:pPr algn="ctr"/>
            <a:r>
              <a:rPr lang="en-US" sz="1600" b="1" i="1" dirty="0">
                <a:solidFill>
                  <a:srgbClr val="FFC000"/>
                </a:solidFill>
              </a:rPr>
              <a:t>Fig. Trees</a:t>
            </a:r>
            <a:endParaRPr lang="en-US" sz="1600" dirty="0">
              <a:solidFill>
                <a:srgbClr val="FFC000"/>
              </a:solidFill>
            </a:endParaRPr>
          </a:p>
        </p:txBody>
      </p:sp>
      <p:sp>
        <p:nvSpPr>
          <p:cNvPr id="6" name="Rectangle 5">
            <a:extLst>
              <a:ext uri="{FF2B5EF4-FFF2-40B4-BE49-F238E27FC236}">
                <a16:creationId xmlns:a16="http://schemas.microsoft.com/office/drawing/2014/main" id="{5844406C-23B1-4E52-8B08-FA9FC9C678CC}"/>
              </a:ext>
            </a:extLst>
          </p:cNvPr>
          <p:cNvSpPr/>
          <p:nvPr/>
        </p:nvSpPr>
        <p:spPr>
          <a:xfrm>
            <a:off x="263483" y="362088"/>
            <a:ext cx="4374638" cy="584775"/>
          </a:xfrm>
          <a:prstGeom prst="rect">
            <a:avLst/>
          </a:prstGeom>
          <a:noFill/>
        </p:spPr>
        <p:txBody>
          <a:bodyPr wrap="square" rtlCol="0">
            <a:spAutoFit/>
          </a:bodyPr>
          <a:lstStyle/>
          <a:p>
            <a:pPr algn="just"/>
            <a:r>
              <a:rPr lang="en-US" sz="3200" b="1" dirty="0">
                <a:solidFill>
                  <a:srgbClr val="FFC000"/>
                </a:solidFill>
              </a:rPr>
              <a:t>Trees</a:t>
            </a:r>
            <a:endParaRPr lang="en-US" sz="2800" dirty="0"/>
          </a:p>
        </p:txBody>
      </p:sp>
      <p:sp>
        <p:nvSpPr>
          <p:cNvPr id="2" name="Rectangle 1">
            <a:extLst>
              <a:ext uri="{FF2B5EF4-FFF2-40B4-BE49-F238E27FC236}">
                <a16:creationId xmlns:a16="http://schemas.microsoft.com/office/drawing/2014/main" id="{7EED705D-0C7C-4D09-8B29-FC874B19752F}"/>
              </a:ext>
            </a:extLst>
          </p:cNvPr>
          <p:cNvSpPr/>
          <p:nvPr/>
        </p:nvSpPr>
        <p:spPr>
          <a:xfrm>
            <a:off x="443593" y="891445"/>
            <a:ext cx="8118516" cy="1200329"/>
          </a:xfrm>
          <a:prstGeom prst="rect">
            <a:avLst/>
          </a:prstGeom>
          <a:noFill/>
        </p:spPr>
        <p:txBody>
          <a:bodyPr wrap="square" rtlCol="0">
            <a:spAutoFit/>
          </a:bodyPr>
          <a:lstStyle/>
          <a:p>
            <a:pPr algn="just"/>
            <a:r>
              <a:rPr lang="en-US" sz="2400" dirty="0"/>
              <a:t>A Session is created in Trees Window. Trees are the combination of sources and nodes that are used to create the desired effect. </a:t>
            </a:r>
            <a:endParaRPr lang="en-IN" sz="2400" dirty="0"/>
          </a:p>
        </p:txBody>
      </p:sp>
      <p:pic>
        <p:nvPicPr>
          <p:cNvPr id="8" name="Picture 7">
            <a:extLst>
              <a:ext uri="{FF2B5EF4-FFF2-40B4-BE49-F238E27FC236}">
                <a16:creationId xmlns:a16="http://schemas.microsoft.com/office/drawing/2014/main" id="{974E1568-284F-460F-9848-B8D927930969}"/>
              </a:ext>
            </a:extLst>
          </p:cNvPr>
          <p:cNvPicPr/>
          <p:nvPr/>
        </p:nvPicPr>
        <p:blipFill>
          <a:blip r:embed="rId2"/>
          <a:stretch>
            <a:fillRect/>
          </a:stretch>
        </p:blipFill>
        <p:spPr bwMode="auto">
          <a:xfrm>
            <a:off x="8562109" y="699112"/>
            <a:ext cx="2493818" cy="1903423"/>
          </a:xfrm>
          <a:prstGeom prst="rect">
            <a:avLst/>
          </a:prstGeom>
        </p:spPr>
      </p:pic>
      <p:sp>
        <p:nvSpPr>
          <p:cNvPr id="3" name="Rectangle 2">
            <a:extLst>
              <a:ext uri="{FF2B5EF4-FFF2-40B4-BE49-F238E27FC236}">
                <a16:creationId xmlns:a16="http://schemas.microsoft.com/office/drawing/2014/main" id="{3186D034-6251-47BE-8E89-39865BF54FB6}"/>
              </a:ext>
            </a:extLst>
          </p:cNvPr>
          <p:cNvSpPr/>
          <p:nvPr/>
        </p:nvSpPr>
        <p:spPr>
          <a:xfrm>
            <a:off x="263483" y="2465572"/>
            <a:ext cx="1491114" cy="584775"/>
          </a:xfrm>
          <a:prstGeom prst="rect">
            <a:avLst/>
          </a:prstGeom>
          <a:noFill/>
        </p:spPr>
        <p:txBody>
          <a:bodyPr wrap="square" rtlCol="0">
            <a:spAutoFit/>
          </a:bodyPr>
          <a:lstStyle/>
          <a:p>
            <a:pPr algn="just"/>
            <a:r>
              <a:rPr lang="en-IN" sz="3200" b="1" dirty="0">
                <a:solidFill>
                  <a:srgbClr val="FFC000"/>
                </a:solidFill>
              </a:rPr>
              <a:t>Nodes</a:t>
            </a:r>
          </a:p>
        </p:txBody>
      </p:sp>
      <p:sp>
        <p:nvSpPr>
          <p:cNvPr id="4" name="Rectangle 3">
            <a:extLst>
              <a:ext uri="{FF2B5EF4-FFF2-40B4-BE49-F238E27FC236}">
                <a16:creationId xmlns:a16="http://schemas.microsoft.com/office/drawing/2014/main" id="{427D063D-06DC-436B-B78E-5D6FEEEE9484}"/>
              </a:ext>
            </a:extLst>
          </p:cNvPr>
          <p:cNvSpPr/>
          <p:nvPr/>
        </p:nvSpPr>
        <p:spPr>
          <a:xfrm>
            <a:off x="435137" y="2937349"/>
            <a:ext cx="10620790" cy="1200329"/>
          </a:xfrm>
          <a:prstGeom prst="rect">
            <a:avLst/>
          </a:prstGeom>
          <a:noFill/>
        </p:spPr>
        <p:txBody>
          <a:bodyPr wrap="square" rtlCol="0">
            <a:spAutoFit/>
          </a:bodyPr>
          <a:lstStyle/>
          <a:p>
            <a:pPr algn="just"/>
            <a:r>
              <a:rPr lang="en-IN" sz="2400" dirty="0"/>
              <a:t>Node base software is handling complex compositing task by linking together several simple image processing operations. Each of these operations is referred to as a “node”.</a:t>
            </a:r>
          </a:p>
        </p:txBody>
      </p:sp>
      <p:sp>
        <p:nvSpPr>
          <p:cNvPr id="10" name="Rectangle 9">
            <a:extLst>
              <a:ext uri="{FF2B5EF4-FFF2-40B4-BE49-F238E27FC236}">
                <a16:creationId xmlns:a16="http://schemas.microsoft.com/office/drawing/2014/main" id="{3F3D80D4-2E2D-4B55-BB75-DC21CDFA8B65}"/>
              </a:ext>
            </a:extLst>
          </p:cNvPr>
          <p:cNvSpPr/>
          <p:nvPr/>
        </p:nvSpPr>
        <p:spPr>
          <a:xfrm>
            <a:off x="443592" y="4088269"/>
            <a:ext cx="6511390" cy="2677656"/>
          </a:xfrm>
          <a:prstGeom prst="rect">
            <a:avLst/>
          </a:prstGeom>
          <a:noFill/>
        </p:spPr>
        <p:txBody>
          <a:bodyPr wrap="square" rtlCol="0">
            <a:spAutoFit/>
          </a:bodyPr>
          <a:lstStyle/>
          <a:p>
            <a:pPr algn="just"/>
            <a:r>
              <a:rPr lang="en-IN" sz="2400" dirty="0"/>
              <a:t>Individual nodes are connected together to form a tree. Nodes are grouped into the categories, such as, </a:t>
            </a:r>
            <a:r>
              <a:rPr lang="en-IN" sz="2400" dirty="0" err="1"/>
              <a:t>Color</a:t>
            </a:r>
            <a:r>
              <a:rPr lang="en-IN" sz="2400" dirty="0"/>
              <a:t>, Composite, Diffusion, Filter, Film Lab, Image, Key, Light, Silhouette, Special Effects, Time, Tints, Transform and Warp. There are more than 150 nodes in Silhouette©v7.5 software.</a:t>
            </a:r>
          </a:p>
        </p:txBody>
      </p:sp>
      <p:pic>
        <p:nvPicPr>
          <p:cNvPr id="12" name="Picture 11">
            <a:extLst>
              <a:ext uri="{FF2B5EF4-FFF2-40B4-BE49-F238E27FC236}">
                <a16:creationId xmlns:a16="http://schemas.microsoft.com/office/drawing/2014/main" id="{EC99FED2-4177-43D4-8208-F55C3DE606D4}"/>
              </a:ext>
            </a:extLst>
          </p:cNvPr>
          <p:cNvPicPr/>
          <p:nvPr/>
        </p:nvPicPr>
        <p:blipFill>
          <a:blip r:embed="rId3"/>
          <a:stretch>
            <a:fillRect/>
          </a:stretch>
        </p:blipFill>
        <p:spPr bwMode="auto">
          <a:xfrm>
            <a:off x="6995853" y="4247770"/>
            <a:ext cx="4213860" cy="2208447"/>
          </a:xfrm>
          <a:prstGeom prst="rect">
            <a:avLst/>
          </a:prstGeom>
        </p:spPr>
      </p:pic>
      <p:sp>
        <p:nvSpPr>
          <p:cNvPr id="9" name="Rectangle 8">
            <a:extLst>
              <a:ext uri="{FF2B5EF4-FFF2-40B4-BE49-F238E27FC236}">
                <a16:creationId xmlns:a16="http://schemas.microsoft.com/office/drawing/2014/main" id="{A65B24DB-00D8-4C83-B855-D492488BE897}"/>
              </a:ext>
            </a:extLst>
          </p:cNvPr>
          <p:cNvSpPr/>
          <p:nvPr/>
        </p:nvSpPr>
        <p:spPr>
          <a:xfrm>
            <a:off x="8017843" y="6401528"/>
            <a:ext cx="2012848" cy="338554"/>
          </a:xfrm>
          <a:prstGeom prst="rect">
            <a:avLst/>
          </a:prstGeom>
        </p:spPr>
        <p:txBody>
          <a:bodyPr wrap="square">
            <a:spAutoFit/>
          </a:bodyPr>
          <a:lstStyle/>
          <a:p>
            <a:pPr algn="ctr"/>
            <a:r>
              <a:rPr lang="en-IN" sz="1600" b="1" i="1" dirty="0">
                <a:solidFill>
                  <a:srgbClr val="FFC000"/>
                </a:solidFill>
              </a:rPr>
              <a:t>Fig. Nodes </a:t>
            </a:r>
          </a:p>
        </p:txBody>
      </p:sp>
    </p:spTree>
    <p:extLst>
      <p:ext uri="{BB962C8B-B14F-4D97-AF65-F5344CB8AC3E}">
        <p14:creationId xmlns:p14="http://schemas.microsoft.com/office/powerpoint/2010/main" val="1181104444"/>
      </p:ext>
    </p:extLst>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12</a:t>
            </a:fld>
            <a:endParaRPr lang="en-IN" dirty="0">
              <a:solidFill>
                <a:schemeClr val="tx1"/>
              </a:solidFill>
            </a:endParaRPr>
          </a:p>
        </p:txBody>
      </p:sp>
      <p:sp>
        <p:nvSpPr>
          <p:cNvPr id="11" name="Rectangle 10">
            <a:extLst>
              <a:ext uri="{FF2B5EF4-FFF2-40B4-BE49-F238E27FC236}">
                <a16:creationId xmlns:a16="http://schemas.microsoft.com/office/drawing/2014/main" id="{8893143D-58B8-4400-AE7B-8ED4A74C2C72}"/>
              </a:ext>
            </a:extLst>
          </p:cNvPr>
          <p:cNvSpPr/>
          <p:nvPr/>
        </p:nvSpPr>
        <p:spPr>
          <a:xfrm>
            <a:off x="7993799" y="2735736"/>
            <a:ext cx="3463637" cy="338554"/>
          </a:xfrm>
          <a:prstGeom prst="rect">
            <a:avLst/>
          </a:prstGeom>
        </p:spPr>
        <p:txBody>
          <a:bodyPr wrap="square">
            <a:spAutoFit/>
          </a:bodyPr>
          <a:lstStyle/>
          <a:p>
            <a:pPr algn="ctr"/>
            <a:r>
              <a:rPr lang="en-US" sz="1600" b="1" i="1" dirty="0">
                <a:solidFill>
                  <a:srgbClr val="FFC000"/>
                </a:solidFill>
              </a:rPr>
              <a:t>Fig. Trees</a:t>
            </a:r>
            <a:endParaRPr lang="en-US" sz="1600" dirty="0">
              <a:solidFill>
                <a:srgbClr val="FFC000"/>
              </a:solidFill>
            </a:endParaRPr>
          </a:p>
        </p:txBody>
      </p:sp>
      <p:sp>
        <p:nvSpPr>
          <p:cNvPr id="6" name="Rectangle 5">
            <a:extLst>
              <a:ext uri="{FF2B5EF4-FFF2-40B4-BE49-F238E27FC236}">
                <a16:creationId xmlns:a16="http://schemas.microsoft.com/office/drawing/2014/main" id="{5844406C-23B1-4E52-8B08-FA9FC9C678CC}"/>
              </a:ext>
            </a:extLst>
          </p:cNvPr>
          <p:cNvSpPr/>
          <p:nvPr/>
        </p:nvSpPr>
        <p:spPr>
          <a:xfrm>
            <a:off x="365381" y="169737"/>
            <a:ext cx="4374638" cy="584775"/>
          </a:xfrm>
          <a:prstGeom prst="rect">
            <a:avLst/>
          </a:prstGeom>
          <a:noFill/>
        </p:spPr>
        <p:txBody>
          <a:bodyPr wrap="square" rtlCol="0">
            <a:spAutoFit/>
          </a:bodyPr>
          <a:lstStyle/>
          <a:p>
            <a:pPr algn="just"/>
            <a:r>
              <a:rPr lang="en-US" sz="3200" b="1" dirty="0">
                <a:solidFill>
                  <a:srgbClr val="FFC000"/>
                </a:solidFill>
              </a:rPr>
              <a:t>Inputs</a:t>
            </a:r>
            <a:endParaRPr lang="en-US" sz="2800" dirty="0"/>
          </a:p>
        </p:txBody>
      </p:sp>
      <p:sp>
        <p:nvSpPr>
          <p:cNvPr id="2" name="Rectangle 1">
            <a:extLst>
              <a:ext uri="{FF2B5EF4-FFF2-40B4-BE49-F238E27FC236}">
                <a16:creationId xmlns:a16="http://schemas.microsoft.com/office/drawing/2014/main" id="{7EED705D-0C7C-4D09-8B29-FC874B19752F}"/>
              </a:ext>
            </a:extLst>
          </p:cNvPr>
          <p:cNvSpPr/>
          <p:nvPr/>
        </p:nvSpPr>
        <p:spPr>
          <a:xfrm>
            <a:off x="402782" y="700490"/>
            <a:ext cx="7477111" cy="2308324"/>
          </a:xfrm>
          <a:prstGeom prst="rect">
            <a:avLst/>
          </a:prstGeom>
          <a:noFill/>
        </p:spPr>
        <p:txBody>
          <a:bodyPr wrap="square" rtlCol="0">
            <a:spAutoFit/>
          </a:bodyPr>
          <a:lstStyle/>
          <a:p>
            <a:pPr algn="just"/>
            <a:r>
              <a:rPr lang="en-US" sz="2400" dirty="0"/>
              <a:t>Green </a:t>
            </a:r>
            <a:r>
              <a:rPr lang="en-US" sz="2400" dirty="0" err="1"/>
              <a:t>Colour</a:t>
            </a:r>
            <a:r>
              <a:rPr lang="en-US" sz="2400" dirty="0"/>
              <a:t> bar on the top are the inputs. Depending on the node, the type of input required may change. Green bars are foreground and background inputs. Tool tips pop up when you hover over a node’s input or output to easily identify it.</a:t>
            </a:r>
            <a:endParaRPr lang="en-IN" sz="2400" dirty="0"/>
          </a:p>
        </p:txBody>
      </p:sp>
      <p:sp>
        <p:nvSpPr>
          <p:cNvPr id="4" name="Rectangle 3">
            <a:extLst>
              <a:ext uri="{FF2B5EF4-FFF2-40B4-BE49-F238E27FC236}">
                <a16:creationId xmlns:a16="http://schemas.microsoft.com/office/drawing/2014/main" id="{427D063D-06DC-436B-B78E-5D6FEEEE9484}"/>
              </a:ext>
            </a:extLst>
          </p:cNvPr>
          <p:cNvSpPr/>
          <p:nvPr/>
        </p:nvSpPr>
        <p:spPr>
          <a:xfrm>
            <a:off x="435137" y="2937349"/>
            <a:ext cx="10620790" cy="830997"/>
          </a:xfrm>
          <a:prstGeom prst="rect">
            <a:avLst/>
          </a:prstGeom>
          <a:noFill/>
        </p:spPr>
        <p:txBody>
          <a:bodyPr wrap="square" rtlCol="0">
            <a:spAutoFit/>
          </a:bodyPr>
          <a:lstStyle/>
          <a:p>
            <a:pPr algn="just"/>
            <a:r>
              <a:rPr lang="en-US" sz="2400" dirty="0"/>
              <a:t>You can check foreground and background in roto nodes. For this switch between foreground and background in viewer panel (a) and (b).</a:t>
            </a:r>
            <a:endParaRPr lang="en-IN" sz="2400" dirty="0"/>
          </a:p>
        </p:txBody>
      </p:sp>
      <p:sp>
        <p:nvSpPr>
          <p:cNvPr id="9" name="Rectangle 8">
            <a:extLst>
              <a:ext uri="{FF2B5EF4-FFF2-40B4-BE49-F238E27FC236}">
                <a16:creationId xmlns:a16="http://schemas.microsoft.com/office/drawing/2014/main" id="{A65B24DB-00D8-4C83-B855-D492488BE897}"/>
              </a:ext>
            </a:extLst>
          </p:cNvPr>
          <p:cNvSpPr/>
          <p:nvPr/>
        </p:nvSpPr>
        <p:spPr>
          <a:xfrm>
            <a:off x="1779876" y="6273225"/>
            <a:ext cx="3230620" cy="338554"/>
          </a:xfrm>
          <a:prstGeom prst="rect">
            <a:avLst/>
          </a:prstGeom>
        </p:spPr>
        <p:txBody>
          <a:bodyPr wrap="square">
            <a:spAutoFit/>
          </a:bodyPr>
          <a:lstStyle/>
          <a:p>
            <a:pPr algn="ctr"/>
            <a:r>
              <a:rPr lang="en-IN" sz="1600" b="1" i="1" dirty="0">
                <a:solidFill>
                  <a:srgbClr val="FFC000"/>
                </a:solidFill>
              </a:rPr>
              <a:t>Fig. (a) Foreground view </a:t>
            </a:r>
          </a:p>
        </p:txBody>
      </p:sp>
      <p:pic>
        <p:nvPicPr>
          <p:cNvPr id="13" name="Image14">
            <a:extLst>
              <a:ext uri="{FF2B5EF4-FFF2-40B4-BE49-F238E27FC236}">
                <a16:creationId xmlns:a16="http://schemas.microsoft.com/office/drawing/2014/main" id="{004F476B-20BA-4C96-8A46-79CB13D6FE47}"/>
              </a:ext>
            </a:extLst>
          </p:cNvPr>
          <p:cNvPicPr/>
          <p:nvPr/>
        </p:nvPicPr>
        <p:blipFill>
          <a:blip r:embed="rId3"/>
          <a:stretch>
            <a:fillRect/>
          </a:stretch>
        </p:blipFill>
        <p:spPr bwMode="auto">
          <a:xfrm>
            <a:off x="8059533" y="641752"/>
            <a:ext cx="3052003" cy="2089150"/>
          </a:xfrm>
          <a:prstGeom prst="rect">
            <a:avLst/>
          </a:prstGeom>
        </p:spPr>
      </p:pic>
      <p:pic>
        <p:nvPicPr>
          <p:cNvPr id="18" name="Image504">
            <a:extLst>
              <a:ext uri="{FF2B5EF4-FFF2-40B4-BE49-F238E27FC236}">
                <a16:creationId xmlns:a16="http://schemas.microsoft.com/office/drawing/2014/main" id="{D14FB63D-42DC-4502-AA0E-5F25269A6F8C}"/>
              </a:ext>
            </a:extLst>
          </p:cNvPr>
          <p:cNvPicPr/>
          <p:nvPr/>
        </p:nvPicPr>
        <p:blipFill>
          <a:blip r:embed="rId4"/>
          <a:stretch>
            <a:fillRect/>
          </a:stretch>
        </p:blipFill>
        <p:spPr bwMode="auto">
          <a:xfrm>
            <a:off x="982980" y="3778458"/>
            <a:ext cx="4478481" cy="2526270"/>
          </a:xfrm>
          <a:prstGeom prst="rect">
            <a:avLst/>
          </a:prstGeom>
        </p:spPr>
      </p:pic>
      <p:pic>
        <p:nvPicPr>
          <p:cNvPr id="19" name="Image505">
            <a:extLst>
              <a:ext uri="{FF2B5EF4-FFF2-40B4-BE49-F238E27FC236}">
                <a16:creationId xmlns:a16="http://schemas.microsoft.com/office/drawing/2014/main" id="{99F9D461-88AE-475B-BBA3-D0564F4E8DB0}"/>
              </a:ext>
            </a:extLst>
          </p:cNvPr>
          <p:cNvPicPr/>
          <p:nvPr/>
        </p:nvPicPr>
        <p:blipFill>
          <a:blip r:embed="rId5"/>
          <a:stretch>
            <a:fillRect/>
          </a:stretch>
        </p:blipFill>
        <p:spPr bwMode="auto">
          <a:xfrm>
            <a:off x="5912426" y="3789622"/>
            <a:ext cx="4499697" cy="2495368"/>
          </a:xfrm>
          <a:prstGeom prst="rect">
            <a:avLst/>
          </a:prstGeom>
        </p:spPr>
      </p:pic>
      <p:sp>
        <p:nvSpPr>
          <p:cNvPr id="20" name="Rectangle 19">
            <a:extLst>
              <a:ext uri="{FF2B5EF4-FFF2-40B4-BE49-F238E27FC236}">
                <a16:creationId xmlns:a16="http://schemas.microsoft.com/office/drawing/2014/main" id="{7DC2F6EC-8ABD-45E9-A7C8-B2AFFAB80319}"/>
              </a:ext>
            </a:extLst>
          </p:cNvPr>
          <p:cNvSpPr/>
          <p:nvPr/>
        </p:nvSpPr>
        <p:spPr>
          <a:xfrm flipV="1">
            <a:off x="1165514" y="3776158"/>
            <a:ext cx="1228725" cy="291264"/>
          </a:xfrm>
          <a:prstGeom prst="rect">
            <a:avLst/>
          </a:prstGeom>
          <a:noFill/>
          <a:ln w="12600">
            <a:solidFill>
              <a:srgbClr val="FF0000"/>
            </a:solidFill>
            <a:round/>
          </a:ln>
        </p:spPr>
        <p:style>
          <a:lnRef idx="0">
            <a:scrgbClr r="0" g="0" b="0"/>
          </a:lnRef>
          <a:fillRef idx="0">
            <a:scrgbClr r="0" g="0" b="0"/>
          </a:fillRef>
          <a:effectRef idx="0">
            <a:scrgbClr r="0" g="0" b="0"/>
          </a:effectRef>
          <a:fontRef idx="minor"/>
        </p:style>
        <p:txBody>
          <a:bodyPr/>
          <a:lstStyle/>
          <a:p>
            <a:endParaRPr lang="en-IN"/>
          </a:p>
        </p:txBody>
      </p:sp>
      <p:sp>
        <p:nvSpPr>
          <p:cNvPr id="21" name="Rectangle 20">
            <a:extLst>
              <a:ext uri="{FF2B5EF4-FFF2-40B4-BE49-F238E27FC236}">
                <a16:creationId xmlns:a16="http://schemas.microsoft.com/office/drawing/2014/main" id="{AB05A328-48AA-4DC7-BC6E-F9B4785A586C}"/>
              </a:ext>
            </a:extLst>
          </p:cNvPr>
          <p:cNvSpPr/>
          <p:nvPr/>
        </p:nvSpPr>
        <p:spPr>
          <a:xfrm>
            <a:off x="6494998" y="6339852"/>
            <a:ext cx="3230620" cy="338554"/>
          </a:xfrm>
          <a:prstGeom prst="rect">
            <a:avLst/>
          </a:prstGeom>
        </p:spPr>
        <p:txBody>
          <a:bodyPr wrap="square">
            <a:spAutoFit/>
          </a:bodyPr>
          <a:lstStyle/>
          <a:p>
            <a:pPr algn="ctr"/>
            <a:r>
              <a:rPr lang="en-IN" sz="1600" b="1" i="1" dirty="0">
                <a:solidFill>
                  <a:srgbClr val="FFC000"/>
                </a:solidFill>
              </a:rPr>
              <a:t>Fig. (b) Background view </a:t>
            </a:r>
          </a:p>
        </p:txBody>
      </p:sp>
    </p:spTree>
    <p:extLst>
      <p:ext uri="{BB962C8B-B14F-4D97-AF65-F5344CB8AC3E}">
        <p14:creationId xmlns:p14="http://schemas.microsoft.com/office/powerpoint/2010/main" val="690380341"/>
      </p:ext>
    </p:extLst>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13</a:t>
            </a:fld>
            <a:endParaRPr lang="en-IN" dirty="0">
              <a:solidFill>
                <a:schemeClr val="tx1"/>
              </a:solidFill>
            </a:endParaRPr>
          </a:p>
        </p:txBody>
      </p:sp>
      <p:sp>
        <p:nvSpPr>
          <p:cNvPr id="11" name="Rectangle 10">
            <a:extLst>
              <a:ext uri="{FF2B5EF4-FFF2-40B4-BE49-F238E27FC236}">
                <a16:creationId xmlns:a16="http://schemas.microsoft.com/office/drawing/2014/main" id="{8893143D-58B8-4400-AE7B-8ED4A74C2C72}"/>
              </a:ext>
            </a:extLst>
          </p:cNvPr>
          <p:cNvSpPr/>
          <p:nvPr/>
        </p:nvSpPr>
        <p:spPr>
          <a:xfrm>
            <a:off x="6261981" y="4378036"/>
            <a:ext cx="3741001" cy="338554"/>
          </a:xfrm>
          <a:prstGeom prst="rect">
            <a:avLst/>
          </a:prstGeom>
        </p:spPr>
        <p:txBody>
          <a:bodyPr wrap="square">
            <a:spAutoFit/>
          </a:bodyPr>
          <a:lstStyle/>
          <a:p>
            <a:pPr algn="ctr"/>
            <a:r>
              <a:rPr lang="en-US" sz="1600" b="1" i="1" dirty="0">
                <a:solidFill>
                  <a:srgbClr val="FFC000"/>
                </a:solidFill>
              </a:rPr>
              <a:t>Fig. (b) </a:t>
            </a:r>
            <a:r>
              <a:rPr lang="en-US" sz="1600" b="1" i="1" dirty="0" err="1">
                <a:solidFill>
                  <a:srgbClr val="FFC000"/>
                </a:solidFill>
              </a:rPr>
              <a:t>Colour</a:t>
            </a:r>
            <a:r>
              <a:rPr lang="en-US" sz="1600" b="1" i="1" dirty="0">
                <a:solidFill>
                  <a:srgbClr val="FFC000"/>
                </a:solidFill>
              </a:rPr>
              <a:t> composite output</a:t>
            </a:r>
            <a:endParaRPr lang="en-US" sz="1600" dirty="0">
              <a:solidFill>
                <a:srgbClr val="FFC000"/>
              </a:solidFill>
            </a:endParaRPr>
          </a:p>
        </p:txBody>
      </p:sp>
      <p:sp>
        <p:nvSpPr>
          <p:cNvPr id="6" name="Rectangle 5">
            <a:extLst>
              <a:ext uri="{FF2B5EF4-FFF2-40B4-BE49-F238E27FC236}">
                <a16:creationId xmlns:a16="http://schemas.microsoft.com/office/drawing/2014/main" id="{5844406C-23B1-4E52-8B08-FA9FC9C678CC}"/>
              </a:ext>
            </a:extLst>
          </p:cNvPr>
          <p:cNvSpPr/>
          <p:nvPr/>
        </p:nvSpPr>
        <p:spPr>
          <a:xfrm>
            <a:off x="365381" y="169737"/>
            <a:ext cx="4374638" cy="584775"/>
          </a:xfrm>
          <a:prstGeom prst="rect">
            <a:avLst/>
          </a:prstGeom>
          <a:noFill/>
        </p:spPr>
        <p:txBody>
          <a:bodyPr wrap="square" rtlCol="0">
            <a:spAutoFit/>
          </a:bodyPr>
          <a:lstStyle/>
          <a:p>
            <a:pPr algn="just"/>
            <a:r>
              <a:rPr lang="en-US" sz="3200" b="1" dirty="0">
                <a:solidFill>
                  <a:srgbClr val="FFC000"/>
                </a:solidFill>
              </a:rPr>
              <a:t>Output</a:t>
            </a:r>
            <a:endParaRPr lang="en-US" sz="2800" dirty="0"/>
          </a:p>
        </p:txBody>
      </p:sp>
      <p:sp>
        <p:nvSpPr>
          <p:cNvPr id="2" name="Rectangle 1">
            <a:extLst>
              <a:ext uri="{FF2B5EF4-FFF2-40B4-BE49-F238E27FC236}">
                <a16:creationId xmlns:a16="http://schemas.microsoft.com/office/drawing/2014/main" id="{7EED705D-0C7C-4D09-8B29-FC874B19752F}"/>
              </a:ext>
            </a:extLst>
          </p:cNvPr>
          <p:cNvSpPr/>
          <p:nvPr/>
        </p:nvSpPr>
        <p:spPr>
          <a:xfrm>
            <a:off x="402782" y="657547"/>
            <a:ext cx="10620790" cy="1569660"/>
          </a:xfrm>
          <a:prstGeom prst="rect">
            <a:avLst/>
          </a:prstGeom>
          <a:noFill/>
        </p:spPr>
        <p:txBody>
          <a:bodyPr wrap="square" rtlCol="0">
            <a:spAutoFit/>
          </a:bodyPr>
          <a:lstStyle/>
          <a:p>
            <a:pPr algn="just"/>
            <a:r>
              <a:rPr lang="en-US" sz="2400" dirty="0"/>
              <a:t>The </a:t>
            </a:r>
            <a:r>
              <a:rPr lang="en-US" sz="2400" dirty="0" err="1"/>
              <a:t>colour</a:t>
            </a:r>
            <a:r>
              <a:rPr lang="en-US" sz="2400" dirty="0"/>
              <a:t> bars on the bottom of a node are outputs. The grey </a:t>
            </a:r>
            <a:r>
              <a:rPr lang="en-US" sz="2400" dirty="0" err="1"/>
              <a:t>colour</a:t>
            </a:r>
            <a:r>
              <a:rPr lang="en-US" sz="2400" dirty="0"/>
              <a:t> bar is the main output, purple bars are </a:t>
            </a:r>
            <a:r>
              <a:rPr lang="en-US" sz="2400" dirty="0" err="1"/>
              <a:t>colour</a:t>
            </a:r>
            <a:r>
              <a:rPr lang="en-US" sz="2400" dirty="0"/>
              <a:t> composite, composite and channel outputs respectively. Yellow bars are object outputs-like layers. You can use the output of a node to feed into the input of other nodes.</a:t>
            </a:r>
            <a:endParaRPr lang="en-IN" sz="2400" dirty="0"/>
          </a:p>
        </p:txBody>
      </p:sp>
      <p:sp>
        <p:nvSpPr>
          <p:cNvPr id="9" name="Rectangle 8">
            <a:extLst>
              <a:ext uri="{FF2B5EF4-FFF2-40B4-BE49-F238E27FC236}">
                <a16:creationId xmlns:a16="http://schemas.microsoft.com/office/drawing/2014/main" id="{A65B24DB-00D8-4C83-B855-D492488BE897}"/>
              </a:ext>
            </a:extLst>
          </p:cNvPr>
          <p:cNvSpPr/>
          <p:nvPr/>
        </p:nvSpPr>
        <p:spPr>
          <a:xfrm>
            <a:off x="913854" y="6469062"/>
            <a:ext cx="3230620" cy="338554"/>
          </a:xfrm>
          <a:prstGeom prst="rect">
            <a:avLst/>
          </a:prstGeom>
        </p:spPr>
        <p:txBody>
          <a:bodyPr wrap="square">
            <a:spAutoFit/>
          </a:bodyPr>
          <a:lstStyle/>
          <a:p>
            <a:pPr algn="ctr"/>
            <a:r>
              <a:rPr lang="en-IN" sz="1600" b="1" i="1" dirty="0">
                <a:solidFill>
                  <a:srgbClr val="FFC000"/>
                </a:solidFill>
              </a:rPr>
              <a:t>Fig. (c) Composite output </a:t>
            </a:r>
          </a:p>
        </p:txBody>
      </p:sp>
      <p:sp>
        <p:nvSpPr>
          <p:cNvPr id="21" name="Rectangle 20">
            <a:extLst>
              <a:ext uri="{FF2B5EF4-FFF2-40B4-BE49-F238E27FC236}">
                <a16:creationId xmlns:a16="http://schemas.microsoft.com/office/drawing/2014/main" id="{AB05A328-48AA-4DC7-BC6E-F9B4785A586C}"/>
              </a:ext>
            </a:extLst>
          </p:cNvPr>
          <p:cNvSpPr/>
          <p:nvPr/>
        </p:nvSpPr>
        <p:spPr>
          <a:xfrm>
            <a:off x="6494998" y="6422982"/>
            <a:ext cx="3230620" cy="338554"/>
          </a:xfrm>
          <a:prstGeom prst="rect">
            <a:avLst/>
          </a:prstGeom>
        </p:spPr>
        <p:txBody>
          <a:bodyPr wrap="square">
            <a:spAutoFit/>
          </a:bodyPr>
          <a:lstStyle/>
          <a:p>
            <a:pPr algn="ctr"/>
            <a:r>
              <a:rPr lang="en-IN" sz="1600" b="1" i="1" dirty="0">
                <a:solidFill>
                  <a:srgbClr val="FFC000"/>
                </a:solidFill>
              </a:rPr>
              <a:t>Fig. (d) Channel output </a:t>
            </a:r>
          </a:p>
        </p:txBody>
      </p:sp>
      <p:pic>
        <p:nvPicPr>
          <p:cNvPr id="14" name="Picture 13">
            <a:extLst>
              <a:ext uri="{FF2B5EF4-FFF2-40B4-BE49-F238E27FC236}">
                <a16:creationId xmlns:a16="http://schemas.microsoft.com/office/drawing/2014/main" id="{6F0BBB28-C9EA-40E4-9150-7886890FCEB5}"/>
              </a:ext>
            </a:extLst>
          </p:cNvPr>
          <p:cNvPicPr/>
          <p:nvPr/>
        </p:nvPicPr>
        <p:blipFill>
          <a:blip r:embed="rId3"/>
          <a:stretch>
            <a:fillRect/>
          </a:stretch>
        </p:blipFill>
        <p:spPr bwMode="auto">
          <a:xfrm>
            <a:off x="512779" y="2313517"/>
            <a:ext cx="4654959" cy="2036809"/>
          </a:xfrm>
          <a:prstGeom prst="rect">
            <a:avLst/>
          </a:prstGeom>
        </p:spPr>
      </p:pic>
      <p:pic>
        <p:nvPicPr>
          <p:cNvPr id="15" name="Picture 14">
            <a:extLst>
              <a:ext uri="{FF2B5EF4-FFF2-40B4-BE49-F238E27FC236}">
                <a16:creationId xmlns:a16="http://schemas.microsoft.com/office/drawing/2014/main" id="{6B520D2F-BBDA-4EC5-B283-AF24223B4B39}"/>
              </a:ext>
            </a:extLst>
          </p:cNvPr>
          <p:cNvPicPr/>
          <p:nvPr/>
        </p:nvPicPr>
        <p:blipFill>
          <a:blip r:embed="rId4"/>
          <a:stretch>
            <a:fillRect/>
          </a:stretch>
        </p:blipFill>
        <p:spPr bwMode="auto">
          <a:xfrm>
            <a:off x="5570520" y="2313517"/>
            <a:ext cx="4654958" cy="2119109"/>
          </a:xfrm>
          <a:prstGeom prst="rect">
            <a:avLst/>
          </a:prstGeom>
        </p:spPr>
      </p:pic>
      <p:pic>
        <p:nvPicPr>
          <p:cNvPr id="16" name="Picture 15">
            <a:extLst>
              <a:ext uri="{FF2B5EF4-FFF2-40B4-BE49-F238E27FC236}">
                <a16:creationId xmlns:a16="http://schemas.microsoft.com/office/drawing/2014/main" id="{E74ADA17-0F77-4033-A260-555273D1C3CC}"/>
              </a:ext>
            </a:extLst>
          </p:cNvPr>
          <p:cNvPicPr/>
          <p:nvPr/>
        </p:nvPicPr>
        <p:blipFill>
          <a:blip r:embed="rId5"/>
          <a:stretch>
            <a:fillRect/>
          </a:stretch>
        </p:blipFill>
        <p:spPr bwMode="auto">
          <a:xfrm>
            <a:off x="512779" y="4668982"/>
            <a:ext cx="4654958" cy="1800080"/>
          </a:xfrm>
          <a:prstGeom prst="rect">
            <a:avLst/>
          </a:prstGeom>
        </p:spPr>
      </p:pic>
      <p:pic>
        <p:nvPicPr>
          <p:cNvPr id="17" name="Picture 16">
            <a:extLst>
              <a:ext uri="{FF2B5EF4-FFF2-40B4-BE49-F238E27FC236}">
                <a16:creationId xmlns:a16="http://schemas.microsoft.com/office/drawing/2014/main" id="{E001CC3D-33EC-458C-8408-A37102471128}"/>
              </a:ext>
            </a:extLst>
          </p:cNvPr>
          <p:cNvPicPr/>
          <p:nvPr/>
        </p:nvPicPr>
        <p:blipFill>
          <a:blip r:embed="rId6"/>
          <a:stretch>
            <a:fillRect/>
          </a:stretch>
        </p:blipFill>
        <p:spPr bwMode="auto">
          <a:xfrm>
            <a:off x="5688067" y="4668982"/>
            <a:ext cx="4537411" cy="1800080"/>
          </a:xfrm>
          <a:prstGeom prst="rect">
            <a:avLst/>
          </a:prstGeom>
        </p:spPr>
      </p:pic>
      <p:sp>
        <p:nvSpPr>
          <p:cNvPr id="22" name="Rectangle 21">
            <a:extLst>
              <a:ext uri="{FF2B5EF4-FFF2-40B4-BE49-F238E27FC236}">
                <a16:creationId xmlns:a16="http://schemas.microsoft.com/office/drawing/2014/main" id="{619F15C7-50B1-449D-BAD4-CF099EA58907}"/>
              </a:ext>
            </a:extLst>
          </p:cNvPr>
          <p:cNvSpPr/>
          <p:nvPr/>
        </p:nvSpPr>
        <p:spPr>
          <a:xfrm>
            <a:off x="941836" y="4350326"/>
            <a:ext cx="3463637" cy="338554"/>
          </a:xfrm>
          <a:prstGeom prst="rect">
            <a:avLst/>
          </a:prstGeom>
        </p:spPr>
        <p:txBody>
          <a:bodyPr wrap="square">
            <a:spAutoFit/>
          </a:bodyPr>
          <a:lstStyle/>
          <a:p>
            <a:pPr algn="ctr"/>
            <a:r>
              <a:rPr lang="en-US" sz="1600" b="1" i="1" dirty="0">
                <a:solidFill>
                  <a:srgbClr val="FFC000"/>
                </a:solidFill>
              </a:rPr>
              <a:t>Fig. (a) Main output node </a:t>
            </a:r>
            <a:endParaRPr lang="en-US" sz="1600" dirty="0">
              <a:solidFill>
                <a:srgbClr val="FFC000"/>
              </a:solidFill>
            </a:endParaRPr>
          </a:p>
        </p:txBody>
      </p:sp>
    </p:spTree>
    <p:extLst>
      <p:ext uri="{BB962C8B-B14F-4D97-AF65-F5344CB8AC3E}">
        <p14:creationId xmlns:p14="http://schemas.microsoft.com/office/powerpoint/2010/main" val="1454787606"/>
      </p:ext>
    </p:extLst>
  </p:cSld>
  <p:clrMapOvr>
    <a:masterClrMapping/>
  </p:clrMapOvr>
  <p:transition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14</a:t>
            </a:fld>
            <a:endParaRPr lang="en-IN" dirty="0">
              <a:solidFill>
                <a:schemeClr val="tx1"/>
              </a:solidFill>
            </a:endParaRPr>
          </a:p>
        </p:txBody>
      </p:sp>
      <p:sp>
        <p:nvSpPr>
          <p:cNvPr id="11" name="Rectangle 10">
            <a:extLst>
              <a:ext uri="{FF2B5EF4-FFF2-40B4-BE49-F238E27FC236}">
                <a16:creationId xmlns:a16="http://schemas.microsoft.com/office/drawing/2014/main" id="{8893143D-58B8-4400-AE7B-8ED4A74C2C72}"/>
              </a:ext>
            </a:extLst>
          </p:cNvPr>
          <p:cNvSpPr/>
          <p:nvPr/>
        </p:nvSpPr>
        <p:spPr>
          <a:xfrm>
            <a:off x="2180560" y="5661315"/>
            <a:ext cx="6326659" cy="338554"/>
          </a:xfrm>
          <a:prstGeom prst="rect">
            <a:avLst/>
          </a:prstGeom>
        </p:spPr>
        <p:txBody>
          <a:bodyPr wrap="square">
            <a:spAutoFit/>
          </a:bodyPr>
          <a:lstStyle/>
          <a:p>
            <a:pPr algn="ctr"/>
            <a:r>
              <a:rPr lang="en-US" sz="1600" b="1" i="1" dirty="0">
                <a:solidFill>
                  <a:srgbClr val="FFC000"/>
                </a:solidFill>
              </a:rPr>
              <a:t>Fig. Viewer and Edit Node</a:t>
            </a:r>
            <a:endParaRPr lang="en-US" sz="1600" dirty="0">
              <a:solidFill>
                <a:srgbClr val="FFC000"/>
              </a:solidFill>
            </a:endParaRPr>
          </a:p>
        </p:txBody>
      </p:sp>
      <p:sp>
        <p:nvSpPr>
          <p:cNvPr id="6" name="Rectangle 5">
            <a:extLst>
              <a:ext uri="{FF2B5EF4-FFF2-40B4-BE49-F238E27FC236}">
                <a16:creationId xmlns:a16="http://schemas.microsoft.com/office/drawing/2014/main" id="{5844406C-23B1-4E52-8B08-FA9FC9C678CC}"/>
              </a:ext>
            </a:extLst>
          </p:cNvPr>
          <p:cNvSpPr/>
          <p:nvPr/>
        </p:nvSpPr>
        <p:spPr>
          <a:xfrm>
            <a:off x="483440" y="580866"/>
            <a:ext cx="10330503" cy="2677656"/>
          </a:xfrm>
          <a:prstGeom prst="rect">
            <a:avLst/>
          </a:prstGeom>
          <a:noFill/>
        </p:spPr>
        <p:txBody>
          <a:bodyPr wrap="square" rtlCol="0">
            <a:spAutoFit/>
          </a:bodyPr>
          <a:lstStyle/>
          <a:p>
            <a:pPr algn="just"/>
            <a:r>
              <a:rPr lang="en-US" sz="2800" b="1" dirty="0">
                <a:solidFill>
                  <a:srgbClr val="FFC000"/>
                </a:solidFill>
              </a:rPr>
              <a:t>View Node</a:t>
            </a:r>
          </a:p>
          <a:p>
            <a:pPr algn="just"/>
            <a:r>
              <a:rPr lang="en-US" sz="2800" dirty="0"/>
              <a:t>When enabled the View Node icon on the left side of the node. It displays the result of that node in the Viewer.</a:t>
            </a:r>
          </a:p>
          <a:p>
            <a:pPr algn="just"/>
            <a:r>
              <a:rPr lang="en-US" sz="2800" b="1" dirty="0">
                <a:solidFill>
                  <a:srgbClr val="FFC000"/>
                </a:solidFill>
              </a:rPr>
              <a:t>Edit Node</a:t>
            </a:r>
          </a:p>
          <a:p>
            <a:pPr algn="just"/>
            <a:r>
              <a:rPr lang="en-US" sz="2800" dirty="0"/>
              <a:t>When enabled, the Edit Node icon on the right side of the node. It displays parameters in the Node </a:t>
            </a:r>
            <a:r>
              <a:rPr lang="en-US" sz="2800" dirty="0" err="1"/>
              <a:t>parameterwindow</a:t>
            </a:r>
            <a:r>
              <a:rPr lang="en-US" sz="2800" dirty="0"/>
              <a:t>.</a:t>
            </a:r>
          </a:p>
        </p:txBody>
      </p:sp>
      <p:pic>
        <p:nvPicPr>
          <p:cNvPr id="8" name="Picture 7">
            <a:extLst>
              <a:ext uri="{FF2B5EF4-FFF2-40B4-BE49-F238E27FC236}">
                <a16:creationId xmlns:a16="http://schemas.microsoft.com/office/drawing/2014/main" id="{AB507DD9-EABC-4AEE-AC22-CCF480135834}"/>
              </a:ext>
            </a:extLst>
          </p:cNvPr>
          <p:cNvPicPr/>
          <p:nvPr/>
        </p:nvPicPr>
        <p:blipFill>
          <a:blip r:embed="rId2"/>
          <a:stretch>
            <a:fillRect/>
          </a:stretch>
        </p:blipFill>
        <p:spPr bwMode="auto">
          <a:xfrm>
            <a:off x="3306588" y="3706186"/>
            <a:ext cx="4568053" cy="1724796"/>
          </a:xfrm>
          <a:prstGeom prst="rect">
            <a:avLst/>
          </a:prstGeom>
        </p:spPr>
      </p:pic>
      <p:sp>
        <p:nvSpPr>
          <p:cNvPr id="9" name="Image9">
            <a:extLst>
              <a:ext uri="{FF2B5EF4-FFF2-40B4-BE49-F238E27FC236}">
                <a16:creationId xmlns:a16="http://schemas.microsoft.com/office/drawing/2014/main" id="{52FC5A47-E2DD-40F9-9626-FB56D11575A9}"/>
              </a:ext>
            </a:extLst>
          </p:cNvPr>
          <p:cNvSpPr/>
          <p:nvPr/>
        </p:nvSpPr>
        <p:spPr>
          <a:xfrm rot="1374216" flipH="1">
            <a:off x="7301460" y="4149731"/>
            <a:ext cx="1421129" cy="620375"/>
          </a:xfrm>
          <a:custGeom>
            <a:avLst/>
            <a:gdLst/>
            <a:ahLst/>
            <a:cxnLst/>
            <a:rect l="l" t="t" r="r" b="b"/>
            <a:pathLst>
              <a:path w="21600" h="21600">
                <a:moveTo>
                  <a:pt x="0" y="0"/>
                </a:moveTo>
                <a:lnTo>
                  <a:pt x="21600" y="21600"/>
                </a:lnTo>
              </a:path>
            </a:pathLst>
          </a:custGeom>
          <a:ln w="9525"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a:lstStyle/>
          <a:p>
            <a:endParaRPr lang="en-IN"/>
          </a:p>
        </p:txBody>
      </p:sp>
      <p:sp>
        <p:nvSpPr>
          <p:cNvPr id="10" name="Image8">
            <a:extLst>
              <a:ext uri="{FF2B5EF4-FFF2-40B4-BE49-F238E27FC236}">
                <a16:creationId xmlns:a16="http://schemas.microsoft.com/office/drawing/2014/main" id="{FCA0BB3E-B2B3-4CD5-806F-73FE098AA4B2}"/>
              </a:ext>
            </a:extLst>
          </p:cNvPr>
          <p:cNvSpPr/>
          <p:nvPr/>
        </p:nvSpPr>
        <p:spPr>
          <a:xfrm>
            <a:off x="2485359" y="4448346"/>
            <a:ext cx="1040621" cy="45719"/>
          </a:xfrm>
          <a:custGeom>
            <a:avLst/>
            <a:gdLst/>
            <a:ahLst/>
            <a:cxnLst/>
            <a:rect l="l" t="t" r="r" b="b"/>
            <a:pathLst>
              <a:path w="21600" h="21600">
                <a:moveTo>
                  <a:pt x="0" y="0"/>
                </a:moveTo>
                <a:lnTo>
                  <a:pt x="21600" y="21600"/>
                </a:lnTo>
              </a:path>
            </a:pathLst>
          </a:custGeom>
          <a:noFill/>
          <a:ln w="28440">
            <a:solidFill>
              <a:srgbClr val="FF0000"/>
            </a:solidFill>
            <a:round/>
            <a:tailEnd type="triangle" w="med" len="med"/>
          </a:ln>
        </p:spPr>
        <p:style>
          <a:lnRef idx="0">
            <a:scrgbClr r="0" g="0" b="0"/>
          </a:lnRef>
          <a:fillRef idx="0">
            <a:scrgbClr r="0" g="0" b="0"/>
          </a:fillRef>
          <a:effectRef idx="0">
            <a:scrgbClr r="0" g="0" b="0"/>
          </a:effectRef>
          <a:fontRef idx="minor"/>
        </p:style>
        <p:txBody>
          <a:bodyPr/>
          <a:lstStyle/>
          <a:p>
            <a:endParaRPr lang="en-IN"/>
          </a:p>
        </p:txBody>
      </p:sp>
      <p:sp>
        <p:nvSpPr>
          <p:cNvPr id="12" name="Text Box 64">
            <a:extLst>
              <a:ext uri="{FF2B5EF4-FFF2-40B4-BE49-F238E27FC236}">
                <a16:creationId xmlns:a16="http://schemas.microsoft.com/office/drawing/2014/main" id="{585D2DD2-8B10-4DED-AF7C-EB4F10BED2DE}"/>
              </a:ext>
            </a:extLst>
          </p:cNvPr>
          <p:cNvSpPr/>
          <p:nvPr/>
        </p:nvSpPr>
        <p:spPr>
          <a:xfrm>
            <a:off x="45430" y="4095906"/>
            <a:ext cx="2499440" cy="658066"/>
          </a:xfrm>
          <a:prstGeom prst="rect">
            <a:avLst/>
          </a:prstGeom>
          <a:noFill/>
          <a:ln w="0">
            <a:noFill/>
          </a:ln>
        </p:spPr>
        <p:style>
          <a:lnRef idx="0">
            <a:scrgbClr r="0" g="0" b="0"/>
          </a:lnRef>
          <a:fillRef idx="0">
            <a:scrgbClr r="0" g="0" b="0"/>
          </a:fillRef>
          <a:effectRef idx="0">
            <a:scrgbClr r="0" g="0" b="0"/>
          </a:effectRef>
          <a:fontRef idx="minor"/>
        </p:style>
        <p:txBody>
          <a:bodyPr anchor="t">
            <a:noAutofit/>
          </a:bodyPr>
          <a:lstStyle/>
          <a:p>
            <a:pPr hangingPunct="0">
              <a:lnSpc>
                <a:spcPct val="115000"/>
              </a:lnSpc>
              <a:spcAft>
                <a:spcPts val="1000"/>
              </a:spcAft>
            </a:pPr>
            <a:r>
              <a:rPr lang="en-US" sz="2800" b="1" dirty="0">
                <a:solidFill>
                  <a:srgbClr val="FFC000"/>
                </a:solidFill>
                <a:latin typeface="Bookman Old Style" panose="02050604050505020204" pitchFamily="18" charset="0"/>
                <a:cs typeface="Mangal" panose="02040503050203030202" pitchFamily="18" charset="0"/>
              </a:rPr>
              <a:t>   View Node</a:t>
            </a:r>
            <a:endParaRPr lang="en-IN" sz="2800" b="1" dirty="0">
              <a:solidFill>
                <a:srgbClr val="FFC000"/>
              </a:solidFill>
              <a:latin typeface="Bookman Old Style" panose="02050604050505020204" pitchFamily="18" charset="0"/>
              <a:cs typeface="Mangal" panose="02040503050203030202" pitchFamily="18" charset="0"/>
            </a:endParaRPr>
          </a:p>
        </p:txBody>
      </p:sp>
      <p:sp>
        <p:nvSpPr>
          <p:cNvPr id="13" name="Image10">
            <a:extLst>
              <a:ext uri="{FF2B5EF4-FFF2-40B4-BE49-F238E27FC236}">
                <a16:creationId xmlns:a16="http://schemas.microsoft.com/office/drawing/2014/main" id="{D940A841-3AC9-4D37-A753-058F02E1A66C}"/>
              </a:ext>
            </a:extLst>
          </p:cNvPr>
          <p:cNvSpPr/>
          <p:nvPr/>
        </p:nvSpPr>
        <p:spPr>
          <a:xfrm>
            <a:off x="8731710" y="4160247"/>
            <a:ext cx="2107000" cy="593725"/>
          </a:xfrm>
          <a:prstGeom prst="rect">
            <a:avLst/>
          </a:prstGeom>
          <a:noFill/>
          <a:ln w="0">
            <a:noFill/>
          </a:ln>
        </p:spPr>
        <p:style>
          <a:lnRef idx="0">
            <a:scrgbClr r="0" g="0" b="0"/>
          </a:lnRef>
          <a:fillRef idx="0">
            <a:scrgbClr r="0" g="0" b="0"/>
          </a:fillRef>
          <a:effectRef idx="0">
            <a:scrgbClr r="0" g="0" b="0"/>
          </a:effectRef>
          <a:fontRef idx="minor"/>
        </p:style>
        <p:txBody>
          <a:bodyPr anchor="t">
            <a:noAutofit/>
          </a:bodyPr>
          <a:lstStyle/>
          <a:p>
            <a:pPr hangingPunct="0">
              <a:lnSpc>
                <a:spcPct val="115000"/>
              </a:lnSpc>
              <a:spcAft>
                <a:spcPts val="1000"/>
              </a:spcAft>
            </a:pPr>
            <a:r>
              <a:rPr lang="en-US" sz="2800" b="1" dirty="0">
                <a:solidFill>
                  <a:srgbClr val="FFC000"/>
                </a:solidFill>
                <a:effectLst/>
                <a:latin typeface="Bookman Old Style" panose="02050604050505020204" pitchFamily="18" charset="0"/>
                <a:ea typeface="Calibri" panose="020F0502020204030204" pitchFamily="34" charset="0"/>
                <a:cs typeface="Mangal" panose="02040503050203030202" pitchFamily="18" charset="0"/>
              </a:rPr>
              <a:t>Edit Node</a:t>
            </a:r>
            <a:endParaRPr lang="en-IN" sz="3600" dirty="0">
              <a:solidFill>
                <a:srgbClr val="FFC000"/>
              </a:solidFill>
              <a:effectLst/>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1856159807"/>
      </p:ext>
    </p:extLst>
  </p:cSld>
  <p:clrMapOvr>
    <a:masterClrMapping/>
  </p:clrMapOvr>
  <p:transition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857" y="100767"/>
            <a:ext cx="9692640" cy="628440"/>
          </a:xfrm>
        </p:spPr>
        <p:txBody>
          <a:bodyPr anchor="t">
            <a:normAutofit/>
          </a:bodyPr>
          <a:lstStyle/>
          <a:p>
            <a:r>
              <a:rPr lang="en-US" sz="3600" b="1" dirty="0">
                <a:solidFill>
                  <a:srgbClr val="FFFF00"/>
                </a:solidFill>
              </a:rPr>
              <a:t>Object and Object List</a:t>
            </a:r>
            <a:endParaRPr lang="en-US" sz="3600"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15</a:t>
            </a:fld>
            <a:endParaRPr lang="en-IN" dirty="0">
              <a:solidFill>
                <a:schemeClr val="tx1"/>
              </a:solidFill>
            </a:endParaRPr>
          </a:p>
        </p:txBody>
      </p:sp>
      <p:sp>
        <p:nvSpPr>
          <p:cNvPr id="9" name="TextBox 8"/>
          <p:cNvSpPr txBox="1"/>
          <p:nvPr/>
        </p:nvSpPr>
        <p:spPr>
          <a:xfrm>
            <a:off x="595221" y="570640"/>
            <a:ext cx="10278426" cy="1200329"/>
          </a:xfrm>
          <a:prstGeom prst="rect">
            <a:avLst/>
          </a:prstGeom>
          <a:noFill/>
        </p:spPr>
        <p:txBody>
          <a:bodyPr wrap="square" rtlCol="0">
            <a:spAutoFit/>
          </a:bodyPr>
          <a:lstStyle/>
          <a:p>
            <a:pPr algn="just"/>
            <a:r>
              <a:rPr lang="en-US" sz="2400" dirty="0"/>
              <a:t>After connecting the Roto node with source and output, you need shapes, layers and trackers to roto the object. Clicking on Roto node, the panels will open.</a:t>
            </a:r>
          </a:p>
        </p:txBody>
      </p:sp>
      <p:sp>
        <p:nvSpPr>
          <p:cNvPr id="3" name="Rectangle 2">
            <a:extLst>
              <a:ext uri="{FF2B5EF4-FFF2-40B4-BE49-F238E27FC236}">
                <a16:creationId xmlns:a16="http://schemas.microsoft.com/office/drawing/2014/main" id="{3EFE9EC0-E62E-4B64-8570-45224E8E047C}"/>
              </a:ext>
            </a:extLst>
          </p:cNvPr>
          <p:cNvSpPr/>
          <p:nvPr/>
        </p:nvSpPr>
        <p:spPr>
          <a:xfrm>
            <a:off x="3948983" y="4682386"/>
            <a:ext cx="2985113" cy="357598"/>
          </a:xfrm>
          <a:prstGeom prst="rect">
            <a:avLst/>
          </a:prstGeom>
        </p:spPr>
        <p:txBody>
          <a:bodyPr wrap="none">
            <a:spAutoFit/>
          </a:bodyPr>
          <a:lstStyle/>
          <a:p>
            <a:pPr algn="just">
              <a:lnSpc>
                <a:spcPct val="115000"/>
              </a:lnSpc>
              <a:spcBef>
                <a:spcPts val="285"/>
              </a:spcBef>
              <a:spcAft>
                <a:spcPts val="285"/>
              </a:spcAft>
            </a:pPr>
            <a:r>
              <a:rPr lang="en-US" sz="1600" b="1" i="1" dirty="0">
                <a:solidFill>
                  <a:srgbClr val="FFC000"/>
                </a:solidFill>
                <a:latin typeface="Bookman Old Style" panose="02050604050505020204" pitchFamily="18" charset="0"/>
                <a:ea typeface="Calibri" panose="020F0502020204030204" pitchFamily="34" charset="0"/>
                <a:cs typeface="Bookman Old Style" panose="02050604050505020204" pitchFamily="18" charset="0"/>
              </a:rPr>
              <a:t>Fig. Object and Object list</a:t>
            </a:r>
            <a:endParaRPr lang="en-IN" sz="2000" b="1" dirty="0">
              <a:solidFill>
                <a:srgbClr val="FFC000"/>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11">
            <a:extLst>
              <a:ext uri="{FF2B5EF4-FFF2-40B4-BE49-F238E27FC236}">
                <a16:creationId xmlns:a16="http://schemas.microsoft.com/office/drawing/2014/main" id="{79CCDF54-F87D-45BB-8CB2-8F2C98FEA9F8}"/>
              </a:ext>
            </a:extLst>
          </p:cNvPr>
          <p:cNvPicPr/>
          <p:nvPr/>
        </p:nvPicPr>
        <p:blipFill>
          <a:blip r:embed="rId2"/>
          <a:stretch>
            <a:fillRect/>
          </a:stretch>
        </p:blipFill>
        <p:spPr bwMode="auto">
          <a:xfrm>
            <a:off x="2189017" y="1798678"/>
            <a:ext cx="7010401" cy="2921629"/>
          </a:xfrm>
          <a:prstGeom prst="rect">
            <a:avLst/>
          </a:prstGeom>
        </p:spPr>
      </p:pic>
      <p:sp>
        <p:nvSpPr>
          <p:cNvPr id="4" name="Rectangle 3">
            <a:extLst>
              <a:ext uri="{FF2B5EF4-FFF2-40B4-BE49-F238E27FC236}">
                <a16:creationId xmlns:a16="http://schemas.microsoft.com/office/drawing/2014/main" id="{D3A2870D-E55B-4FD6-A3C0-03C6AE6DB6EC}"/>
              </a:ext>
            </a:extLst>
          </p:cNvPr>
          <p:cNvSpPr/>
          <p:nvPr/>
        </p:nvSpPr>
        <p:spPr>
          <a:xfrm>
            <a:off x="418926" y="4976196"/>
            <a:ext cx="10631016" cy="1692771"/>
          </a:xfrm>
          <a:prstGeom prst="rect">
            <a:avLst/>
          </a:prstGeom>
          <a:noFill/>
        </p:spPr>
        <p:txBody>
          <a:bodyPr wrap="square" rtlCol="0">
            <a:spAutoFit/>
          </a:bodyPr>
          <a:lstStyle/>
          <a:p>
            <a:pPr algn="just"/>
            <a:r>
              <a:rPr lang="en-IN" sz="2800" b="1" dirty="0">
                <a:solidFill>
                  <a:srgbClr val="FFC000"/>
                </a:solidFill>
              </a:rPr>
              <a:t>Tools Panel – </a:t>
            </a:r>
            <a:r>
              <a:rPr lang="en-IN" sz="2400" dirty="0"/>
              <a:t>It helps in creating different shapes and tracker. </a:t>
            </a:r>
          </a:p>
          <a:p>
            <a:pPr algn="just"/>
            <a:r>
              <a:rPr lang="en-IN" sz="2800" b="1" dirty="0">
                <a:solidFill>
                  <a:srgbClr val="FFC000"/>
                </a:solidFill>
              </a:rPr>
              <a:t>Object list – </a:t>
            </a:r>
            <a:r>
              <a:rPr lang="en-IN" sz="2400" dirty="0"/>
              <a:t>It shows the list of shapes, layers and trackers. With the help of object list you can select, lock, combine, rename and delete the shape, layer and tracker.</a:t>
            </a:r>
          </a:p>
        </p:txBody>
      </p:sp>
    </p:spTree>
    <p:extLst>
      <p:ext uri="{BB962C8B-B14F-4D97-AF65-F5344CB8AC3E}">
        <p14:creationId xmlns:p14="http://schemas.microsoft.com/office/powerpoint/2010/main" val="1309947482"/>
      </p:ext>
    </p:extLst>
  </p:cSld>
  <p:clrMapOvr>
    <a:masterClrMapping/>
  </p:clrMapOvr>
  <p:transition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16</a:t>
            </a:fld>
            <a:endParaRPr lang="en-IN" dirty="0">
              <a:solidFill>
                <a:schemeClr val="tx1"/>
              </a:solidFill>
            </a:endParaRPr>
          </a:p>
        </p:txBody>
      </p:sp>
      <p:sp>
        <p:nvSpPr>
          <p:cNvPr id="9" name="TextBox 8"/>
          <p:cNvSpPr txBox="1"/>
          <p:nvPr/>
        </p:nvSpPr>
        <p:spPr>
          <a:xfrm>
            <a:off x="374884" y="227307"/>
            <a:ext cx="5337517" cy="2062103"/>
          </a:xfrm>
          <a:prstGeom prst="rect">
            <a:avLst/>
          </a:prstGeom>
          <a:noFill/>
        </p:spPr>
        <p:txBody>
          <a:bodyPr wrap="square" rtlCol="0">
            <a:spAutoFit/>
          </a:bodyPr>
          <a:lstStyle/>
          <a:p>
            <a:pPr algn="just"/>
            <a:r>
              <a:rPr lang="en-US" sz="3600" b="1" dirty="0">
                <a:solidFill>
                  <a:srgbClr val="FFC000"/>
                </a:solidFill>
              </a:rPr>
              <a:t>Object –</a:t>
            </a:r>
            <a:r>
              <a:rPr lang="en-US" sz="2800" b="1" dirty="0">
                <a:solidFill>
                  <a:srgbClr val="FFC000"/>
                </a:solidFill>
              </a:rPr>
              <a:t> </a:t>
            </a:r>
            <a:r>
              <a:rPr lang="en-US" sz="2300" dirty="0"/>
              <a:t>It shows the parameters/properties of the object.</a:t>
            </a:r>
          </a:p>
          <a:p>
            <a:pPr algn="just"/>
            <a:r>
              <a:rPr lang="en-US" sz="2300" dirty="0"/>
              <a:t>By observing the object list carefully, you will find that some of the icons are on the right side.</a:t>
            </a:r>
          </a:p>
        </p:txBody>
      </p:sp>
      <p:sp>
        <p:nvSpPr>
          <p:cNvPr id="10" name="Rectangle 9">
            <a:extLst>
              <a:ext uri="{FF2B5EF4-FFF2-40B4-BE49-F238E27FC236}">
                <a16:creationId xmlns:a16="http://schemas.microsoft.com/office/drawing/2014/main" id="{AEEFBB96-AAB1-489B-B8E0-1382021EB606}"/>
              </a:ext>
            </a:extLst>
          </p:cNvPr>
          <p:cNvSpPr/>
          <p:nvPr/>
        </p:nvSpPr>
        <p:spPr>
          <a:xfrm>
            <a:off x="6124339" y="2817213"/>
            <a:ext cx="4660402" cy="338554"/>
          </a:xfrm>
          <a:prstGeom prst="rect">
            <a:avLst/>
          </a:prstGeom>
        </p:spPr>
        <p:txBody>
          <a:bodyPr wrap="square">
            <a:spAutoFit/>
          </a:bodyPr>
          <a:lstStyle/>
          <a:p>
            <a:pPr algn="ctr"/>
            <a:r>
              <a:rPr lang="en-US" sz="1600" b="1" i="1" dirty="0">
                <a:solidFill>
                  <a:srgbClr val="FFC000"/>
                </a:solidFill>
              </a:rPr>
              <a:t>Fig. Object list</a:t>
            </a:r>
            <a:endParaRPr lang="en-US" sz="1600" dirty="0">
              <a:solidFill>
                <a:srgbClr val="FFC000"/>
              </a:solidFill>
            </a:endParaRPr>
          </a:p>
        </p:txBody>
      </p:sp>
      <p:pic>
        <p:nvPicPr>
          <p:cNvPr id="11" name="Picture 10">
            <a:extLst>
              <a:ext uri="{FF2B5EF4-FFF2-40B4-BE49-F238E27FC236}">
                <a16:creationId xmlns:a16="http://schemas.microsoft.com/office/drawing/2014/main" id="{972F9875-F135-4AC7-84ED-86EFA706E34F}"/>
              </a:ext>
            </a:extLst>
          </p:cNvPr>
          <p:cNvPicPr/>
          <p:nvPr/>
        </p:nvPicPr>
        <p:blipFill>
          <a:blip r:embed="rId2"/>
          <a:stretch>
            <a:fillRect/>
          </a:stretch>
        </p:blipFill>
        <p:spPr bwMode="auto">
          <a:xfrm>
            <a:off x="6067662" y="317172"/>
            <a:ext cx="4849843" cy="2500041"/>
          </a:xfrm>
          <a:prstGeom prst="rect">
            <a:avLst/>
          </a:prstGeom>
        </p:spPr>
      </p:pic>
      <p:sp>
        <p:nvSpPr>
          <p:cNvPr id="4" name="Rectangle 3">
            <a:extLst>
              <a:ext uri="{FF2B5EF4-FFF2-40B4-BE49-F238E27FC236}">
                <a16:creationId xmlns:a16="http://schemas.microsoft.com/office/drawing/2014/main" id="{8DA2CEF9-3928-4029-8B82-4207AEB0B896}"/>
              </a:ext>
            </a:extLst>
          </p:cNvPr>
          <p:cNvSpPr/>
          <p:nvPr/>
        </p:nvSpPr>
        <p:spPr>
          <a:xfrm>
            <a:off x="400668" y="3121312"/>
            <a:ext cx="8893980" cy="523220"/>
          </a:xfrm>
          <a:prstGeom prst="rect">
            <a:avLst/>
          </a:prstGeom>
          <a:noFill/>
        </p:spPr>
        <p:txBody>
          <a:bodyPr wrap="square" rtlCol="0">
            <a:spAutoFit/>
          </a:bodyPr>
          <a:lstStyle/>
          <a:p>
            <a:pPr algn="just"/>
            <a:r>
              <a:rPr lang="en-IN" sz="2800" b="1" dirty="0">
                <a:solidFill>
                  <a:srgbClr val="FFC000"/>
                </a:solidFill>
              </a:rPr>
              <a:t>Object list icon is divided in two segments.</a:t>
            </a:r>
          </a:p>
        </p:txBody>
      </p:sp>
      <p:sp>
        <p:nvSpPr>
          <p:cNvPr id="13" name="Rectangle 12">
            <a:extLst>
              <a:ext uri="{FF2B5EF4-FFF2-40B4-BE49-F238E27FC236}">
                <a16:creationId xmlns:a16="http://schemas.microsoft.com/office/drawing/2014/main" id="{7A678466-8F74-45C8-BFC3-F4D707D3101F}"/>
              </a:ext>
            </a:extLst>
          </p:cNvPr>
          <p:cNvSpPr/>
          <p:nvPr/>
        </p:nvSpPr>
        <p:spPr>
          <a:xfrm>
            <a:off x="191646" y="3631464"/>
            <a:ext cx="4656012" cy="908390"/>
          </a:xfrm>
          <a:prstGeom prst="rect">
            <a:avLst/>
          </a:prstGeom>
        </p:spPr>
        <p:txBody>
          <a:bodyPr wrap="square">
            <a:spAutoFit/>
          </a:bodyPr>
          <a:lstStyle/>
          <a:p>
            <a:pPr marL="457200" hangingPunct="0">
              <a:lnSpc>
                <a:spcPct val="115000"/>
              </a:lnSpc>
              <a:spcBef>
                <a:spcPts val="285"/>
              </a:spcBef>
              <a:spcAft>
                <a:spcPts val="285"/>
              </a:spcAft>
            </a:pPr>
            <a:r>
              <a:rPr lang="en-IN" sz="2400" b="1" i="1" dirty="0">
                <a:solidFill>
                  <a:srgbClr val="E07AE0"/>
                </a:solidFill>
                <a:latin typeface="Bookman Old Style" panose="02050604050505020204" pitchFamily="18" charset="0"/>
                <a:ea typeface="Calibri" panose="020F0502020204030204" pitchFamily="34" charset="0"/>
                <a:cs typeface="Mangal" panose="02040503050203030202" pitchFamily="18" charset="0"/>
              </a:rPr>
              <a:t>Layer Icon – </a:t>
            </a:r>
            <a:r>
              <a:rPr lang="en-IN" sz="2400" dirty="0">
                <a:latin typeface="Bookman Old Style" panose="02050604050505020204" pitchFamily="18" charset="0"/>
                <a:ea typeface="Calibri" panose="020F0502020204030204" pitchFamily="34" charset="0"/>
                <a:cs typeface="Mangal" panose="02040503050203030202" pitchFamily="18" charset="0"/>
              </a:rPr>
              <a:t>It is used to modify layers.</a:t>
            </a:r>
            <a:endParaRPr lang="en-IN" sz="2400" dirty="0">
              <a:latin typeface="Calibri" panose="020F0502020204030204" pitchFamily="34" charset="0"/>
              <a:ea typeface="Calibri" panose="020F0502020204030204" pitchFamily="34" charset="0"/>
              <a:cs typeface="Mangal" panose="02040503050203030202" pitchFamily="18" charset="0"/>
            </a:endParaRPr>
          </a:p>
        </p:txBody>
      </p:sp>
      <p:pic>
        <p:nvPicPr>
          <p:cNvPr id="14" name="Picture 13">
            <a:extLst>
              <a:ext uri="{FF2B5EF4-FFF2-40B4-BE49-F238E27FC236}">
                <a16:creationId xmlns:a16="http://schemas.microsoft.com/office/drawing/2014/main" id="{3652AE33-E820-4D8E-A134-937DF441201C}"/>
              </a:ext>
            </a:extLst>
          </p:cNvPr>
          <p:cNvPicPr/>
          <p:nvPr/>
        </p:nvPicPr>
        <p:blipFill>
          <a:blip r:embed="rId3"/>
          <a:stretch>
            <a:fillRect/>
          </a:stretch>
        </p:blipFill>
        <p:spPr bwMode="auto">
          <a:xfrm>
            <a:off x="468687" y="4695446"/>
            <a:ext cx="4656012" cy="1534852"/>
          </a:xfrm>
          <a:prstGeom prst="rect">
            <a:avLst/>
          </a:prstGeom>
        </p:spPr>
      </p:pic>
      <p:sp>
        <p:nvSpPr>
          <p:cNvPr id="15" name="Rectangle 14">
            <a:extLst>
              <a:ext uri="{FF2B5EF4-FFF2-40B4-BE49-F238E27FC236}">
                <a16:creationId xmlns:a16="http://schemas.microsoft.com/office/drawing/2014/main" id="{665267A0-1AD0-4347-9E0B-1182B1701219}"/>
              </a:ext>
            </a:extLst>
          </p:cNvPr>
          <p:cNvSpPr/>
          <p:nvPr/>
        </p:nvSpPr>
        <p:spPr>
          <a:xfrm>
            <a:off x="5712401" y="3623793"/>
            <a:ext cx="5205104" cy="908390"/>
          </a:xfrm>
          <a:prstGeom prst="rect">
            <a:avLst/>
          </a:prstGeom>
        </p:spPr>
        <p:txBody>
          <a:bodyPr wrap="square">
            <a:spAutoFit/>
          </a:bodyPr>
          <a:lstStyle/>
          <a:p>
            <a:pPr marL="457200" algn="just" hangingPunct="0">
              <a:lnSpc>
                <a:spcPct val="115000"/>
              </a:lnSpc>
              <a:spcBef>
                <a:spcPts val="285"/>
              </a:spcBef>
              <a:spcAft>
                <a:spcPts val="285"/>
              </a:spcAft>
            </a:pPr>
            <a:r>
              <a:rPr lang="en-IN" sz="2400" b="1" i="1" dirty="0">
                <a:solidFill>
                  <a:srgbClr val="E07AE0"/>
                </a:solidFill>
                <a:latin typeface="Bookman Old Style" panose="02050604050505020204" pitchFamily="18" charset="0"/>
                <a:cs typeface="Mangal" panose="02040503050203030202" pitchFamily="18" charset="0"/>
              </a:rPr>
              <a:t>Shape icon – </a:t>
            </a:r>
            <a:r>
              <a:rPr lang="en-IN" sz="2400" i="1" dirty="0">
                <a:latin typeface="Bookman Old Style" panose="02050604050505020204" pitchFamily="18" charset="0"/>
                <a:cs typeface="Mangal" panose="02040503050203030202" pitchFamily="18" charset="0"/>
              </a:rPr>
              <a:t>It is used to modify shape.</a:t>
            </a:r>
          </a:p>
        </p:txBody>
      </p:sp>
      <p:pic>
        <p:nvPicPr>
          <p:cNvPr id="16" name="Picture 15">
            <a:extLst>
              <a:ext uri="{FF2B5EF4-FFF2-40B4-BE49-F238E27FC236}">
                <a16:creationId xmlns:a16="http://schemas.microsoft.com/office/drawing/2014/main" id="{BD694827-293A-4F1B-AE1F-C5C59C3B32F8}"/>
              </a:ext>
            </a:extLst>
          </p:cNvPr>
          <p:cNvPicPr/>
          <p:nvPr/>
        </p:nvPicPr>
        <p:blipFill>
          <a:blip r:embed="rId4"/>
          <a:stretch>
            <a:fillRect/>
          </a:stretch>
        </p:blipFill>
        <p:spPr bwMode="auto">
          <a:xfrm>
            <a:off x="5971873" y="4689269"/>
            <a:ext cx="4925930" cy="1482931"/>
          </a:xfrm>
          <a:prstGeom prst="rect">
            <a:avLst/>
          </a:prstGeom>
        </p:spPr>
      </p:pic>
      <p:sp>
        <p:nvSpPr>
          <p:cNvPr id="17" name="Rectangle 16">
            <a:extLst>
              <a:ext uri="{FF2B5EF4-FFF2-40B4-BE49-F238E27FC236}">
                <a16:creationId xmlns:a16="http://schemas.microsoft.com/office/drawing/2014/main" id="{2BC653D3-D556-4B26-B6F5-89F8ACAAA461}"/>
              </a:ext>
            </a:extLst>
          </p:cNvPr>
          <p:cNvSpPr/>
          <p:nvPr/>
        </p:nvSpPr>
        <p:spPr>
          <a:xfrm>
            <a:off x="1138319" y="6245751"/>
            <a:ext cx="2710999" cy="369332"/>
          </a:xfrm>
          <a:prstGeom prst="rect">
            <a:avLst/>
          </a:prstGeom>
        </p:spPr>
        <p:txBody>
          <a:bodyPr wrap="square">
            <a:spAutoFit/>
          </a:bodyPr>
          <a:lstStyle/>
          <a:p>
            <a:pPr algn="ctr"/>
            <a:r>
              <a:rPr lang="en-IN" sz="1600" b="1" i="1" dirty="0">
                <a:solidFill>
                  <a:srgbClr val="FFC000"/>
                </a:solidFill>
              </a:rPr>
              <a:t>Fig. Layer Icon </a:t>
            </a:r>
          </a:p>
        </p:txBody>
      </p:sp>
      <p:sp>
        <p:nvSpPr>
          <p:cNvPr id="18" name="Rectangle 17">
            <a:extLst>
              <a:ext uri="{FF2B5EF4-FFF2-40B4-BE49-F238E27FC236}">
                <a16:creationId xmlns:a16="http://schemas.microsoft.com/office/drawing/2014/main" id="{7453DA56-C64D-4152-BDDE-A655061F785B}"/>
              </a:ext>
            </a:extLst>
          </p:cNvPr>
          <p:cNvSpPr/>
          <p:nvPr/>
        </p:nvSpPr>
        <p:spPr>
          <a:xfrm>
            <a:off x="6822396" y="6211304"/>
            <a:ext cx="2985113" cy="369332"/>
          </a:xfrm>
          <a:prstGeom prst="rect">
            <a:avLst/>
          </a:prstGeom>
        </p:spPr>
        <p:txBody>
          <a:bodyPr wrap="square">
            <a:spAutoFit/>
          </a:bodyPr>
          <a:lstStyle/>
          <a:p>
            <a:pPr algn="ctr"/>
            <a:r>
              <a:rPr lang="en-IN" sz="1600" b="1" i="1" dirty="0">
                <a:solidFill>
                  <a:srgbClr val="FFC000"/>
                </a:solidFill>
              </a:rPr>
              <a:t>Fig. Shape’s Icon </a:t>
            </a:r>
          </a:p>
        </p:txBody>
      </p:sp>
    </p:spTree>
    <p:extLst>
      <p:ext uri="{BB962C8B-B14F-4D97-AF65-F5344CB8AC3E}">
        <p14:creationId xmlns:p14="http://schemas.microsoft.com/office/powerpoint/2010/main" val="166868693"/>
      </p:ext>
    </p:extLst>
  </p:cSld>
  <p:clrMapOvr>
    <a:masterClrMapping/>
  </p:clrMapOvr>
  <p:transition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549" y="243478"/>
            <a:ext cx="9692640" cy="575931"/>
          </a:xfrm>
        </p:spPr>
        <p:txBody>
          <a:bodyPr>
            <a:normAutofit fontScale="90000"/>
          </a:bodyPr>
          <a:lstStyle/>
          <a:p>
            <a:r>
              <a:rPr lang="en-US" sz="3600" b="1" dirty="0">
                <a:solidFill>
                  <a:srgbClr val="FFFF00"/>
                </a:solidFill>
              </a:rPr>
              <a:t>Viewer and Time bar</a:t>
            </a:r>
            <a:endParaRPr lang="en-US" sz="3600"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17</a:t>
            </a:fld>
            <a:endParaRPr lang="en-IN" dirty="0">
              <a:solidFill>
                <a:schemeClr val="tx1"/>
              </a:solidFill>
            </a:endParaRPr>
          </a:p>
        </p:txBody>
      </p:sp>
      <p:sp>
        <p:nvSpPr>
          <p:cNvPr id="7" name="Content Placeholder 2"/>
          <p:cNvSpPr txBox="1">
            <a:spLocks/>
          </p:cNvSpPr>
          <p:nvPr/>
        </p:nvSpPr>
        <p:spPr>
          <a:xfrm>
            <a:off x="1136094" y="1600200"/>
            <a:ext cx="9310255" cy="4525963"/>
          </a:xfrm>
          <a:prstGeom prst="rect">
            <a:avLst/>
          </a:prstGeom>
        </p:spPr>
        <p:txBody>
          <a:bodyPr vert="horz" lIns="91440" tIns="45720" rIns="91440" bIns="45720" rtlCol="0">
            <a:normAutofit/>
          </a:bodyPr>
          <a:lstStyle/>
          <a:p>
            <a:pPr marL="182880" marR="0" lvl="0" indent="-182880" algn="just" defTabSz="914400" rtl="0" eaLnBrk="1" fontAlgn="auto" latinLnBrk="0" hangingPunct="1">
              <a:lnSpc>
                <a:spcPct val="95000"/>
              </a:lnSpc>
              <a:spcBef>
                <a:spcPts val="1400"/>
              </a:spcBef>
              <a:spcAft>
                <a:spcPts val="200"/>
              </a:spcAft>
              <a:buClr>
                <a:schemeClr val="accent1"/>
              </a:buClr>
              <a:buSzPct val="80000"/>
              <a:buFont typeface="Arial" pitchFamily="34" charset="0"/>
              <a:buChar char="•"/>
              <a:tabLst/>
              <a:defRPr/>
            </a:pPr>
            <a:endParaRPr kumimoji="0" lang="en-US" sz="2400" b="1" i="0" u="none" strike="noStrike" kern="1200" cap="none" spc="10" normalizeH="0" baseline="0" noProof="0" dirty="0">
              <a:ln>
                <a:noFill/>
              </a:ln>
              <a:solidFill>
                <a:schemeClr val="tx1"/>
              </a:solidFill>
              <a:effectLst/>
              <a:uLnTx/>
              <a:uFillTx/>
              <a:latin typeface="+mn-lt"/>
              <a:ea typeface="+mn-ea"/>
              <a:cs typeface="+mn-cs"/>
            </a:endParaRPr>
          </a:p>
        </p:txBody>
      </p:sp>
      <p:sp>
        <p:nvSpPr>
          <p:cNvPr id="9" name="TextBox 8"/>
          <p:cNvSpPr txBox="1"/>
          <p:nvPr/>
        </p:nvSpPr>
        <p:spPr>
          <a:xfrm>
            <a:off x="411549" y="1020816"/>
            <a:ext cx="5738803" cy="1477328"/>
          </a:xfrm>
          <a:prstGeom prst="rect">
            <a:avLst/>
          </a:prstGeom>
          <a:noFill/>
        </p:spPr>
        <p:txBody>
          <a:bodyPr wrap="square" rtlCol="0">
            <a:spAutoFit/>
          </a:bodyPr>
          <a:lstStyle/>
          <a:p>
            <a:pPr algn="just"/>
            <a:r>
              <a:rPr lang="en-US" sz="2250" dirty="0"/>
              <a:t>In Viewer, you can watch the frame and manipulate it using various tools. Here by using time bar, you can reach at any frame or playback frame.</a:t>
            </a:r>
          </a:p>
        </p:txBody>
      </p:sp>
      <p:pic>
        <p:nvPicPr>
          <p:cNvPr id="6" name="Picture 5">
            <a:extLst>
              <a:ext uri="{FF2B5EF4-FFF2-40B4-BE49-F238E27FC236}">
                <a16:creationId xmlns:a16="http://schemas.microsoft.com/office/drawing/2014/main" id="{D86A6B54-D48B-4D58-8759-8D5DAC41160B}"/>
              </a:ext>
            </a:extLst>
          </p:cNvPr>
          <p:cNvPicPr/>
          <p:nvPr/>
        </p:nvPicPr>
        <p:blipFill>
          <a:blip r:embed="rId2"/>
          <a:stretch>
            <a:fillRect/>
          </a:stretch>
        </p:blipFill>
        <p:spPr bwMode="auto">
          <a:xfrm>
            <a:off x="6456218" y="783983"/>
            <a:ext cx="4600797" cy="2192332"/>
          </a:xfrm>
          <a:prstGeom prst="rect">
            <a:avLst/>
          </a:prstGeom>
        </p:spPr>
      </p:pic>
      <p:sp>
        <p:nvSpPr>
          <p:cNvPr id="3" name="Rectangle 2">
            <a:extLst>
              <a:ext uri="{FF2B5EF4-FFF2-40B4-BE49-F238E27FC236}">
                <a16:creationId xmlns:a16="http://schemas.microsoft.com/office/drawing/2014/main" id="{7AD76841-C8FF-4AEB-A897-1F6869A432DF}"/>
              </a:ext>
            </a:extLst>
          </p:cNvPr>
          <p:cNvSpPr/>
          <p:nvPr/>
        </p:nvSpPr>
        <p:spPr>
          <a:xfrm>
            <a:off x="7406734" y="2976315"/>
            <a:ext cx="3039615" cy="369332"/>
          </a:xfrm>
          <a:prstGeom prst="rect">
            <a:avLst/>
          </a:prstGeom>
        </p:spPr>
        <p:txBody>
          <a:bodyPr wrap="none">
            <a:spAutoFit/>
          </a:bodyPr>
          <a:lstStyle/>
          <a:p>
            <a:r>
              <a:rPr lang="en-US"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Viewer and Time bar </a:t>
            </a:r>
            <a:endParaRPr lang="en-IN" dirty="0">
              <a:solidFill>
                <a:srgbClr val="FFC000"/>
              </a:solidFill>
            </a:endParaRPr>
          </a:p>
        </p:txBody>
      </p:sp>
      <p:sp>
        <p:nvSpPr>
          <p:cNvPr id="4" name="Rectangle 3">
            <a:extLst>
              <a:ext uri="{FF2B5EF4-FFF2-40B4-BE49-F238E27FC236}">
                <a16:creationId xmlns:a16="http://schemas.microsoft.com/office/drawing/2014/main" id="{765CB8C6-F9E9-4C27-928F-B6F16C1C4F50}"/>
              </a:ext>
            </a:extLst>
          </p:cNvPr>
          <p:cNvSpPr/>
          <p:nvPr/>
        </p:nvSpPr>
        <p:spPr>
          <a:xfrm>
            <a:off x="411549" y="3512353"/>
            <a:ext cx="8760160" cy="584775"/>
          </a:xfrm>
          <a:prstGeom prst="rect">
            <a:avLst/>
          </a:prstGeom>
        </p:spPr>
        <p:txBody>
          <a:bodyPr wrap="square">
            <a:spAutoFit/>
          </a:bodyPr>
          <a:lstStyle/>
          <a:p>
            <a:pPr hangingPunct="0">
              <a:spcBef>
                <a:spcPts val="285"/>
              </a:spcBef>
              <a:spcAft>
                <a:spcPts val="285"/>
              </a:spcAft>
            </a:pPr>
            <a:r>
              <a:rPr lang="en-US" sz="3200" b="1" dirty="0">
                <a:solidFill>
                  <a:srgbClr val="FFC000"/>
                </a:solidFill>
                <a:latin typeface="Bookman Old Style" panose="02050604050505020204" pitchFamily="18" charset="0"/>
                <a:ea typeface="Calibri" panose="020F0502020204030204" pitchFamily="34" charset="0"/>
                <a:cs typeface="Mangal" panose="02040503050203030202" pitchFamily="18" charset="0"/>
              </a:rPr>
              <a:t>Important controls in viewer’s panel</a:t>
            </a:r>
            <a:endParaRPr lang="en-IN" sz="3200" dirty="0">
              <a:solidFill>
                <a:srgbClr val="FFC000"/>
              </a:solidFill>
              <a:latin typeface="Calibri" panose="020F0502020204030204" pitchFamily="34" charset="0"/>
              <a:ea typeface="Calibri" panose="020F0502020204030204" pitchFamily="34" charset="0"/>
              <a:cs typeface="Mangal" panose="02040503050203030202" pitchFamily="18" charset="0"/>
            </a:endParaRPr>
          </a:p>
        </p:txBody>
      </p:sp>
      <p:sp>
        <p:nvSpPr>
          <p:cNvPr id="8" name="Rectangle 7">
            <a:extLst>
              <a:ext uri="{FF2B5EF4-FFF2-40B4-BE49-F238E27FC236}">
                <a16:creationId xmlns:a16="http://schemas.microsoft.com/office/drawing/2014/main" id="{5A07990B-B288-407D-9FB5-5F15D2E6F36C}"/>
              </a:ext>
            </a:extLst>
          </p:cNvPr>
          <p:cNvSpPr/>
          <p:nvPr/>
        </p:nvSpPr>
        <p:spPr>
          <a:xfrm>
            <a:off x="411549" y="4019608"/>
            <a:ext cx="10394996" cy="2054409"/>
          </a:xfrm>
          <a:prstGeom prst="rect">
            <a:avLst/>
          </a:prstGeom>
          <a:noFill/>
        </p:spPr>
        <p:txBody>
          <a:bodyPr wrap="square" rtlCol="0">
            <a:spAutoFit/>
          </a:bodyPr>
          <a:lstStyle/>
          <a:p>
            <a:pPr algn="just"/>
            <a:r>
              <a:rPr lang="en-US" sz="2800" b="1" dirty="0">
                <a:solidFill>
                  <a:srgbClr val="FC8EFF"/>
                </a:solidFill>
              </a:rPr>
              <a:t>Output View – </a:t>
            </a:r>
            <a:r>
              <a:rPr lang="en-US" sz="2250" dirty="0"/>
              <a:t>In output view, you are able to see various outputs like – foreground, background, </a:t>
            </a:r>
            <a:r>
              <a:rPr lang="en-US" sz="2250" dirty="0" err="1"/>
              <a:t>colour</a:t>
            </a:r>
            <a:r>
              <a:rPr lang="en-US" sz="2250" dirty="0"/>
              <a:t> comp, components and channels. </a:t>
            </a:r>
            <a:endParaRPr lang="en-IN" sz="2250" dirty="0"/>
          </a:p>
          <a:p>
            <a:pPr algn="just"/>
            <a:r>
              <a:rPr lang="en-US" sz="2800" b="1" dirty="0">
                <a:solidFill>
                  <a:srgbClr val="FC8EFF"/>
                </a:solidFill>
              </a:rPr>
              <a:t>Update – </a:t>
            </a:r>
            <a:r>
              <a:rPr lang="en-US" sz="2250" dirty="0"/>
              <a:t>It shows the update in viewer’s panel when you perform any change in node parameter. It has four options – Drag, adaptive, release and manual.</a:t>
            </a:r>
            <a:endParaRPr lang="en-IN" sz="2250" dirty="0"/>
          </a:p>
        </p:txBody>
      </p:sp>
    </p:spTree>
    <p:extLst>
      <p:ext uri="{BB962C8B-B14F-4D97-AF65-F5344CB8AC3E}">
        <p14:creationId xmlns:p14="http://schemas.microsoft.com/office/powerpoint/2010/main" val="2047475735"/>
      </p:ext>
    </p:extLst>
  </p:cSld>
  <p:clrMapOvr>
    <a:masterClrMapping/>
  </p:clrMapOvr>
  <p:transition advClick="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18</a:t>
            </a:fld>
            <a:endParaRPr lang="en-IN" dirty="0">
              <a:solidFill>
                <a:schemeClr val="tx1"/>
              </a:solidFill>
            </a:endParaRPr>
          </a:p>
        </p:txBody>
      </p:sp>
      <p:sp>
        <p:nvSpPr>
          <p:cNvPr id="9" name="TextBox 8"/>
          <p:cNvSpPr txBox="1"/>
          <p:nvPr/>
        </p:nvSpPr>
        <p:spPr>
          <a:xfrm>
            <a:off x="272461" y="222327"/>
            <a:ext cx="11020379" cy="1154162"/>
          </a:xfrm>
          <a:prstGeom prst="rect">
            <a:avLst/>
          </a:prstGeom>
          <a:noFill/>
        </p:spPr>
        <p:txBody>
          <a:bodyPr wrap="square" rtlCol="0">
            <a:spAutoFit/>
          </a:bodyPr>
          <a:lstStyle/>
          <a:p>
            <a:pPr algn="just"/>
            <a:r>
              <a:rPr lang="en-US" sz="2300" dirty="0"/>
              <a:t>Selecting Drag update automatically displays the change in viewer panel. Set the update to manual mode and hit the enter key, if you want to see the changes when you want.</a:t>
            </a:r>
            <a:endParaRPr lang="en-US" sz="2300" b="1" dirty="0">
              <a:solidFill>
                <a:srgbClr val="E07AE0"/>
              </a:solidFill>
            </a:endParaRPr>
          </a:p>
        </p:txBody>
      </p:sp>
      <p:sp>
        <p:nvSpPr>
          <p:cNvPr id="3" name="Rectangle 2">
            <a:extLst>
              <a:ext uri="{FF2B5EF4-FFF2-40B4-BE49-F238E27FC236}">
                <a16:creationId xmlns:a16="http://schemas.microsoft.com/office/drawing/2014/main" id="{47873A72-F693-4E51-901E-10DC08CD15EB}"/>
              </a:ext>
            </a:extLst>
          </p:cNvPr>
          <p:cNvSpPr/>
          <p:nvPr/>
        </p:nvSpPr>
        <p:spPr>
          <a:xfrm>
            <a:off x="5788447" y="3115156"/>
            <a:ext cx="2271776" cy="357598"/>
          </a:xfrm>
          <a:prstGeom prst="rect">
            <a:avLst/>
          </a:prstGeom>
        </p:spPr>
        <p:txBody>
          <a:bodyPr wrap="none">
            <a:spAutoFit/>
          </a:bodyPr>
          <a:lstStyle/>
          <a:p>
            <a:pPr algn="just">
              <a:lnSpc>
                <a:spcPct val="115000"/>
              </a:lnSpc>
              <a:spcBef>
                <a:spcPts val="285"/>
              </a:spcBef>
              <a:spcAft>
                <a:spcPts val="285"/>
              </a:spcAft>
            </a:pPr>
            <a:r>
              <a:rPr lang="en-US" sz="1600" b="1" i="1" dirty="0">
                <a:solidFill>
                  <a:srgbClr val="FFC000"/>
                </a:solidFill>
                <a:latin typeface="Bookman Old Style" panose="02050604050505020204" pitchFamily="18" charset="0"/>
                <a:ea typeface="Calibri" panose="020F0502020204030204" pitchFamily="34" charset="0"/>
                <a:cs typeface="Bookman Old Style" panose="02050604050505020204" pitchFamily="18" charset="0"/>
              </a:rPr>
              <a:t>Fig. Update option </a:t>
            </a:r>
            <a:endParaRPr lang="en-IN" sz="2000" dirty="0">
              <a:solidFill>
                <a:srgbClr val="FFC0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7C5F858D-8B83-4A08-9E39-B553C4629746}"/>
              </a:ext>
            </a:extLst>
          </p:cNvPr>
          <p:cNvSpPr/>
          <p:nvPr/>
        </p:nvSpPr>
        <p:spPr>
          <a:xfrm>
            <a:off x="149405" y="3293955"/>
            <a:ext cx="11020379" cy="1292662"/>
          </a:xfrm>
          <a:prstGeom prst="rect">
            <a:avLst/>
          </a:prstGeom>
          <a:noFill/>
        </p:spPr>
        <p:txBody>
          <a:bodyPr wrap="square" rtlCol="0">
            <a:spAutoFit/>
          </a:bodyPr>
          <a:lstStyle/>
          <a:p>
            <a:pPr algn="just"/>
            <a:r>
              <a:rPr lang="en-US" sz="3200" b="1" dirty="0">
                <a:solidFill>
                  <a:srgbClr val="FFC000"/>
                </a:solidFill>
              </a:rPr>
              <a:t>Proxy Size – </a:t>
            </a:r>
            <a:r>
              <a:rPr lang="en-US" sz="2300" dirty="0"/>
              <a:t>You can use a lower quality proxy image by using proxy pull down menu above the viewer. It helps you to speed up the processing of the system.</a:t>
            </a:r>
            <a:endParaRPr lang="en-IN" sz="2300" dirty="0"/>
          </a:p>
        </p:txBody>
      </p:sp>
      <p:sp>
        <p:nvSpPr>
          <p:cNvPr id="8" name="Rectangle 7">
            <a:extLst>
              <a:ext uri="{FF2B5EF4-FFF2-40B4-BE49-F238E27FC236}">
                <a16:creationId xmlns:a16="http://schemas.microsoft.com/office/drawing/2014/main" id="{3E74D6AB-62CB-44F8-A352-ABDC2D8C15FC}"/>
              </a:ext>
            </a:extLst>
          </p:cNvPr>
          <p:cNvSpPr/>
          <p:nvPr/>
        </p:nvSpPr>
        <p:spPr>
          <a:xfrm>
            <a:off x="1670882" y="6440007"/>
            <a:ext cx="4240263" cy="353174"/>
          </a:xfrm>
          <a:prstGeom prst="rect">
            <a:avLst/>
          </a:prstGeom>
        </p:spPr>
        <p:txBody>
          <a:bodyPr wrap="none">
            <a:spAutoFit/>
          </a:bodyPr>
          <a:lstStyle/>
          <a:p>
            <a:pPr algn="just">
              <a:lnSpc>
                <a:spcPct val="115000"/>
              </a:lnSpc>
              <a:spcBef>
                <a:spcPts val="285"/>
              </a:spcBef>
              <a:spcAft>
                <a:spcPts val="285"/>
              </a:spcAft>
            </a:pPr>
            <a:r>
              <a:rPr lang="x-none" sz="1600" b="1" i="1" dirty="0">
                <a:solidFill>
                  <a:srgbClr val="FFC000"/>
                </a:solidFill>
                <a:latin typeface="Bookman Old Style" panose="02050604050505020204" pitchFamily="18" charset="0"/>
              </a:rPr>
              <a:t>Fig. </a:t>
            </a:r>
            <a:r>
              <a:rPr lang="en-US" sz="1600" b="1" i="1" dirty="0">
                <a:solidFill>
                  <a:srgbClr val="FFC000"/>
                </a:solidFill>
                <a:latin typeface="Bookman Old Style" panose="02050604050505020204" pitchFamily="18" charset="0"/>
              </a:rPr>
              <a:t>Proxy Size 1:1 (Original Quality) </a:t>
            </a:r>
            <a:endParaRPr lang="en-IN" sz="1600" b="1" i="1" dirty="0">
              <a:solidFill>
                <a:srgbClr val="FFC000"/>
              </a:solidFill>
              <a:latin typeface="Bookman Old Style" panose="02050604050505020204" pitchFamily="18" charset="0"/>
            </a:endParaRPr>
          </a:p>
        </p:txBody>
      </p:sp>
      <p:pic>
        <p:nvPicPr>
          <p:cNvPr id="12" name="Picture 11">
            <a:extLst>
              <a:ext uri="{FF2B5EF4-FFF2-40B4-BE49-F238E27FC236}">
                <a16:creationId xmlns:a16="http://schemas.microsoft.com/office/drawing/2014/main" id="{5DE78CAE-C46D-4A19-9353-036D02E68DE1}"/>
              </a:ext>
            </a:extLst>
          </p:cNvPr>
          <p:cNvPicPr/>
          <p:nvPr/>
        </p:nvPicPr>
        <p:blipFill>
          <a:blip r:embed="rId2"/>
          <a:stretch>
            <a:fillRect/>
          </a:stretch>
        </p:blipFill>
        <p:spPr bwMode="auto">
          <a:xfrm>
            <a:off x="4441541" y="1146619"/>
            <a:ext cx="4965588" cy="1992730"/>
          </a:xfrm>
          <a:prstGeom prst="rect">
            <a:avLst/>
          </a:prstGeom>
        </p:spPr>
      </p:pic>
      <p:pic>
        <p:nvPicPr>
          <p:cNvPr id="13" name="Picture 12">
            <a:extLst>
              <a:ext uri="{FF2B5EF4-FFF2-40B4-BE49-F238E27FC236}">
                <a16:creationId xmlns:a16="http://schemas.microsoft.com/office/drawing/2014/main" id="{2409D070-2811-4FBF-8EB7-8D86AA91A540}"/>
              </a:ext>
            </a:extLst>
          </p:cNvPr>
          <p:cNvPicPr/>
          <p:nvPr/>
        </p:nvPicPr>
        <p:blipFill>
          <a:blip r:embed="rId3"/>
          <a:srcRect l="961" r="961"/>
          <a:stretch>
            <a:fillRect/>
          </a:stretch>
        </p:blipFill>
        <p:spPr bwMode="auto">
          <a:xfrm>
            <a:off x="1413163" y="4311121"/>
            <a:ext cx="4375283" cy="2150846"/>
          </a:xfrm>
          <a:prstGeom prst="rect">
            <a:avLst/>
          </a:prstGeom>
        </p:spPr>
      </p:pic>
      <p:pic>
        <p:nvPicPr>
          <p:cNvPr id="14" name="Picture 13">
            <a:extLst>
              <a:ext uri="{FF2B5EF4-FFF2-40B4-BE49-F238E27FC236}">
                <a16:creationId xmlns:a16="http://schemas.microsoft.com/office/drawing/2014/main" id="{629C1DE3-DC08-4977-BB71-1F8A12C37567}"/>
              </a:ext>
            </a:extLst>
          </p:cNvPr>
          <p:cNvPicPr/>
          <p:nvPr/>
        </p:nvPicPr>
        <p:blipFill>
          <a:blip r:embed="rId4"/>
          <a:stretch>
            <a:fillRect/>
          </a:stretch>
        </p:blipFill>
        <p:spPr bwMode="auto">
          <a:xfrm>
            <a:off x="6540028" y="4366707"/>
            <a:ext cx="4240262" cy="2150846"/>
          </a:xfrm>
          <a:prstGeom prst="rect">
            <a:avLst/>
          </a:prstGeom>
        </p:spPr>
      </p:pic>
      <p:sp>
        <p:nvSpPr>
          <p:cNvPr id="15" name="Rectangle 14">
            <a:extLst>
              <a:ext uri="{FF2B5EF4-FFF2-40B4-BE49-F238E27FC236}">
                <a16:creationId xmlns:a16="http://schemas.microsoft.com/office/drawing/2014/main" id="{BDE7233C-0D32-44E8-B0BC-0B789737200C}"/>
              </a:ext>
            </a:extLst>
          </p:cNvPr>
          <p:cNvSpPr/>
          <p:nvPr/>
        </p:nvSpPr>
        <p:spPr>
          <a:xfrm>
            <a:off x="6924335" y="6449408"/>
            <a:ext cx="4240263" cy="353174"/>
          </a:xfrm>
          <a:prstGeom prst="rect">
            <a:avLst/>
          </a:prstGeom>
        </p:spPr>
        <p:txBody>
          <a:bodyPr wrap="none">
            <a:spAutoFit/>
          </a:bodyPr>
          <a:lstStyle/>
          <a:p>
            <a:pPr algn="just">
              <a:lnSpc>
                <a:spcPct val="115000"/>
              </a:lnSpc>
              <a:spcBef>
                <a:spcPts val="285"/>
              </a:spcBef>
              <a:spcAft>
                <a:spcPts val="285"/>
              </a:spcAft>
            </a:pPr>
            <a:r>
              <a:rPr lang="x-none" sz="1600" b="1" i="1" dirty="0">
                <a:solidFill>
                  <a:srgbClr val="FFC000"/>
                </a:solidFill>
                <a:latin typeface="Bookman Old Style" panose="02050604050505020204" pitchFamily="18" charset="0"/>
              </a:rPr>
              <a:t>Fig. </a:t>
            </a:r>
            <a:r>
              <a:rPr lang="en-US" sz="1600" b="1" i="1" dirty="0">
                <a:solidFill>
                  <a:srgbClr val="FFC000"/>
                </a:solidFill>
                <a:latin typeface="Bookman Old Style" panose="02050604050505020204" pitchFamily="18" charset="0"/>
              </a:rPr>
              <a:t>Proxy Size 4:1 (Lowest Quality) ) </a:t>
            </a:r>
            <a:endParaRPr lang="en-IN" sz="1600" b="1" i="1" dirty="0">
              <a:solidFill>
                <a:srgbClr val="FFC000"/>
              </a:solidFill>
              <a:latin typeface="Bookman Old Style" panose="02050604050505020204" pitchFamily="18" charset="0"/>
            </a:endParaRPr>
          </a:p>
        </p:txBody>
      </p:sp>
      <p:sp>
        <p:nvSpPr>
          <p:cNvPr id="16" name="Rectangle 15">
            <a:extLst>
              <a:ext uri="{FF2B5EF4-FFF2-40B4-BE49-F238E27FC236}">
                <a16:creationId xmlns:a16="http://schemas.microsoft.com/office/drawing/2014/main" id="{EC3114EF-BD9E-44DF-A5EA-93915AD9DB40}"/>
              </a:ext>
            </a:extLst>
          </p:cNvPr>
          <p:cNvSpPr/>
          <p:nvPr/>
        </p:nvSpPr>
        <p:spPr>
          <a:xfrm>
            <a:off x="2926051" y="4311883"/>
            <a:ext cx="327025" cy="128270"/>
          </a:xfrm>
          <a:prstGeom prst="rect">
            <a:avLst/>
          </a:prstGeom>
          <a:noFill/>
          <a:ln w="19080">
            <a:solidFill>
              <a:srgbClr val="FF0000"/>
            </a:solidFill>
            <a:round/>
          </a:ln>
        </p:spPr>
        <p:style>
          <a:lnRef idx="0">
            <a:scrgbClr r="0" g="0" b="0"/>
          </a:lnRef>
          <a:fillRef idx="0">
            <a:scrgbClr r="0" g="0" b="0"/>
          </a:fillRef>
          <a:effectRef idx="0">
            <a:scrgbClr r="0" g="0" b="0"/>
          </a:effectRef>
          <a:fontRef idx="minor"/>
        </p:style>
        <p:txBody>
          <a:bodyPr/>
          <a:lstStyle/>
          <a:p>
            <a:endParaRPr lang="en-IN"/>
          </a:p>
        </p:txBody>
      </p:sp>
      <p:sp>
        <p:nvSpPr>
          <p:cNvPr id="17" name="Rectangle 16">
            <a:extLst>
              <a:ext uri="{FF2B5EF4-FFF2-40B4-BE49-F238E27FC236}">
                <a16:creationId xmlns:a16="http://schemas.microsoft.com/office/drawing/2014/main" id="{1AA27BAD-ED65-4494-9328-77283BDB1BD4}"/>
              </a:ext>
            </a:extLst>
          </p:cNvPr>
          <p:cNvSpPr/>
          <p:nvPr/>
        </p:nvSpPr>
        <p:spPr>
          <a:xfrm>
            <a:off x="8004805" y="4362164"/>
            <a:ext cx="327025" cy="128270"/>
          </a:xfrm>
          <a:prstGeom prst="rect">
            <a:avLst/>
          </a:prstGeom>
          <a:noFill/>
          <a:ln w="19080">
            <a:solidFill>
              <a:srgbClr val="FF0000"/>
            </a:solidFill>
            <a:round/>
          </a:ln>
        </p:spPr>
        <p:style>
          <a:lnRef idx="0">
            <a:scrgbClr r="0" g="0" b="0"/>
          </a:lnRef>
          <a:fillRef idx="0">
            <a:scrgbClr r="0" g="0" b="0"/>
          </a:fillRef>
          <a:effectRef idx="0">
            <a:scrgbClr r="0" g="0" b="0"/>
          </a:effectRef>
          <a:fontRef idx="minor"/>
        </p:style>
        <p:txBody>
          <a:bodyPr/>
          <a:lstStyle/>
          <a:p>
            <a:endParaRPr lang="en-IN"/>
          </a:p>
        </p:txBody>
      </p:sp>
    </p:spTree>
    <p:extLst>
      <p:ext uri="{BB962C8B-B14F-4D97-AF65-F5344CB8AC3E}">
        <p14:creationId xmlns:p14="http://schemas.microsoft.com/office/powerpoint/2010/main" val="622274299"/>
      </p:ext>
    </p:extLst>
  </p:cSld>
  <p:clrMapOvr>
    <a:masterClrMapping/>
  </p:clrMapOvr>
  <p:transition advClick="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6075" y="122692"/>
            <a:ext cx="7313751" cy="575931"/>
          </a:xfrm>
        </p:spPr>
        <p:txBody>
          <a:bodyPr>
            <a:normAutofit/>
          </a:bodyPr>
          <a:lstStyle/>
          <a:p>
            <a:r>
              <a:rPr lang="en-US" sz="3200" b="1" dirty="0">
                <a:solidFill>
                  <a:srgbClr val="FFC000"/>
                </a:solidFill>
              </a:rPr>
              <a:t>ROI (Region of Interest)</a:t>
            </a:r>
            <a:endParaRPr lang="en-US" sz="3200" dirty="0">
              <a:solidFill>
                <a:srgbClr val="FFC0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19</a:t>
            </a:fld>
            <a:endParaRPr lang="en-IN" dirty="0">
              <a:solidFill>
                <a:schemeClr val="tx1"/>
              </a:solidFill>
            </a:endParaRPr>
          </a:p>
        </p:txBody>
      </p:sp>
      <p:sp>
        <p:nvSpPr>
          <p:cNvPr id="4" name="Rectangle 3">
            <a:extLst>
              <a:ext uri="{FF2B5EF4-FFF2-40B4-BE49-F238E27FC236}">
                <a16:creationId xmlns:a16="http://schemas.microsoft.com/office/drawing/2014/main" id="{7C5F858D-8B83-4A08-9E39-B553C4629746}"/>
              </a:ext>
            </a:extLst>
          </p:cNvPr>
          <p:cNvSpPr/>
          <p:nvPr/>
        </p:nvSpPr>
        <p:spPr>
          <a:xfrm>
            <a:off x="539046" y="698623"/>
            <a:ext cx="10212081" cy="4708981"/>
          </a:xfrm>
          <a:prstGeom prst="rect">
            <a:avLst/>
          </a:prstGeom>
          <a:noFill/>
        </p:spPr>
        <p:txBody>
          <a:bodyPr wrap="square" rtlCol="0">
            <a:spAutoFit/>
          </a:bodyPr>
          <a:lstStyle/>
          <a:p>
            <a:pPr algn="just"/>
            <a:r>
              <a:rPr lang="en-US" sz="2400" dirty="0"/>
              <a:t>It crops the image in the viewer to a user defined size and can be animated. This is useful when you only need to animate within a smaller region of a larger image as it will use less memory and process faster. If expanded, the ROI will display over scan pixels which can then be manipulated.</a:t>
            </a:r>
          </a:p>
          <a:p>
            <a:pPr algn="just"/>
            <a:r>
              <a:rPr lang="en-US" sz="3600" dirty="0">
                <a:solidFill>
                  <a:srgbClr val="FC8EFF"/>
                </a:solidFill>
              </a:rPr>
              <a:t>End Frame – </a:t>
            </a:r>
            <a:r>
              <a:rPr lang="en-US" sz="2400" dirty="0"/>
              <a:t>It shows the last frame number.</a:t>
            </a:r>
          </a:p>
          <a:p>
            <a:pPr algn="just"/>
            <a:r>
              <a:rPr lang="en-US" sz="3600" dirty="0">
                <a:solidFill>
                  <a:srgbClr val="FC8EFF"/>
                </a:solidFill>
              </a:rPr>
              <a:t>Current Frame – </a:t>
            </a:r>
            <a:r>
              <a:rPr lang="en-US" sz="2400" dirty="0"/>
              <a:t>It displays the current frame number.</a:t>
            </a:r>
          </a:p>
          <a:p>
            <a:pPr algn="just"/>
            <a:r>
              <a:rPr lang="en-US" sz="3600" dirty="0">
                <a:solidFill>
                  <a:srgbClr val="FC8EFF"/>
                </a:solidFill>
              </a:rPr>
              <a:t>Frame Step – </a:t>
            </a:r>
            <a:r>
              <a:rPr lang="en-US" sz="2400" dirty="0"/>
              <a:t>It skips the number of frame in playback, which you selected here. Suppose you have selected 30 frames then it shows frame like 0, 30, 60 etc. It’s an important tool which helps you to move with specific frame interval.</a:t>
            </a:r>
          </a:p>
        </p:txBody>
      </p:sp>
    </p:spTree>
    <p:extLst>
      <p:ext uri="{BB962C8B-B14F-4D97-AF65-F5344CB8AC3E}">
        <p14:creationId xmlns:p14="http://schemas.microsoft.com/office/powerpoint/2010/main" val="1964546618"/>
      </p:ext>
    </p:extLst>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a:t>
            </a:fld>
            <a:endParaRPr lang="en-IN" dirty="0">
              <a:solidFill>
                <a:schemeClr val="tx1"/>
              </a:solidFill>
            </a:endParaRPr>
          </a:p>
        </p:txBody>
      </p:sp>
      <p:sp>
        <p:nvSpPr>
          <p:cNvPr id="2" name="Content Placeholder 1"/>
          <p:cNvSpPr>
            <a:spLocks noGrp="1"/>
          </p:cNvSpPr>
          <p:nvPr>
            <p:ph idx="1"/>
          </p:nvPr>
        </p:nvSpPr>
        <p:spPr>
          <a:xfrm>
            <a:off x="1508051" y="2340310"/>
            <a:ext cx="9175897" cy="1817161"/>
          </a:xfrm>
        </p:spPr>
        <p:txBody>
          <a:bodyPr>
            <a:normAutofit/>
          </a:bodyPr>
          <a:lstStyle/>
          <a:p>
            <a:pPr marL="0" indent="0" algn="ctr">
              <a:lnSpc>
                <a:spcPct val="100000"/>
              </a:lnSpc>
              <a:buNone/>
            </a:pPr>
            <a:r>
              <a:rPr lang="en-IN" sz="4000" b="1" dirty="0">
                <a:solidFill>
                  <a:srgbClr val="FFFF00"/>
                </a:solidFill>
              </a:rPr>
              <a:t>CHAPTER 2</a:t>
            </a:r>
            <a:r>
              <a:rPr lang="en-IN" sz="4800" b="1" dirty="0">
                <a:solidFill>
                  <a:srgbClr val="FFFF00"/>
                </a:solidFill>
              </a:rPr>
              <a:t>: </a:t>
            </a:r>
            <a:r>
              <a:rPr lang="en-US" sz="4000" b="1" dirty="0">
                <a:solidFill>
                  <a:srgbClr val="FFFF00"/>
                </a:solidFill>
              </a:rPr>
              <a:t>WORKING WITH SILHOUETTE SOFTWARE</a:t>
            </a:r>
            <a:endParaRPr lang="en-US" sz="2400" b="1" dirty="0">
              <a:solidFill>
                <a:srgbClr val="FFFF00"/>
              </a:solidFill>
            </a:endParaRPr>
          </a:p>
        </p:txBody>
      </p:sp>
    </p:spTree>
    <p:extLst>
      <p:ext uri="{BB962C8B-B14F-4D97-AF65-F5344CB8AC3E}">
        <p14:creationId xmlns:p14="http://schemas.microsoft.com/office/powerpoint/2010/main" val="3441852066"/>
      </p:ext>
    </p:extLst>
  </p:cSld>
  <p:clrMapOvr>
    <a:masterClrMapping/>
  </p:clrMapOvr>
  <p:transition advClick="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22061" y="821724"/>
            <a:ext cx="9945189" cy="5214552"/>
          </a:xfrm>
        </p:spPr>
        <p:txBody>
          <a:bodyPr anchor="ctr">
            <a:normAutofit lnSpcReduction="10000"/>
          </a:bodyPr>
          <a:lstStyle/>
          <a:p>
            <a:pPr marL="60325" indent="-1588" algn="ctr">
              <a:lnSpc>
                <a:spcPct val="100000"/>
              </a:lnSpc>
              <a:buNone/>
            </a:pPr>
            <a:r>
              <a:rPr lang="en-US" sz="4000" b="1" dirty="0">
                <a:solidFill>
                  <a:srgbClr val="FFFF00"/>
                </a:solidFill>
                <a:cs typeface="Century Schoolbook"/>
              </a:rPr>
              <a:t>Summary</a:t>
            </a:r>
            <a:endParaRPr lang="en-US" sz="4000" dirty="0"/>
          </a:p>
          <a:p>
            <a:pPr marL="60325" indent="-1588" algn="just">
              <a:lnSpc>
                <a:spcPct val="100000"/>
              </a:lnSpc>
              <a:buNone/>
            </a:pPr>
            <a:r>
              <a:rPr lang="en-IN" sz="2400" dirty="0"/>
              <a:t>In this lesson you have learned about </a:t>
            </a:r>
            <a:r>
              <a:rPr lang="en-US" sz="2400" dirty="0" err="1"/>
              <a:t>SilhouetteFX</a:t>
            </a:r>
            <a:r>
              <a:rPr lang="en-US" sz="2400" dirty="0"/>
              <a:t>© is node base software. </a:t>
            </a:r>
            <a:r>
              <a:rPr lang="en-US" sz="2400" dirty="0" err="1"/>
              <a:t>SilhouetteFX</a:t>
            </a:r>
            <a:r>
              <a:rPr lang="en-US" sz="2400" dirty="0"/>
              <a:t>© interface and workflow creates ideal situation in which an element can be quickly isolated from videos. The </a:t>
            </a:r>
            <a:r>
              <a:rPr lang="en-US" sz="2400" dirty="0" err="1"/>
              <a:t>SilhouetteFX</a:t>
            </a:r>
            <a:r>
              <a:rPr lang="en-US" sz="2400" dirty="0"/>
              <a:t>© interface is comprised of Sources, Trees, Viewers, Toolbar, Time bar, Timeline/Curve Editor, Node and Object Parameters, Presets, Object Lists and Nodes windows. In </a:t>
            </a:r>
            <a:r>
              <a:rPr lang="en-US" sz="2400" dirty="0" err="1"/>
              <a:t>SilhouetteFX</a:t>
            </a:r>
            <a:r>
              <a:rPr lang="en-US" sz="2400" dirty="0"/>
              <a:t>© software, you can work on a single session at a time. All the nodes are connected into trees window. Each node includes simple image processing operations. Roto node is specifically made for rotoscoping work. You can create multiple shapes in roto nodes. Object shows the parameters/properties of the object/shape. Object list shows the list of shapes, layers and trackers.</a:t>
            </a:r>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20</a:t>
            </a:fld>
            <a:endParaRPr lang="en-IN" dirty="0">
              <a:solidFill>
                <a:schemeClr val="tx1"/>
              </a:solidFill>
            </a:endParaRPr>
          </a:p>
        </p:txBody>
      </p:sp>
    </p:spTree>
  </p:cSld>
  <p:clrMapOvr>
    <a:masterClrMapping/>
  </p:clrMapOvr>
  <p:transition advClick="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43372" y="495654"/>
            <a:ext cx="9418320" cy="4053442"/>
          </a:xfrm>
        </p:spPr>
        <p:txBody>
          <a:bodyPr>
            <a:normAutofit fontScale="90000"/>
          </a:bodyPr>
          <a:lstStyle/>
          <a:p>
            <a:pPr algn="ctr">
              <a:lnSpc>
                <a:spcPct val="100000"/>
              </a:lnSpc>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r>
              <a:rPr lang="en-IN" sz="3100" dirty="0">
                <a:solidFill>
                  <a:srgbClr val="FFFF00"/>
                </a:solidFill>
              </a:rPr>
              <a:t>Project Coordinator : </a:t>
            </a:r>
            <a:r>
              <a:rPr lang="en-IN" sz="3100" dirty="0"/>
              <a:t>Dr. </a:t>
            </a:r>
            <a:r>
              <a:rPr lang="en-IN" sz="3100" dirty="0" err="1"/>
              <a:t>Dipak</a:t>
            </a:r>
            <a:r>
              <a:rPr lang="en-IN" sz="3100" dirty="0"/>
              <a:t> D. </a:t>
            </a:r>
            <a:r>
              <a:rPr lang="en-IN" sz="3100" dirty="0" err="1"/>
              <a:t>Shudhalwar</a:t>
            </a:r>
            <a:br>
              <a:rPr lang="en-IN" sz="3100" dirty="0"/>
            </a:br>
            <a:br>
              <a:rPr lang="en-IN" sz="3100" dirty="0"/>
            </a:br>
            <a:r>
              <a:rPr lang="en-IN" sz="2700" dirty="0">
                <a:solidFill>
                  <a:srgbClr val="FFFF00"/>
                </a:solidFill>
              </a:rPr>
              <a:t>Assistance</a:t>
            </a:r>
            <a:br>
              <a:rPr lang="en-IN" sz="2700" dirty="0"/>
            </a:br>
            <a:r>
              <a:rPr lang="en-IN" sz="2700" dirty="0"/>
              <a:t>Mr. </a:t>
            </a:r>
            <a:r>
              <a:rPr lang="en-IN" sz="2700" dirty="0" err="1"/>
              <a:t>Abhinaw</a:t>
            </a:r>
            <a:r>
              <a:rPr lang="en-IN" sz="2700" dirty="0"/>
              <a:t> Kumar Dwivedi</a:t>
            </a:r>
            <a:br>
              <a:rPr lang="en-IN" sz="2700" dirty="0"/>
            </a:br>
            <a:r>
              <a:rPr lang="en-IN" sz="2700" dirty="0"/>
              <a:t>Mr. Rajesh Kahar</a:t>
            </a:r>
            <a:br>
              <a:rPr lang="en-IN" sz="2700" dirty="0"/>
            </a:br>
            <a:br>
              <a:rPr lang="en-IN" sz="4900" dirty="0"/>
            </a:br>
            <a:endParaRPr lang="en-IN" dirty="0"/>
          </a:p>
        </p:txBody>
      </p:sp>
      <p:sp>
        <p:nvSpPr>
          <p:cNvPr id="6" name="Subtitle 4"/>
          <p:cNvSpPr txBox="1">
            <a:spLocks/>
          </p:cNvSpPr>
          <p:nvPr/>
        </p:nvSpPr>
        <p:spPr>
          <a:xfrm>
            <a:off x="504968" y="4549096"/>
            <a:ext cx="10495128" cy="2062683"/>
          </a:xfrm>
          <a:prstGeom prst="rect">
            <a:avLst/>
          </a:prstGeom>
        </p:spPr>
        <p:txBody>
          <a:bodyPr vert="horz" lIns="91440" tIns="45720" rIns="91440" bIns="45720" rtlCol="0">
            <a:normAutofit fontScale="250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800" b="1" dirty="0">
              <a:solidFill>
                <a:schemeClr val="tx1"/>
              </a:solidFill>
            </a:endParaRPr>
          </a:p>
          <a:p>
            <a:pPr algn="ctr">
              <a:lnSpc>
                <a:spcPct val="120000"/>
              </a:lnSpc>
              <a:spcBef>
                <a:spcPts val="0"/>
              </a:spcBef>
              <a:spcAft>
                <a:spcPts val="0"/>
              </a:spcAft>
            </a:pPr>
            <a:r>
              <a:rPr lang="en-IN" sz="5600" b="1" dirty="0">
                <a:solidFill>
                  <a:schemeClr val="tx1"/>
                </a:solidFill>
              </a:rPr>
              <a:t>Joint Director</a:t>
            </a:r>
          </a:p>
          <a:p>
            <a:pPr algn="ctr">
              <a:lnSpc>
                <a:spcPct val="120000"/>
              </a:lnSpc>
              <a:spcBef>
                <a:spcPts val="0"/>
              </a:spcBef>
              <a:spcAft>
                <a:spcPts val="0"/>
              </a:spcAft>
            </a:pPr>
            <a:r>
              <a:rPr lang="en-IN" sz="6400" dirty="0">
                <a:solidFill>
                  <a:schemeClr val="tx1"/>
                </a:solidFill>
              </a:rPr>
              <a:t>PSS Central Institute of Vocational Education</a:t>
            </a:r>
          </a:p>
          <a:p>
            <a:pPr algn="ctr">
              <a:lnSpc>
                <a:spcPct val="120000"/>
              </a:lnSpc>
              <a:spcBef>
                <a:spcPts val="0"/>
              </a:spcBef>
              <a:spcAft>
                <a:spcPts val="0"/>
              </a:spcAft>
            </a:pPr>
            <a:r>
              <a:rPr lang="en-IN" sz="6400" dirty="0">
                <a:solidFill>
                  <a:schemeClr val="tx1"/>
                </a:solidFill>
              </a:rPr>
              <a:t>Shyamla Hills, Bhopal – 462013 , Madhya Pradesh, India</a:t>
            </a:r>
            <a:br>
              <a:rPr lang="en-IN" sz="6400" dirty="0">
                <a:solidFill>
                  <a:schemeClr val="tx1"/>
                </a:solidFill>
              </a:rPr>
            </a:br>
            <a:r>
              <a:rPr lang="en-IN" sz="6400" b="1" dirty="0">
                <a:solidFill>
                  <a:schemeClr val="tx1"/>
                </a:solidFill>
              </a:rPr>
              <a:t>__________________________________________________________________________</a:t>
            </a:r>
            <a:endParaRPr lang="en-IN" sz="6400" dirty="0">
              <a:solidFill>
                <a:schemeClr val="tx1"/>
              </a:solidFill>
            </a:endParaRPr>
          </a:p>
          <a:p>
            <a:pPr algn="ctr">
              <a:lnSpc>
                <a:spcPct val="120000"/>
              </a:lnSpc>
              <a:spcBef>
                <a:spcPts val="0"/>
              </a:spcBef>
              <a:spcAft>
                <a:spcPts val="0"/>
              </a:spcAft>
            </a:pPr>
            <a:r>
              <a:rPr lang="en-IN" sz="4800" b="1" dirty="0">
                <a:solidFill>
                  <a:schemeClr val="tx1"/>
                </a:solidFill>
              </a:rPr>
              <a:t>E-mail: </a:t>
            </a:r>
            <a:r>
              <a:rPr lang="en-IN" sz="4800" b="1" dirty="0" err="1">
                <a:solidFill>
                  <a:schemeClr val="tx1"/>
                </a:solidFill>
              </a:rPr>
              <a:t>jdpsscive@gmail.com</a:t>
            </a:r>
            <a:br>
              <a:rPr lang="en-IN" sz="4800" b="1" dirty="0">
                <a:solidFill>
                  <a:schemeClr val="tx1"/>
                </a:solidFill>
              </a:rPr>
            </a:br>
            <a:r>
              <a:rPr lang="en-IN" sz="4800" b="1" dirty="0">
                <a:solidFill>
                  <a:schemeClr val="tx1"/>
                </a:solidFill>
              </a:rPr>
              <a:t>Tel. +91 755 2660691, 2704100, 2660391, 2660564</a:t>
            </a:r>
            <a:br>
              <a:rPr lang="en-IN" sz="4800" b="1" dirty="0">
                <a:solidFill>
                  <a:schemeClr val="tx1"/>
                </a:solidFill>
              </a:rPr>
            </a:br>
            <a:r>
              <a:rPr lang="en-IN" sz="4800" b="1" dirty="0">
                <a:solidFill>
                  <a:schemeClr val="tx1"/>
                </a:solidFill>
              </a:rPr>
              <a:t>Fax +91 755 2660481</a:t>
            </a:r>
            <a:br>
              <a:rPr lang="en-IN" sz="4800" b="1" dirty="0">
                <a:solidFill>
                  <a:schemeClr val="tx1"/>
                </a:solidFill>
              </a:rPr>
            </a:br>
            <a:r>
              <a:rPr lang="en-IN" sz="4800" b="1" dirty="0">
                <a:solidFill>
                  <a:schemeClr val="tx1"/>
                </a:solidFill>
              </a:rPr>
              <a:t>Website: </a:t>
            </a:r>
            <a:r>
              <a:rPr lang="en-IN" sz="4800" b="1" dirty="0" err="1">
                <a:solidFill>
                  <a:schemeClr val="tx1"/>
                </a:solidFill>
              </a:rPr>
              <a:t>www.psscive.ac.in</a:t>
            </a:r>
            <a:endParaRPr lang="en-IN" sz="4800" b="1" dirty="0">
              <a:solidFill>
                <a:schemeClr val="tx1"/>
              </a:solidFill>
            </a:endParaRPr>
          </a:p>
        </p:txBody>
      </p:sp>
      <p:sp>
        <p:nvSpPr>
          <p:cNvPr id="9" name="Slide Number Placeholder 8"/>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21</a:t>
            </a:fld>
            <a:endParaRPr lang="en-IN" dirty="0">
              <a:solidFill>
                <a:schemeClr val="tx1"/>
              </a:solidFill>
            </a:endParaRPr>
          </a:p>
        </p:txBody>
      </p:sp>
      <p:sp>
        <p:nvSpPr>
          <p:cNvPr id="8" name="Rectangle 7"/>
          <p:cNvSpPr/>
          <p:nvPr/>
        </p:nvSpPr>
        <p:spPr>
          <a:xfrm>
            <a:off x="7325714" y="6611779"/>
            <a:ext cx="6096000" cy="246221"/>
          </a:xfrm>
          <a:prstGeom prst="rect">
            <a:avLst/>
          </a:prstGeom>
        </p:spPr>
        <p:txBody>
          <a:bodyPr>
            <a:spAutoFit/>
          </a:bodyPr>
          <a:lstStyle/>
          <a:p>
            <a:r>
              <a:rPr lang="en-IN" sz="1000" dirty="0"/>
              <a:t>© PSS Central Institute of Vocational Education, Bhopal 2019</a:t>
            </a:r>
          </a:p>
        </p:txBody>
      </p:sp>
      <p:pic>
        <p:nvPicPr>
          <p:cNvPr id="10" name="Picture 2" descr="Image result for ncert logo transparent whi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21478" y="3561162"/>
            <a:ext cx="678381" cy="98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6174416"/>
      </p:ext>
    </p:extLst>
  </p:cSld>
  <p:clrMapOvr>
    <a:masterClrMapping/>
  </p:clrMapOvr>
  <p:transition advClick="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43372" y="495654"/>
            <a:ext cx="9418320" cy="4053442"/>
          </a:xfrm>
        </p:spPr>
        <p:txBody>
          <a:bodyPr>
            <a:normAutofit fontScale="90000"/>
          </a:bodyPr>
          <a:lstStyle/>
          <a:p>
            <a:pPr algn="ctr">
              <a:lnSpc>
                <a:spcPct val="100000"/>
              </a:lnSpc>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endParaRPr lang="en-IN" dirty="0"/>
          </a:p>
        </p:txBody>
      </p:sp>
      <p:sp>
        <p:nvSpPr>
          <p:cNvPr id="6" name="Subtitle 4"/>
          <p:cNvSpPr txBox="1">
            <a:spLocks/>
          </p:cNvSpPr>
          <p:nvPr/>
        </p:nvSpPr>
        <p:spPr>
          <a:xfrm>
            <a:off x="916901" y="1903173"/>
            <a:ext cx="10495128" cy="2062683"/>
          </a:xfrm>
          <a:prstGeom prst="rect">
            <a:avLst/>
          </a:prstGeom>
        </p:spPr>
        <p:txBody>
          <a:bodyPr vert="horz" lIns="91440" tIns="45720" rIns="91440" bIns="45720" rtlCol="0">
            <a:normAutofit/>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800" b="1" dirty="0">
              <a:solidFill>
                <a:schemeClr val="tx1"/>
              </a:solidFill>
            </a:endParaRPr>
          </a:p>
        </p:txBody>
      </p:sp>
      <p:sp>
        <p:nvSpPr>
          <p:cNvPr id="9" name="Slide Number Placeholder 8"/>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22</a:t>
            </a:fld>
            <a:endParaRPr lang="en-IN" dirty="0">
              <a:solidFill>
                <a:schemeClr val="tx1"/>
              </a:solidFill>
            </a:endParaRPr>
          </a:p>
        </p:txBody>
      </p:sp>
      <p:pic>
        <p:nvPicPr>
          <p:cNvPr id="3" name="Picture 2">
            <a:extLst>
              <a:ext uri="{FF2B5EF4-FFF2-40B4-BE49-F238E27FC236}">
                <a16:creationId xmlns:a16="http://schemas.microsoft.com/office/drawing/2014/main" id="{C621B6D5-BCCC-4E41-A9EF-4413CBF1B7DC}"/>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000250" y="1819275"/>
            <a:ext cx="8191500" cy="3219450"/>
          </a:xfrm>
          <a:prstGeom prst="rect">
            <a:avLst/>
          </a:prstGeom>
        </p:spPr>
      </p:pic>
    </p:spTree>
    <p:extLst>
      <p:ext uri="{BB962C8B-B14F-4D97-AF65-F5344CB8AC3E}">
        <p14:creationId xmlns:p14="http://schemas.microsoft.com/office/powerpoint/2010/main" val="2044994014"/>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3" y="576984"/>
            <a:ext cx="11291777" cy="658070"/>
          </a:xfrm>
        </p:spPr>
        <p:txBody>
          <a:bodyPr>
            <a:normAutofit/>
          </a:bodyPr>
          <a:lstStyle/>
          <a:p>
            <a:pPr algn="ctr"/>
            <a:r>
              <a:rPr lang="en-IN" sz="4000" b="1" dirty="0">
                <a:solidFill>
                  <a:srgbClr val="FFFF00"/>
                </a:solidFill>
              </a:rPr>
              <a:t>Content </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3</a:t>
            </a:fld>
            <a:endParaRPr lang="en-IN" dirty="0">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084789108"/>
              </p:ext>
            </p:extLst>
          </p:nvPr>
        </p:nvGraphicFramePr>
        <p:xfrm>
          <a:off x="1787156" y="1262764"/>
          <a:ext cx="8257469" cy="3134706"/>
        </p:xfrm>
        <a:graphic>
          <a:graphicData uri="http://schemas.openxmlformats.org/drawingml/2006/table">
            <a:tbl>
              <a:tblPr firstRow="1" bandRow="1">
                <a:tableStyleId>{7DF18680-E054-41AD-8BC1-D1AEF772440D}</a:tableStyleId>
              </a:tblPr>
              <a:tblGrid>
                <a:gridCol w="5389499">
                  <a:extLst>
                    <a:ext uri="{9D8B030D-6E8A-4147-A177-3AD203B41FA5}">
                      <a16:colId xmlns:a16="http://schemas.microsoft.com/office/drawing/2014/main" val="466885541"/>
                    </a:ext>
                  </a:extLst>
                </a:gridCol>
                <a:gridCol w="2867970">
                  <a:extLst>
                    <a:ext uri="{9D8B030D-6E8A-4147-A177-3AD203B41FA5}">
                      <a16:colId xmlns:a16="http://schemas.microsoft.com/office/drawing/2014/main" val="1759081340"/>
                    </a:ext>
                  </a:extLst>
                </a:gridCol>
              </a:tblGrid>
              <a:tr h="344723">
                <a:tc>
                  <a:txBody>
                    <a:bodyPr/>
                    <a:lstStyle/>
                    <a:p>
                      <a:pPr algn="ctr"/>
                      <a:r>
                        <a:rPr lang="en-US" sz="1700" dirty="0"/>
                        <a:t>Title</a:t>
                      </a:r>
                    </a:p>
                  </a:txBody>
                  <a:tcPr marL="80434" marR="80434" marT="40217" marB="40217"/>
                </a:tc>
                <a:tc>
                  <a:txBody>
                    <a:bodyPr/>
                    <a:lstStyle/>
                    <a:p>
                      <a:pPr algn="ctr"/>
                      <a:r>
                        <a:rPr lang="en-US" sz="1700" dirty="0"/>
                        <a:t>Slide</a:t>
                      </a:r>
                      <a:r>
                        <a:rPr lang="en-US" sz="1700" baseline="0" dirty="0"/>
                        <a:t> No.</a:t>
                      </a:r>
                      <a:endParaRPr lang="en-US" sz="1700" dirty="0"/>
                    </a:p>
                  </a:txBody>
                  <a:tcPr marL="80434" marR="80434" marT="40217" marB="40217"/>
                </a:tc>
                <a:extLst>
                  <a:ext uri="{0D108BD9-81ED-4DB2-BD59-A6C34878D82A}">
                    <a16:rowId xmlns:a16="http://schemas.microsoft.com/office/drawing/2014/main" val="3294882017"/>
                  </a:ext>
                </a:extLst>
              </a:tr>
              <a:tr h="388946">
                <a:tc>
                  <a:txBody>
                    <a:bodyPr/>
                    <a:lstStyle/>
                    <a:p>
                      <a:pPr algn="l">
                        <a:lnSpc>
                          <a:spcPct val="100000"/>
                        </a:lnSpc>
                      </a:pPr>
                      <a:r>
                        <a:rPr lang="en-IN" sz="1600" dirty="0"/>
                        <a:t>Chapter Objectives </a:t>
                      </a:r>
                      <a:endParaRPr lang="en-US" sz="1600" b="0" dirty="0">
                        <a:solidFill>
                          <a:schemeClr val="bg1"/>
                        </a:solidFill>
                      </a:endParaRPr>
                    </a:p>
                  </a:txBody>
                  <a:tcPr marL="80434" marR="80434" marT="40217" marB="40217"/>
                </a:tc>
                <a:tc>
                  <a:txBody>
                    <a:bodyPr/>
                    <a:lstStyle/>
                    <a:p>
                      <a:pPr algn="ctr">
                        <a:lnSpc>
                          <a:spcPct val="150000"/>
                        </a:lnSpc>
                      </a:pPr>
                      <a:r>
                        <a:rPr lang="en-IN" sz="1600" dirty="0"/>
                        <a:t>04</a:t>
                      </a:r>
                      <a:endParaRPr lang="en-US" sz="1600" dirty="0"/>
                    </a:p>
                  </a:txBody>
                  <a:tcPr marL="80434" marR="80434" marT="40217" marB="40217"/>
                </a:tc>
                <a:extLst>
                  <a:ext uri="{0D108BD9-81ED-4DB2-BD59-A6C34878D82A}">
                    <a16:rowId xmlns:a16="http://schemas.microsoft.com/office/drawing/2014/main" val="4119173625"/>
                  </a:ext>
                </a:extLst>
              </a:tr>
              <a:tr h="388946">
                <a:tc>
                  <a:txBody>
                    <a:bodyPr/>
                    <a:lstStyle/>
                    <a:p>
                      <a:pPr algn="l">
                        <a:lnSpc>
                          <a:spcPct val="100000"/>
                        </a:lnSpc>
                      </a:pPr>
                      <a:r>
                        <a:rPr lang="en-IN" sz="1600" dirty="0"/>
                        <a:t>Introduction</a:t>
                      </a:r>
                      <a:endParaRPr lang="en-US" sz="1600" b="0" dirty="0">
                        <a:solidFill>
                          <a:schemeClr val="bg1"/>
                        </a:solidFill>
                      </a:endParaRPr>
                    </a:p>
                  </a:txBody>
                  <a:tcPr marL="80434" marR="80434" marT="40217" marB="40217"/>
                </a:tc>
                <a:tc>
                  <a:txBody>
                    <a:bodyPr/>
                    <a:lstStyle/>
                    <a:p>
                      <a:pPr algn="ctr">
                        <a:lnSpc>
                          <a:spcPct val="150000"/>
                        </a:lnSpc>
                      </a:pPr>
                      <a:r>
                        <a:rPr lang="en-IN" sz="1600" dirty="0"/>
                        <a:t>05-06</a:t>
                      </a:r>
                      <a:endParaRPr lang="en-US" sz="1600" dirty="0"/>
                    </a:p>
                  </a:txBody>
                  <a:tcPr marL="80434" marR="80434" marT="40217" marB="40217"/>
                </a:tc>
                <a:extLst>
                  <a:ext uri="{0D108BD9-81ED-4DB2-BD59-A6C34878D82A}">
                    <a16:rowId xmlns:a16="http://schemas.microsoft.com/office/drawing/2014/main" val="1977436750"/>
                  </a:ext>
                </a:extLst>
              </a:tr>
              <a:tr h="388946">
                <a:tc>
                  <a:txBody>
                    <a:bodyPr/>
                    <a:lstStyle/>
                    <a:p>
                      <a:pPr algn="l">
                        <a:lnSpc>
                          <a:spcPct val="100000"/>
                        </a:lnSpc>
                      </a:pPr>
                      <a:r>
                        <a:rPr lang="en-US" sz="1600" dirty="0" err="1"/>
                        <a:t>SilhouetteFX</a:t>
                      </a:r>
                      <a:r>
                        <a:rPr lang="en-US" sz="1600" dirty="0"/>
                        <a:t>© Overview</a:t>
                      </a:r>
                    </a:p>
                  </a:txBody>
                  <a:tcPr marL="80434" marR="80434" marT="40217" marB="40217"/>
                </a:tc>
                <a:tc>
                  <a:txBody>
                    <a:bodyPr/>
                    <a:lstStyle/>
                    <a:p>
                      <a:pPr algn="ctr">
                        <a:lnSpc>
                          <a:spcPct val="150000"/>
                        </a:lnSpc>
                      </a:pPr>
                      <a:r>
                        <a:rPr lang="en-US" sz="1600" dirty="0"/>
                        <a:t>07</a:t>
                      </a:r>
                    </a:p>
                  </a:txBody>
                  <a:tcPr marL="80434" marR="80434" marT="40217" marB="40217"/>
                </a:tc>
                <a:extLst>
                  <a:ext uri="{0D108BD9-81ED-4DB2-BD59-A6C34878D82A}">
                    <a16:rowId xmlns:a16="http://schemas.microsoft.com/office/drawing/2014/main" val="2644528309"/>
                  </a:ext>
                </a:extLst>
              </a:tr>
              <a:tr h="388946">
                <a:tc>
                  <a:txBody>
                    <a:bodyPr/>
                    <a:lstStyle/>
                    <a:p>
                      <a:pPr algn="l">
                        <a:lnSpc>
                          <a:spcPct val="100000"/>
                        </a:lnSpc>
                      </a:pPr>
                      <a:r>
                        <a:rPr lang="en-US" sz="1600" dirty="0"/>
                        <a:t>User interface</a:t>
                      </a:r>
                      <a:endParaRPr lang="en-US" sz="1600" b="0" dirty="0">
                        <a:solidFill>
                          <a:schemeClr val="bg1"/>
                        </a:solidFill>
                      </a:endParaRPr>
                    </a:p>
                  </a:txBody>
                  <a:tcPr marL="80434" marR="80434" marT="40217" marB="40217"/>
                </a:tc>
                <a:tc>
                  <a:txBody>
                    <a:bodyPr/>
                    <a:lstStyle/>
                    <a:p>
                      <a:pPr algn="ctr">
                        <a:lnSpc>
                          <a:spcPct val="150000"/>
                        </a:lnSpc>
                      </a:pPr>
                      <a:r>
                        <a:rPr lang="en-US" sz="1600" dirty="0"/>
                        <a:t>08-14</a:t>
                      </a:r>
                    </a:p>
                  </a:txBody>
                  <a:tcPr marL="80434" marR="80434" marT="40217" marB="40217"/>
                </a:tc>
                <a:extLst>
                  <a:ext uri="{0D108BD9-81ED-4DB2-BD59-A6C34878D82A}">
                    <a16:rowId xmlns:a16="http://schemas.microsoft.com/office/drawing/2014/main" val="10005"/>
                  </a:ext>
                </a:extLst>
              </a:tr>
              <a:tr h="388946">
                <a:tc>
                  <a:txBody>
                    <a:bodyPr/>
                    <a:lstStyle/>
                    <a:p>
                      <a:pPr algn="l">
                        <a:lnSpc>
                          <a:spcPct val="100000"/>
                        </a:lnSpc>
                      </a:pPr>
                      <a:r>
                        <a:rPr lang="en-US" sz="1600" dirty="0"/>
                        <a:t>Object and Object List</a:t>
                      </a:r>
                      <a:endParaRPr lang="en-US" sz="1600" b="0" dirty="0">
                        <a:solidFill>
                          <a:schemeClr val="bg1"/>
                        </a:solidFill>
                      </a:endParaRPr>
                    </a:p>
                  </a:txBody>
                  <a:tcPr marL="80434" marR="80434" marT="40217" marB="40217"/>
                </a:tc>
                <a:tc>
                  <a:txBody>
                    <a:bodyPr/>
                    <a:lstStyle/>
                    <a:p>
                      <a:pPr algn="ctr">
                        <a:lnSpc>
                          <a:spcPct val="150000"/>
                        </a:lnSpc>
                      </a:pPr>
                      <a:r>
                        <a:rPr lang="en-US" sz="1600" dirty="0"/>
                        <a:t>15-16</a:t>
                      </a:r>
                    </a:p>
                  </a:txBody>
                  <a:tcPr marL="80434" marR="80434" marT="40217" marB="40217"/>
                </a:tc>
                <a:extLst>
                  <a:ext uri="{0D108BD9-81ED-4DB2-BD59-A6C34878D82A}">
                    <a16:rowId xmlns:a16="http://schemas.microsoft.com/office/drawing/2014/main" val="10006"/>
                  </a:ext>
                </a:extLst>
              </a:tr>
              <a:tr h="388946">
                <a:tc>
                  <a:txBody>
                    <a:bodyPr/>
                    <a:lstStyle/>
                    <a:p>
                      <a:pPr algn="l">
                        <a:lnSpc>
                          <a:spcPct val="100000"/>
                        </a:lnSpc>
                      </a:pPr>
                      <a:r>
                        <a:rPr lang="en-US" sz="1600" dirty="0"/>
                        <a:t>Viewer and Time bar</a:t>
                      </a:r>
                      <a:endParaRPr lang="en-US" sz="1600" b="0" dirty="0">
                        <a:solidFill>
                          <a:schemeClr val="bg1"/>
                        </a:solidFill>
                      </a:endParaRPr>
                    </a:p>
                  </a:txBody>
                  <a:tcPr marL="80434" marR="80434" marT="40217" marB="40217"/>
                </a:tc>
                <a:tc>
                  <a:txBody>
                    <a:bodyPr/>
                    <a:lstStyle/>
                    <a:p>
                      <a:pPr algn="ctr">
                        <a:lnSpc>
                          <a:spcPct val="150000"/>
                        </a:lnSpc>
                      </a:pPr>
                      <a:r>
                        <a:rPr lang="en-US" sz="1600" dirty="0"/>
                        <a:t>17-19</a:t>
                      </a:r>
                    </a:p>
                  </a:txBody>
                  <a:tcPr marL="80434" marR="80434" marT="40217" marB="40217"/>
                </a:tc>
                <a:extLst>
                  <a:ext uri="{0D108BD9-81ED-4DB2-BD59-A6C34878D82A}">
                    <a16:rowId xmlns:a16="http://schemas.microsoft.com/office/drawing/2014/main" val="10008"/>
                  </a:ext>
                </a:extLst>
              </a:tr>
              <a:tr h="38894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600" dirty="0"/>
                        <a:t>Summary</a:t>
                      </a:r>
                      <a:endParaRPr lang="en-US" sz="1600" b="0" dirty="0">
                        <a:solidFill>
                          <a:schemeClr val="bg1"/>
                        </a:solidFill>
                      </a:endParaRPr>
                    </a:p>
                  </a:txBody>
                  <a:tcPr marL="80434" marR="80434" marT="40217" marB="40217"/>
                </a:tc>
                <a:tc>
                  <a:txBody>
                    <a:bodyPr/>
                    <a:lstStyle/>
                    <a:p>
                      <a:pPr algn="ctr">
                        <a:lnSpc>
                          <a:spcPct val="150000"/>
                        </a:lnSpc>
                      </a:pPr>
                      <a:r>
                        <a:rPr lang="en-US" sz="1600" dirty="0"/>
                        <a:t>20</a:t>
                      </a:r>
                    </a:p>
                  </a:txBody>
                  <a:tcPr marL="80434" marR="80434" marT="40217" marB="40217"/>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767763670"/>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000" y="429491"/>
            <a:ext cx="10012403" cy="637309"/>
          </a:xfrm>
        </p:spPr>
        <p:txBody>
          <a:bodyPr anchor="t">
            <a:normAutofit fontScale="90000"/>
          </a:bodyPr>
          <a:lstStyle/>
          <a:p>
            <a:pPr algn="ctr">
              <a:lnSpc>
                <a:spcPct val="100000"/>
              </a:lnSpc>
            </a:pPr>
            <a:r>
              <a:rPr lang="en-IN" sz="4000" b="1" dirty="0">
                <a:solidFill>
                  <a:srgbClr val="FFFF00"/>
                </a:solidFill>
              </a:rPr>
              <a:t>Chapter Objectives</a:t>
            </a:r>
          </a:p>
        </p:txBody>
      </p:sp>
      <p:sp>
        <p:nvSpPr>
          <p:cNvPr id="3" name="Content Placeholder 2"/>
          <p:cNvSpPr>
            <a:spLocks noGrp="1"/>
          </p:cNvSpPr>
          <p:nvPr>
            <p:ph idx="1"/>
          </p:nvPr>
        </p:nvSpPr>
        <p:spPr>
          <a:xfrm>
            <a:off x="1251810" y="1212274"/>
            <a:ext cx="8889717" cy="2396836"/>
          </a:xfrm>
        </p:spPr>
        <p:txBody>
          <a:bodyPr>
            <a:noAutofit/>
          </a:bodyPr>
          <a:lstStyle/>
          <a:p>
            <a:pPr marL="0" indent="0" algn="just">
              <a:lnSpc>
                <a:spcPct val="100000"/>
              </a:lnSpc>
              <a:spcBef>
                <a:spcPts val="600"/>
              </a:spcBef>
              <a:buNone/>
            </a:pPr>
            <a:r>
              <a:rPr lang="en-IN" sz="2400" dirty="0"/>
              <a:t>The students will be able to:</a:t>
            </a:r>
          </a:p>
          <a:p>
            <a:pPr marL="539750" indent="-539750" algn="just">
              <a:lnSpc>
                <a:spcPct val="100000"/>
              </a:lnSpc>
              <a:spcBef>
                <a:spcPts val="600"/>
              </a:spcBef>
              <a:buFont typeface="Wingdings" panose="05000000000000000000" pitchFamily="2" charset="2"/>
              <a:buChar char="q"/>
            </a:pPr>
            <a:r>
              <a:rPr lang="en-IN" sz="2400" dirty="0" err="1"/>
              <a:t>SilhouetteFX</a:t>
            </a:r>
            <a:r>
              <a:rPr lang="en-IN" sz="2400" dirty="0"/>
              <a:t>© Overview</a:t>
            </a:r>
          </a:p>
          <a:p>
            <a:pPr marL="539750" indent="-539750" algn="just">
              <a:lnSpc>
                <a:spcPct val="100000"/>
              </a:lnSpc>
              <a:spcBef>
                <a:spcPts val="600"/>
              </a:spcBef>
              <a:buFont typeface="Wingdings" panose="05000000000000000000" pitchFamily="2" charset="2"/>
              <a:buChar char="q"/>
            </a:pPr>
            <a:r>
              <a:rPr lang="en-IN" sz="2400" dirty="0"/>
              <a:t>User interface</a:t>
            </a:r>
          </a:p>
          <a:p>
            <a:pPr marL="539750" indent="-539750" algn="just">
              <a:lnSpc>
                <a:spcPct val="100000"/>
              </a:lnSpc>
              <a:spcBef>
                <a:spcPts val="600"/>
              </a:spcBef>
              <a:buFont typeface="Wingdings" panose="05000000000000000000" pitchFamily="2" charset="2"/>
              <a:buChar char="q"/>
            </a:pPr>
            <a:r>
              <a:rPr lang="en-IN" sz="2400" dirty="0"/>
              <a:t>Object and Object List</a:t>
            </a:r>
          </a:p>
          <a:p>
            <a:pPr marL="539750" indent="-539750" algn="just">
              <a:lnSpc>
                <a:spcPct val="100000"/>
              </a:lnSpc>
              <a:spcBef>
                <a:spcPts val="600"/>
              </a:spcBef>
              <a:buFont typeface="Wingdings" panose="05000000000000000000" pitchFamily="2" charset="2"/>
              <a:buChar char="q"/>
            </a:pPr>
            <a:r>
              <a:rPr lang="en-IN" sz="2400" dirty="0"/>
              <a:t>Viewer and Time bar</a:t>
            </a:r>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4</a:t>
            </a:fld>
            <a:endParaRPr lang="en-IN" dirty="0">
              <a:solidFill>
                <a:schemeClr val="tx1"/>
              </a:solidFill>
            </a:endParaRPr>
          </a:p>
        </p:txBody>
      </p:sp>
    </p:spTree>
    <p:extLst>
      <p:ext uri="{BB962C8B-B14F-4D97-AF65-F5344CB8AC3E}">
        <p14:creationId xmlns:p14="http://schemas.microsoft.com/office/powerpoint/2010/main" val="1820600327"/>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1986" y="94982"/>
            <a:ext cx="9692640" cy="484909"/>
          </a:xfrm>
        </p:spPr>
        <p:txBody>
          <a:bodyPr>
            <a:normAutofit fontScale="90000"/>
          </a:bodyPr>
          <a:lstStyle/>
          <a:p>
            <a:r>
              <a:rPr lang="en-IN" sz="3600" b="1" dirty="0">
                <a:solidFill>
                  <a:srgbClr val="FFFF00"/>
                </a:solidFill>
              </a:rPr>
              <a:t>Introduction </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5</a:t>
            </a:fld>
            <a:endParaRPr lang="en-IN" dirty="0">
              <a:solidFill>
                <a:schemeClr val="tx1"/>
              </a:solidFill>
            </a:endParaRPr>
          </a:p>
        </p:txBody>
      </p:sp>
      <p:sp>
        <p:nvSpPr>
          <p:cNvPr id="12" name="TextBox 11">
            <a:extLst>
              <a:ext uri="{FF2B5EF4-FFF2-40B4-BE49-F238E27FC236}">
                <a16:creationId xmlns:a16="http://schemas.microsoft.com/office/drawing/2014/main" id="{88F905D0-69D3-4F90-B291-77DA32D28B18}"/>
              </a:ext>
            </a:extLst>
          </p:cNvPr>
          <p:cNvSpPr txBox="1"/>
          <p:nvPr/>
        </p:nvSpPr>
        <p:spPr>
          <a:xfrm>
            <a:off x="359696" y="419753"/>
            <a:ext cx="10793213" cy="6370975"/>
          </a:xfrm>
          <a:prstGeom prst="rect">
            <a:avLst/>
          </a:prstGeom>
          <a:noFill/>
        </p:spPr>
        <p:txBody>
          <a:bodyPr wrap="square">
            <a:spAutoFit/>
          </a:bodyPr>
          <a:lstStyle>
            <a:defPPr>
              <a:defRPr lang="en-US"/>
            </a:defPPr>
            <a:lvl1pPr algn="just">
              <a:defRPr sz="2400"/>
            </a:lvl1pPr>
          </a:lstStyle>
          <a:p>
            <a:r>
              <a:rPr lang="en-IN" dirty="0"/>
              <a:t>Rotoscoping can be performed traditionally as well as digitally on computer. Digital Rotoscoping is much faster than the traditional. Digital </a:t>
            </a:r>
            <a:r>
              <a:rPr lang="en-IN" dirty="0" err="1"/>
              <a:t>rotoartist</a:t>
            </a:r>
            <a:r>
              <a:rPr lang="en-IN" dirty="0"/>
              <a:t> can do the work eight times faster than the traditional rotoscoping within one fourth of time. In traditional rotoscoping each frame has to be drawn individually, while in digital rotoscoping, </a:t>
            </a:r>
            <a:r>
              <a:rPr lang="en-IN" dirty="0" err="1"/>
              <a:t>rotoartist</a:t>
            </a:r>
            <a:r>
              <a:rPr lang="en-IN" dirty="0"/>
              <a:t> can use the previous frame as a basis which minimises the work of </a:t>
            </a:r>
            <a:r>
              <a:rPr lang="en-IN" dirty="0" err="1"/>
              <a:t>rotoartist</a:t>
            </a:r>
            <a:r>
              <a:rPr lang="en-IN" dirty="0"/>
              <a:t>.</a:t>
            </a:r>
          </a:p>
          <a:p>
            <a:r>
              <a:rPr lang="en-IN" dirty="0"/>
              <a:t>Digital rotoscoping is now empowered by various rotoscoping software like </a:t>
            </a:r>
            <a:r>
              <a:rPr lang="en-IN" i="1" dirty="0"/>
              <a:t>Adobe After Effects©, Nuke© and </a:t>
            </a:r>
            <a:r>
              <a:rPr lang="en-IN" i="1" dirty="0" err="1"/>
              <a:t>SilhouetteFX</a:t>
            </a:r>
            <a:r>
              <a:rPr lang="en-IN" i="1" dirty="0"/>
              <a:t>©.</a:t>
            </a:r>
          </a:p>
          <a:p>
            <a:r>
              <a:rPr lang="en-IN" dirty="0"/>
              <a:t>In this chapter, you will be able to perform hands on of </a:t>
            </a:r>
            <a:r>
              <a:rPr lang="en-IN" i="1" dirty="0" err="1"/>
              <a:t>SilhouetteFX</a:t>
            </a:r>
            <a:r>
              <a:rPr lang="en-IN" i="1" dirty="0"/>
              <a:t>© </a:t>
            </a:r>
            <a:r>
              <a:rPr lang="en-IN" dirty="0"/>
              <a:t>software developed by Boris FX. It is specially designed software for Rotoscoping and Paint. The top most artists and most famous Visual Effects studios such as </a:t>
            </a:r>
            <a:r>
              <a:rPr lang="en-IN" dirty="0" err="1"/>
              <a:t>Weta</a:t>
            </a:r>
            <a:r>
              <a:rPr lang="en-IN" dirty="0"/>
              <a:t> Digital, Frame-store, Technicolour, Deluxe, and many more use Silhouette software for creating epic visual effects on the biggest blockbuster film including Avatar, The Hobbit, Wonder Woman, Avengers: End Game, and Fast &amp; Furious Presents: Hobbs &amp; Shaw.</a:t>
            </a:r>
          </a:p>
        </p:txBody>
      </p:sp>
    </p:spTree>
    <p:extLst>
      <p:ext uri="{BB962C8B-B14F-4D97-AF65-F5344CB8AC3E}">
        <p14:creationId xmlns:p14="http://schemas.microsoft.com/office/powerpoint/2010/main" val="398939277"/>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132" y="115763"/>
            <a:ext cx="9692640" cy="549255"/>
          </a:xfrm>
        </p:spPr>
        <p:txBody>
          <a:bodyPr>
            <a:normAutofit fontScale="90000"/>
          </a:bodyPr>
          <a:lstStyle/>
          <a:p>
            <a:r>
              <a:rPr lang="en-IN" sz="3600" b="1" dirty="0">
                <a:solidFill>
                  <a:srgbClr val="FFFF00"/>
                </a:solidFill>
              </a:rPr>
              <a:t>Introduction </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6</a:t>
            </a:fld>
            <a:endParaRPr lang="en-IN" dirty="0">
              <a:solidFill>
                <a:schemeClr val="tx1"/>
              </a:solidFill>
            </a:endParaRPr>
          </a:p>
        </p:txBody>
      </p:sp>
      <p:sp>
        <p:nvSpPr>
          <p:cNvPr id="8" name="Rectangle 7"/>
          <p:cNvSpPr/>
          <p:nvPr/>
        </p:nvSpPr>
        <p:spPr>
          <a:xfrm>
            <a:off x="3408218" y="3390279"/>
            <a:ext cx="5375564" cy="338554"/>
          </a:xfrm>
          <a:prstGeom prst="rect">
            <a:avLst/>
          </a:prstGeom>
        </p:spPr>
        <p:txBody>
          <a:bodyPr wrap="square">
            <a:spAutoFit/>
          </a:bodyPr>
          <a:lstStyle/>
          <a:p>
            <a:pPr algn="ctr"/>
            <a:r>
              <a:rPr lang="en-US" sz="1600" b="1" i="1" dirty="0">
                <a:solidFill>
                  <a:srgbClr val="FFC000"/>
                </a:solidFill>
              </a:rPr>
              <a:t>Fig. Visual Effect scene from movie ‘The Hobbit’</a:t>
            </a:r>
          </a:p>
        </p:txBody>
      </p:sp>
      <p:sp>
        <p:nvSpPr>
          <p:cNvPr id="12" name="TextBox 11">
            <a:extLst>
              <a:ext uri="{FF2B5EF4-FFF2-40B4-BE49-F238E27FC236}">
                <a16:creationId xmlns:a16="http://schemas.microsoft.com/office/drawing/2014/main" id="{88F905D0-69D3-4F90-B291-77DA32D28B18}"/>
              </a:ext>
            </a:extLst>
          </p:cNvPr>
          <p:cNvSpPr txBox="1"/>
          <p:nvPr/>
        </p:nvSpPr>
        <p:spPr>
          <a:xfrm>
            <a:off x="507992" y="3669501"/>
            <a:ext cx="10503050" cy="3046988"/>
          </a:xfrm>
          <a:prstGeom prst="rect">
            <a:avLst/>
          </a:prstGeom>
          <a:noFill/>
        </p:spPr>
        <p:txBody>
          <a:bodyPr wrap="square">
            <a:spAutoFit/>
          </a:bodyPr>
          <a:lstStyle/>
          <a:p>
            <a:pPr algn="just"/>
            <a:r>
              <a:rPr lang="en-US" sz="2400" dirty="0"/>
              <a:t>It is exciting to know that </a:t>
            </a:r>
            <a:r>
              <a:rPr lang="en-US" sz="2400" dirty="0" err="1"/>
              <a:t>SilhouetteFX</a:t>
            </a:r>
            <a:r>
              <a:rPr lang="en-US" sz="2400" dirty="0"/>
              <a:t>© is developed by Hollywood post production houses. The team behind Digital Film Tools discovered that the looks and effects they wanted as artists just did not exist. So, they decided to write new custom tools for themselves and the rest is history. Featuring over 100 filters and thousands of pre-set including color grading pre-sets inspired by Academy Award-winning films like 2001: A Space Odyssey, Apocalypse Now, Blade Runner, Back to the Future, and Gone with the Wind. </a:t>
            </a:r>
          </a:p>
        </p:txBody>
      </p:sp>
      <p:pic>
        <p:nvPicPr>
          <p:cNvPr id="7" name="Picture 6">
            <a:extLst>
              <a:ext uri="{FF2B5EF4-FFF2-40B4-BE49-F238E27FC236}">
                <a16:creationId xmlns:a16="http://schemas.microsoft.com/office/drawing/2014/main" id="{EFDC70B6-0CC0-4B13-AA5D-5D2D3535D39A}"/>
              </a:ext>
            </a:extLst>
          </p:cNvPr>
          <p:cNvPicPr/>
          <p:nvPr/>
        </p:nvPicPr>
        <p:blipFill>
          <a:blip r:embed="rId2"/>
          <a:srcRect t="13916" b="12572"/>
          <a:stretch>
            <a:fillRect/>
          </a:stretch>
        </p:blipFill>
        <p:spPr bwMode="auto">
          <a:xfrm>
            <a:off x="2438401" y="631517"/>
            <a:ext cx="6765530" cy="2765690"/>
          </a:xfrm>
          <a:prstGeom prst="rect">
            <a:avLst/>
          </a:prstGeom>
        </p:spPr>
      </p:pic>
    </p:spTree>
    <p:extLst>
      <p:ext uri="{BB962C8B-B14F-4D97-AF65-F5344CB8AC3E}">
        <p14:creationId xmlns:p14="http://schemas.microsoft.com/office/powerpoint/2010/main" val="1727341143"/>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7</a:t>
            </a:fld>
            <a:endParaRPr lang="en-IN" dirty="0">
              <a:solidFill>
                <a:schemeClr val="tx1"/>
              </a:solidFill>
            </a:endParaRPr>
          </a:p>
        </p:txBody>
      </p:sp>
      <p:sp>
        <p:nvSpPr>
          <p:cNvPr id="7" name="Content Placeholder 2"/>
          <p:cNvSpPr txBox="1">
            <a:spLocks/>
          </p:cNvSpPr>
          <p:nvPr/>
        </p:nvSpPr>
        <p:spPr>
          <a:xfrm>
            <a:off x="1136094" y="1600200"/>
            <a:ext cx="9310255" cy="4525963"/>
          </a:xfrm>
          <a:prstGeom prst="rect">
            <a:avLst/>
          </a:prstGeom>
        </p:spPr>
        <p:txBody>
          <a:bodyPr vert="horz" lIns="91440" tIns="45720" rIns="91440" bIns="45720" rtlCol="0">
            <a:normAutofit/>
          </a:bodyPr>
          <a:lstStyle/>
          <a:p>
            <a:pPr marL="182880" marR="0" lvl="0" indent="-182880" algn="just" defTabSz="914400" rtl="0" eaLnBrk="1" fontAlgn="auto" latinLnBrk="0" hangingPunct="1">
              <a:lnSpc>
                <a:spcPct val="95000"/>
              </a:lnSpc>
              <a:spcBef>
                <a:spcPts val="1400"/>
              </a:spcBef>
              <a:spcAft>
                <a:spcPts val="200"/>
              </a:spcAft>
              <a:buClr>
                <a:schemeClr val="accent1"/>
              </a:buClr>
              <a:buSzPct val="80000"/>
              <a:buFont typeface="Arial" pitchFamily="34" charset="0"/>
              <a:buChar char="•"/>
              <a:tabLst/>
              <a:defRPr/>
            </a:pPr>
            <a:endParaRPr kumimoji="0" lang="en-US" sz="2400" b="1" i="0" u="none" strike="noStrike" kern="1200" cap="none" spc="10" normalizeH="0" baseline="0" noProof="0" dirty="0">
              <a:ln>
                <a:noFill/>
              </a:ln>
              <a:solidFill>
                <a:schemeClr val="tx1"/>
              </a:solidFill>
              <a:effectLst/>
              <a:uLnTx/>
              <a:uFillTx/>
              <a:latin typeface="+mn-lt"/>
              <a:ea typeface="+mn-ea"/>
              <a:cs typeface="+mn-cs"/>
            </a:endParaRPr>
          </a:p>
        </p:txBody>
      </p:sp>
      <p:sp>
        <p:nvSpPr>
          <p:cNvPr id="9" name="TextBox 8"/>
          <p:cNvSpPr txBox="1"/>
          <p:nvPr/>
        </p:nvSpPr>
        <p:spPr>
          <a:xfrm>
            <a:off x="336898" y="731837"/>
            <a:ext cx="10719008" cy="5632311"/>
          </a:xfrm>
          <a:prstGeom prst="rect">
            <a:avLst/>
          </a:prstGeom>
          <a:noFill/>
        </p:spPr>
        <p:txBody>
          <a:bodyPr wrap="square" rtlCol="0">
            <a:spAutoFit/>
          </a:bodyPr>
          <a:lstStyle/>
          <a:p>
            <a:pPr algn="just"/>
            <a:r>
              <a:rPr lang="en-US" sz="2400" dirty="0" err="1"/>
              <a:t>SilhouetteFX</a:t>
            </a:r>
            <a:r>
              <a:rPr lang="en-US" sz="2400" dirty="0"/>
              <a:t>© is hard core, streamlined rotoscoping software, which can be leaned easily by the roto artist. It was designed purely for Roto and Paint. Its interface and workflow provide optimal situation in which element can be isolated quickly.</a:t>
            </a:r>
          </a:p>
          <a:p>
            <a:pPr algn="just"/>
            <a:r>
              <a:rPr lang="en-US" sz="2400" dirty="0"/>
              <a:t>In this software, you get an excellent non-uniform scale. It allows adjusting a section of a shape without altering other accurate edge sections. Silhouette also has useful keyboard shortcuts that make it very easy to view your shapes, a shaded area of your shapes over the footage i.e. </a:t>
            </a:r>
            <a:r>
              <a:rPr lang="en-US" sz="2400" dirty="0" err="1"/>
              <a:t>coloured</a:t>
            </a:r>
            <a:r>
              <a:rPr lang="en-US" sz="2400" dirty="0"/>
              <a:t> overlay, and the alpha channel of shapes.</a:t>
            </a:r>
          </a:p>
          <a:p>
            <a:pPr algn="just"/>
            <a:r>
              <a:rPr lang="en-US" sz="2400" dirty="0"/>
              <a:t>The software also empowered with useful tracker such as point tracker and planar tracker. It requires little input from the user and rest it tracks automatically. You can pre-process the tracker by using pre-processing options like blur, sharpness, contrast and noise. </a:t>
            </a:r>
            <a:r>
              <a:rPr lang="en-US" sz="2400" dirty="0" err="1"/>
              <a:t>SilhouetteFX</a:t>
            </a:r>
            <a:r>
              <a:rPr lang="en-US" sz="2400" dirty="0"/>
              <a:t>© also comes with some light compositing tools. Its main function is Roto and paint. Its features are simple, straightforward and easy to use for Roto. </a:t>
            </a:r>
          </a:p>
        </p:txBody>
      </p:sp>
      <p:sp>
        <p:nvSpPr>
          <p:cNvPr id="11" name="Title 1">
            <a:extLst>
              <a:ext uri="{FF2B5EF4-FFF2-40B4-BE49-F238E27FC236}">
                <a16:creationId xmlns:a16="http://schemas.microsoft.com/office/drawing/2014/main" id="{77CC5E20-CDD6-42B0-9934-7048B66F214F}"/>
              </a:ext>
            </a:extLst>
          </p:cNvPr>
          <p:cNvSpPr txBox="1">
            <a:spLocks/>
          </p:cNvSpPr>
          <p:nvPr/>
        </p:nvSpPr>
        <p:spPr>
          <a:xfrm>
            <a:off x="218431" y="124520"/>
            <a:ext cx="10619172" cy="589005"/>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n-US" sz="3200" b="1" dirty="0" err="1">
                <a:solidFill>
                  <a:srgbClr val="FFFF00"/>
                </a:solidFill>
              </a:rPr>
              <a:t>SilhouetteFX</a:t>
            </a:r>
            <a:r>
              <a:rPr lang="en-US" sz="3200" b="1" dirty="0">
                <a:solidFill>
                  <a:srgbClr val="FFFF00"/>
                </a:solidFill>
              </a:rPr>
              <a:t>© Overview</a:t>
            </a:r>
            <a:endParaRPr lang="en-US" sz="3200" dirty="0">
              <a:solidFill>
                <a:srgbClr val="FFFF00"/>
              </a:solidFill>
            </a:endParaRPr>
          </a:p>
        </p:txBody>
      </p:sp>
    </p:spTree>
    <p:extLst>
      <p:ext uri="{BB962C8B-B14F-4D97-AF65-F5344CB8AC3E}">
        <p14:creationId xmlns:p14="http://schemas.microsoft.com/office/powerpoint/2010/main" val="1724928869"/>
      </p:ext>
    </p:extLst>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733" y="182794"/>
            <a:ext cx="9692640" cy="482738"/>
          </a:xfrm>
        </p:spPr>
        <p:txBody>
          <a:bodyPr>
            <a:noAutofit/>
          </a:bodyPr>
          <a:lstStyle/>
          <a:p>
            <a:r>
              <a:rPr lang="en-US" sz="4000" b="1" dirty="0">
                <a:solidFill>
                  <a:srgbClr val="FFFF00"/>
                </a:solidFill>
              </a:rPr>
              <a:t>User interface</a:t>
            </a:r>
            <a:endParaRPr lang="en-US" sz="4000"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8</a:t>
            </a:fld>
            <a:endParaRPr lang="en-IN" dirty="0">
              <a:solidFill>
                <a:schemeClr val="tx1"/>
              </a:solidFill>
            </a:endParaRPr>
          </a:p>
        </p:txBody>
      </p:sp>
      <p:sp>
        <p:nvSpPr>
          <p:cNvPr id="9" name="TextBox 8"/>
          <p:cNvSpPr txBox="1"/>
          <p:nvPr/>
        </p:nvSpPr>
        <p:spPr>
          <a:xfrm>
            <a:off x="436733" y="604124"/>
            <a:ext cx="10370813" cy="3416320"/>
          </a:xfrm>
          <a:prstGeom prst="rect">
            <a:avLst/>
          </a:prstGeom>
          <a:noFill/>
        </p:spPr>
        <p:txBody>
          <a:bodyPr wrap="square" rtlCol="0">
            <a:spAutoFit/>
          </a:bodyPr>
          <a:lstStyle/>
          <a:p>
            <a:pPr algn="just"/>
            <a:r>
              <a:rPr lang="en-US" sz="2400" dirty="0" err="1"/>
              <a:t>SilhouetteFX</a:t>
            </a:r>
            <a:r>
              <a:rPr lang="en-US" sz="2400" dirty="0"/>
              <a:t>© interface is made up of traditional pull-down menus, toolbars and pop-up menus. Here, you will get quick shortcut keys for all the function and most of the time; it is shown next to the menus or toolbar. When you drag cursor over any function or tools, then the function of the keys or menus are described. Mostly popup and floating windows are used as per requirement.</a:t>
            </a:r>
          </a:p>
          <a:p>
            <a:pPr algn="just"/>
            <a:r>
              <a:rPr lang="en-US" sz="2400" dirty="0"/>
              <a:t>The </a:t>
            </a:r>
            <a:r>
              <a:rPr lang="en-US" sz="2400" dirty="0" err="1"/>
              <a:t>SilhouetteFX</a:t>
            </a:r>
            <a:r>
              <a:rPr lang="en-US" sz="2400" dirty="0"/>
              <a:t>© interface is comprised of Sources, Trees, Viewer, Toolbar, Time bar, Timeline/Curve Editor, Node and Object Parameters, Presets, Object Lists and Nodes windows.</a:t>
            </a:r>
          </a:p>
        </p:txBody>
      </p:sp>
      <p:sp>
        <p:nvSpPr>
          <p:cNvPr id="11" name="Rectangle 10">
            <a:extLst>
              <a:ext uri="{FF2B5EF4-FFF2-40B4-BE49-F238E27FC236}">
                <a16:creationId xmlns:a16="http://schemas.microsoft.com/office/drawing/2014/main" id="{8893143D-58B8-4400-AE7B-8ED4A74C2C72}"/>
              </a:ext>
            </a:extLst>
          </p:cNvPr>
          <p:cNvSpPr/>
          <p:nvPr/>
        </p:nvSpPr>
        <p:spPr>
          <a:xfrm>
            <a:off x="4106288" y="6482789"/>
            <a:ext cx="2353529" cy="338554"/>
          </a:xfrm>
          <a:prstGeom prst="rect">
            <a:avLst/>
          </a:prstGeom>
        </p:spPr>
        <p:txBody>
          <a:bodyPr wrap="none">
            <a:spAutoFit/>
          </a:bodyPr>
          <a:lstStyle/>
          <a:p>
            <a:r>
              <a:rPr lang="en-US" sz="1600" b="1" i="1" dirty="0">
                <a:solidFill>
                  <a:srgbClr val="FFC000"/>
                </a:solidFill>
              </a:rPr>
              <a:t>Fig. Hard disk Drive</a:t>
            </a:r>
            <a:endParaRPr lang="en-US" sz="1600" dirty="0">
              <a:solidFill>
                <a:srgbClr val="FFC000"/>
              </a:solidFill>
            </a:endParaRPr>
          </a:p>
        </p:txBody>
      </p:sp>
      <p:pic>
        <p:nvPicPr>
          <p:cNvPr id="14" name="Image2">
            <a:extLst>
              <a:ext uri="{FF2B5EF4-FFF2-40B4-BE49-F238E27FC236}">
                <a16:creationId xmlns:a16="http://schemas.microsoft.com/office/drawing/2014/main" id="{7A620620-341D-476D-A5DF-A25E7108901D}"/>
              </a:ext>
            </a:extLst>
          </p:cNvPr>
          <p:cNvPicPr/>
          <p:nvPr/>
        </p:nvPicPr>
        <p:blipFill>
          <a:blip r:embed="rId2"/>
          <a:stretch>
            <a:fillRect/>
          </a:stretch>
        </p:blipFill>
        <p:spPr bwMode="auto">
          <a:xfrm>
            <a:off x="2493818" y="4020444"/>
            <a:ext cx="6096000" cy="2470496"/>
          </a:xfrm>
          <a:prstGeom prst="rect">
            <a:avLst/>
          </a:prstGeom>
        </p:spPr>
      </p:pic>
    </p:spTree>
    <p:extLst>
      <p:ext uri="{BB962C8B-B14F-4D97-AF65-F5344CB8AC3E}">
        <p14:creationId xmlns:p14="http://schemas.microsoft.com/office/powerpoint/2010/main" val="582899441"/>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9</a:t>
            </a:fld>
            <a:endParaRPr lang="en-IN" dirty="0">
              <a:solidFill>
                <a:schemeClr val="tx1"/>
              </a:solidFill>
            </a:endParaRPr>
          </a:p>
        </p:txBody>
      </p:sp>
      <p:sp>
        <p:nvSpPr>
          <p:cNvPr id="11" name="Rectangle 10">
            <a:extLst>
              <a:ext uri="{FF2B5EF4-FFF2-40B4-BE49-F238E27FC236}">
                <a16:creationId xmlns:a16="http://schemas.microsoft.com/office/drawing/2014/main" id="{8893143D-58B8-4400-AE7B-8ED4A74C2C72}"/>
              </a:ext>
            </a:extLst>
          </p:cNvPr>
          <p:cNvSpPr/>
          <p:nvPr/>
        </p:nvSpPr>
        <p:spPr>
          <a:xfrm>
            <a:off x="3901752" y="6265080"/>
            <a:ext cx="3463637" cy="338554"/>
          </a:xfrm>
          <a:prstGeom prst="rect">
            <a:avLst/>
          </a:prstGeom>
        </p:spPr>
        <p:txBody>
          <a:bodyPr wrap="square">
            <a:spAutoFit/>
          </a:bodyPr>
          <a:lstStyle/>
          <a:p>
            <a:pPr algn="ctr"/>
            <a:r>
              <a:rPr lang="en-US" sz="1600" b="1" i="1" dirty="0">
                <a:solidFill>
                  <a:srgbClr val="FFC000"/>
                </a:solidFill>
              </a:rPr>
              <a:t>Fig. Sources window </a:t>
            </a:r>
            <a:endParaRPr lang="en-US" sz="1600" dirty="0">
              <a:solidFill>
                <a:srgbClr val="FFC000"/>
              </a:solidFill>
            </a:endParaRPr>
          </a:p>
        </p:txBody>
      </p:sp>
      <p:sp>
        <p:nvSpPr>
          <p:cNvPr id="6" name="Rectangle 5">
            <a:extLst>
              <a:ext uri="{FF2B5EF4-FFF2-40B4-BE49-F238E27FC236}">
                <a16:creationId xmlns:a16="http://schemas.microsoft.com/office/drawing/2014/main" id="{5844406C-23B1-4E52-8B08-FA9FC9C678CC}"/>
              </a:ext>
            </a:extLst>
          </p:cNvPr>
          <p:cNvSpPr/>
          <p:nvPr/>
        </p:nvSpPr>
        <p:spPr>
          <a:xfrm>
            <a:off x="435137" y="423643"/>
            <a:ext cx="4374638" cy="584775"/>
          </a:xfrm>
          <a:prstGeom prst="rect">
            <a:avLst/>
          </a:prstGeom>
          <a:noFill/>
        </p:spPr>
        <p:txBody>
          <a:bodyPr wrap="square" rtlCol="0">
            <a:spAutoFit/>
          </a:bodyPr>
          <a:lstStyle/>
          <a:p>
            <a:pPr algn="just"/>
            <a:r>
              <a:rPr lang="en-US" sz="3200" b="1">
                <a:solidFill>
                  <a:srgbClr val="FFC000"/>
                </a:solidFill>
              </a:rPr>
              <a:t>Sources Window</a:t>
            </a:r>
            <a:endParaRPr lang="en-US" sz="2800" dirty="0"/>
          </a:p>
        </p:txBody>
      </p:sp>
      <p:sp>
        <p:nvSpPr>
          <p:cNvPr id="2" name="Rectangle 1">
            <a:extLst>
              <a:ext uri="{FF2B5EF4-FFF2-40B4-BE49-F238E27FC236}">
                <a16:creationId xmlns:a16="http://schemas.microsoft.com/office/drawing/2014/main" id="{7EED705D-0C7C-4D09-8B29-FC874B19752F}"/>
              </a:ext>
            </a:extLst>
          </p:cNvPr>
          <p:cNvSpPr/>
          <p:nvPr/>
        </p:nvSpPr>
        <p:spPr>
          <a:xfrm>
            <a:off x="654563" y="946863"/>
            <a:ext cx="9958019" cy="1569660"/>
          </a:xfrm>
          <a:prstGeom prst="rect">
            <a:avLst/>
          </a:prstGeom>
          <a:noFill/>
        </p:spPr>
        <p:txBody>
          <a:bodyPr wrap="square" rtlCol="0">
            <a:spAutoFit/>
          </a:bodyPr>
          <a:lstStyle/>
          <a:p>
            <a:pPr algn="just"/>
            <a:r>
              <a:rPr lang="en-IN" sz="2400" dirty="0"/>
              <a:t>The video clips are placed in Sources window, which is saved in the form of image sequence. The location, frame rate, raster type, image size, and other information about the sources are stored for reference.</a:t>
            </a:r>
          </a:p>
        </p:txBody>
      </p:sp>
      <p:pic>
        <p:nvPicPr>
          <p:cNvPr id="8" name="Picture 7">
            <a:extLst>
              <a:ext uri="{FF2B5EF4-FFF2-40B4-BE49-F238E27FC236}">
                <a16:creationId xmlns:a16="http://schemas.microsoft.com/office/drawing/2014/main" id="{A538D0A1-4328-4E6F-ABD9-7C36C71BE377}"/>
              </a:ext>
            </a:extLst>
          </p:cNvPr>
          <p:cNvPicPr/>
          <p:nvPr/>
        </p:nvPicPr>
        <p:blipFill>
          <a:blip r:embed="rId2"/>
          <a:stretch>
            <a:fillRect/>
          </a:stretch>
        </p:blipFill>
        <p:spPr bwMode="auto">
          <a:xfrm>
            <a:off x="3148828" y="2492808"/>
            <a:ext cx="4969487" cy="3734810"/>
          </a:xfrm>
          <a:prstGeom prst="rect">
            <a:avLst/>
          </a:prstGeom>
        </p:spPr>
      </p:pic>
    </p:spTree>
    <p:extLst>
      <p:ext uri="{BB962C8B-B14F-4D97-AF65-F5344CB8AC3E}">
        <p14:creationId xmlns:p14="http://schemas.microsoft.com/office/powerpoint/2010/main" val="3738188006"/>
      </p:ext>
    </p:extLst>
  </p:cSld>
  <p:clrMapOvr>
    <a:masterClrMapping/>
  </p:clrMapOvr>
  <p:transition advClick="0"/>
</p:sld>
</file>

<file path=ppt/theme/theme1.xml><?xml version="1.0" encoding="utf-8"?>
<a:theme xmlns:a="http://schemas.openxmlformats.org/drawingml/2006/main" name="View">
  <a:themeElements>
    <a:clrScheme name="View">
      <a:dk1>
        <a:sysClr val="windowText" lastClr="000000"/>
      </a:dk1>
      <a:lt1>
        <a:sysClr val="window" lastClr="FFFFFF"/>
      </a:lt1>
      <a:dk2>
        <a:srgbClr val="564B3C"/>
      </a:dk2>
      <a:lt2>
        <a:srgbClr val="ECEDD1"/>
      </a:lt2>
      <a:accent1>
        <a:srgbClr val="93A299"/>
      </a:accent1>
      <a:accent2>
        <a:srgbClr val="CB4B30"/>
      </a:accent2>
      <a:accent3>
        <a:srgbClr val="B5AE53"/>
      </a:accent3>
      <a:accent4>
        <a:srgbClr val="6F6A7A"/>
      </a:accent4>
      <a:accent5>
        <a:srgbClr val="E8B54D"/>
      </a:accent5>
      <a:accent6>
        <a:srgbClr val="8A7952"/>
      </a:accent6>
      <a:hlink>
        <a:srgbClr val="9F9F0B"/>
      </a:hlink>
      <a:folHlink>
        <a:srgbClr val="B2B2B2"/>
      </a:folHlink>
    </a:clrScheme>
    <a:fontScheme name="View">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3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866257B-E5CE-4C43-9210-F2DE76BE10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View</Template>
  <TotalTime>7264857</TotalTime>
  <Words>2021</Words>
  <Application>Microsoft Office PowerPoint</Application>
  <PresentationFormat>Widescreen</PresentationFormat>
  <Paragraphs>136</Paragraphs>
  <Slides>22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22</vt:i4>
      </vt:variant>
    </vt:vector>
  </HeadingPairs>
  <TitlesOfParts>
    <vt:vector size="32" baseType="lpstr">
      <vt:lpstr>Adobe Caslon Pro</vt:lpstr>
      <vt:lpstr>Arial</vt:lpstr>
      <vt:lpstr>Bookman Old Style</vt:lpstr>
      <vt:lpstr>Calibri</vt:lpstr>
      <vt:lpstr>Century Schoolbook</vt:lpstr>
      <vt:lpstr>Mangal</vt:lpstr>
      <vt:lpstr>Times New Roman</vt:lpstr>
      <vt:lpstr>Wingdings</vt:lpstr>
      <vt:lpstr>Wingdings 2</vt:lpstr>
      <vt:lpstr>View</vt:lpstr>
      <vt:lpstr>JOB ROLE –  ROTO ARTIST Sector – Media and Entertainment Sector          (Qualification Pack Code:  MES/Q3504)  ( Class-XII ) </vt:lpstr>
      <vt:lpstr>PowerPoint Presentation</vt:lpstr>
      <vt:lpstr>Content </vt:lpstr>
      <vt:lpstr>Chapter Objectives</vt:lpstr>
      <vt:lpstr>Introduction </vt:lpstr>
      <vt:lpstr>Introduction </vt:lpstr>
      <vt:lpstr>PowerPoint Presentation</vt:lpstr>
      <vt:lpstr>User interface</vt:lpstr>
      <vt:lpstr>PowerPoint Presentation</vt:lpstr>
      <vt:lpstr>PowerPoint Presentation</vt:lpstr>
      <vt:lpstr>PowerPoint Presentation</vt:lpstr>
      <vt:lpstr>PowerPoint Presentation</vt:lpstr>
      <vt:lpstr>PowerPoint Presentation</vt:lpstr>
      <vt:lpstr>PowerPoint Presentation</vt:lpstr>
      <vt:lpstr>Object and Object List</vt:lpstr>
      <vt:lpstr>PowerPoint Presentation</vt:lpstr>
      <vt:lpstr>Viewer and Time bar</vt:lpstr>
      <vt:lpstr>PowerPoint Presentation</vt:lpstr>
      <vt:lpstr>ROI (Region of Interest)</vt:lpstr>
      <vt:lpstr>PowerPoint Presentation</vt:lpstr>
      <vt:lpstr>                                       Project Coordinator : Dr. Dipak D. Shudhalwar  Assistance Mr. Abhinaw Kumar Dwivedi Mr. Rajesh Kahar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Sector:xxxxxxxxxx Job Role:xxxxxxx Class:xxxx Unit:xxxxxxx</dc:title>
  <dc:creator>Rajesh Khambayat</dc:creator>
  <cp:lastModifiedBy>Rajesh</cp:lastModifiedBy>
  <cp:revision>754</cp:revision>
  <dcterms:created xsi:type="dcterms:W3CDTF">2019-09-09T07:12:13Z</dcterms:created>
  <dcterms:modified xsi:type="dcterms:W3CDTF">2023-02-03T05:33:22Z</dcterms:modified>
</cp:coreProperties>
</file>