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handoutMasterIdLst>
    <p:handoutMasterId r:id="rId15"/>
  </p:handoutMasterIdLst>
  <p:sldIdLst>
    <p:sldId id="256" r:id="rId2"/>
    <p:sldId id="379" r:id="rId3"/>
    <p:sldId id="257" r:id="rId4"/>
    <p:sldId id="298" r:id="rId5"/>
    <p:sldId id="259" r:id="rId6"/>
    <p:sldId id="418" r:id="rId7"/>
    <p:sldId id="488" r:id="rId8"/>
    <p:sldId id="489" r:id="rId9"/>
    <p:sldId id="490" r:id="rId10"/>
    <p:sldId id="417" r:id="rId11"/>
    <p:sldId id="263" r:id="rId12"/>
    <p:sldId id="48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autoAdjust="0"/>
  </p:normalViewPr>
  <p:slideViewPr>
    <p:cSldViewPr snapToGrid="0" showGuides="1">
      <p:cViewPr varScale="1">
        <p:scale>
          <a:sx n="40" d="100"/>
          <a:sy n="40" d="100"/>
        </p:scale>
        <p:origin x="72" y="624"/>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3/10/2023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10-03-2023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10-03-2023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10-03-2023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10-03-2023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10-03-2023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10-03-2023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907014"/>
            <a:ext cx="10820769" cy="3218412"/>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6167" y="1169802"/>
            <a:ext cx="9954127" cy="4533166"/>
          </a:xfrm>
        </p:spPr>
        <p:txBody>
          <a:bodyPr>
            <a:normAutofit fontScale="62500" lnSpcReduction="20000"/>
          </a:bodyPr>
          <a:lstStyle/>
          <a:p>
            <a:pPr marL="60325" indent="-1588" algn="ctr">
              <a:lnSpc>
                <a:spcPct val="120000"/>
              </a:lnSpc>
              <a:buNone/>
            </a:pPr>
            <a:r>
              <a:rPr lang="en-US" sz="4500" b="1" dirty="0">
                <a:solidFill>
                  <a:srgbClr val="FFFF00"/>
                </a:solidFill>
                <a:cs typeface="Century Schoolbook"/>
              </a:rPr>
              <a:t>Summary</a:t>
            </a:r>
          </a:p>
          <a:p>
            <a:pPr marL="60325" indent="-1588" algn="just">
              <a:lnSpc>
                <a:spcPct val="120000"/>
              </a:lnSpc>
              <a:buNone/>
            </a:pPr>
            <a:r>
              <a:rPr lang="en-IN" sz="3200" dirty="0"/>
              <a:t>In this lesson you have learnt about </a:t>
            </a:r>
            <a:r>
              <a:rPr lang="en-US" sz="3200" dirty="0"/>
              <a:t>3D rendering is the process of a computer converting raw data from a 3D scene (polygons, materials, and lighting) into a final product. Typically, the output is a single image or a collection of photos that are rendered and combined. Choose the appropriate channels to render the shapes such as RGB, Alpha and Depth. In stereo project, choose the views (left, right, both) which you want to render. Use track matte option on roto footage, to composite various videos. Various shapes can be imported/ exported from Silhouette software to other software like After Effects, Elastic Reality, Fusion, </a:t>
            </a:r>
            <a:r>
              <a:rPr lang="en-US" sz="3200" dirty="0" err="1"/>
              <a:t>gMask</a:t>
            </a:r>
            <a:r>
              <a:rPr lang="en-US" sz="3200" dirty="0"/>
              <a:t>, Nuke and Shake. Silhouette shapes is exported in .</a:t>
            </a:r>
            <a:r>
              <a:rPr lang="en-US" sz="3200" dirty="0" err="1"/>
              <a:t>fxs</a:t>
            </a:r>
            <a:r>
              <a:rPr lang="en-US" sz="3200" dirty="0"/>
              <a:t> format. When importing Silhouette Shapes, the shape parameters transfer into After Effects© such as opacity, blur, shape color, shape name, invert and locked states, transfer mode and per-shape motion blur state.</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Tree>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err="1"/>
              <a:t>Dr.</a:t>
            </a:r>
            <a:r>
              <a:rPr lang="en-IN" sz="3100" dirty="0"/>
              <a:t> Deepak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3AC67-ABDB-4ABF-8037-A777A91C8B8C}"/>
              </a:ext>
            </a:extLst>
          </p:cNvPr>
          <p:cNvSpPr>
            <a:spLocks noGrp="1"/>
          </p:cNvSpPr>
          <p:nvPr>
            <p:ph type="ctrTitle"/>
          </p:nvPr>
        </p:nvSpPr>
        <p:spPr>
          <a:xfrm>
            <a:off x="1042988" y="495300"/>
            <a:ext cx="9418637" cy="4054475"/>
          </a:xfrm>
        </p:spPr>
        <p:txBody>
          <a:bodyPr>
            <a:normAutofit fontScale="90000"/>
          </a:bodyPr>
          <a:lstStyle/>
          <a:p>
            <a:pPr algn="ctr">
              <a:lnSpc>
                <a:spcPct val="100000"/>
              </a:lnSpc>
              <a:defRPr/>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a:extLst>
              <a:ext uri="{FF2B5EF4-FFF2-40B4-BE49-F238E27FC236}">
                <a16:creationId xmlns:a16="http://schemas.microsoft.com/office/drawing/2014/main" id="{2AC219DF-565D-4168-9C0F-749161FE631D}"/>
              </a:ext>
            </a:extLst>
          </p:cNvPr>
          <p:cNvSpPr txBox="1">
            <a:spLocks/>
          </p:cNvSpPr>
          <p:nvPr/>
        </p:nvSpPr>
        <p:spPr>
          <a:xfrm>
            <a:off x="917575" y="1903413"/>
            <a:ext cx="10494963" cy="2062162"/>
          </a:xfrm>
          <a:prstGeom prst="rect">
            <a:avLst/>
          </a:prstGeom>
        </p:spPr>
        <p:txBody>
          <a:bodyPr>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defRPr/>
            </a:pPr>
            <a:endParaRPr lang="en-IN" sz="2800" b="1" dirty="0">
              <a:solidFill>
                <a:schemeClr val="tx1"/>
              </a:solidFill>
            </a:endParaRPr>
          </a:p>
        </p:txBody>
      </p:sp>
      <p:sp>
        <p:nvSpPr>
          <p:cNvPr id="9" name="Slide Number Placeholder 8">
            <a:extLst>
              <a:ext uri="{FF2B5EF4-FFF2-40B4-BE49-F238E27FC236}">
                <a16:creationId xmlns:a16="http://schemas.microsoft.com/office/drawing/2014/main" id="{8D160869-E2A7-4A92-9D65-FA95739171FE}"/>
              </a:ext>
            </a:extLst>
          </p:cNvPr>
          <p:cNvSpPr>
            <a:spLocks noGrp="1"/>
          </p:cNvSpPr>
          <p:nvPr>
            <p:ph type="sldNum" sz="quarter" idx="12"/>
          </p:nvPr>
        </p:nvSpPr>
        <p:spPr/>
        <p:txBody>
          <a:bodyPr>
            <a:normAutofit lnSpcReduction="10000"/>
          </a:bodyPr>
          <a:lstStyle/>
          <a:p>
            <a:pPr>
              <a:defRPr/>
            </a:pPr>
            <a:fld id="{CC4F686C-96FD-4ED9-953C-10EA4819021B}" type="slidenum">
              <a:rPr lang="en-IN" smtClean="0">
                <a:solidFill>
                  <a:schemeClr val="tx1"/>
                </a:solidFill>
              </a:rPr>
              <a:pPr>
                <a:defRPr/>
              </a:pPr>
              <a:t>12</a:t>
            </a:fld>
            <a:endParaRPr lang="en-IN" dirty="0">
              <a:solidFill>
                <a:schemeClr val="tx1"/>
              </a:solidFill>
            </a:endParaRPr>
          </a:p>
        </p:txBody>
      </p:sp>
      <p:pic>
        <p:nvPicPr>
          <p:cNvPr id="45061" name="Picture 2">
            <a:extLst>
              <a:ext uri="{FF2B5EF4-FFF2-40B4-BE49-F238E27FC236}">
                <a16:creationId xmlns:a16="http://schemas.microsoft.com/office/drawing/2014/main" id="{73E6C5D6-0EC5-461D-93FE-7664514FC3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1819275"/>
            <a:ext cx="81915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275348" y="2601924"/>
            <a:ext cx="9108024" cy="1654151"/>
          </a:xfrm>
        </p:spPr>
        <p:txBody>
          <a:bodyPr>
            <a:normAutofit/>
          </a:bodyPr>
          <a:lstStyle/>
          <a:p>
            <a:pPr marL="0" indent="0" algn="ctr">
              <a:lnSpc>
                <a:spcPct val="150000"/>
              </a:lnSpc>
              <a:buNone/>
            </a:pPr>
            <a:r>
              <a:rPr lang="en-IN" sz="3200" b="1" dirty="0">
                <a:solidFill>
                  <a:srgbClr val="FFFF00"/>
                </a:solidFill>
                <a:latin typeface="+mj-lt"/>
              </a:rPr>
              <a:t>CHAPTER :13 </a:t>
            </a:r>
            <a:r>
              <a:rPr lang="en-US" sz="3200" b="1" dirty="0">
                <a:solidFill>
                  <a:srgbClr val="FFFF00"/>
                </a:solidFill>
                <a:latin typeface="+mj-lt"/>
              </a:rPr>
              <a:t>RENDERING AND EXPORTING SHAPES</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16"/>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569133667"/>
              </p:ext>
            </p:extLst>
          </p:nvPr>
        </p:nvGraphicFramePr>
        <p:xfrm>
          <a:off x="938463" y="1572966"/>
          <a:ext cx="9451696" cy="3576548"/>
        </p:xfrm>
        <a:graphic>
          <a:graphicData uri="http://schemas.openxmlformats.org/drawingml/2006/table">
            <a:tbl>
              <a:tblPr firstRow="1" bandRow="1">
                <a:tableStyleId>{7DF18680-E054-41AD-8BC1-D1AEF772440D}</a:tableStyleId>
              </a:tblPr>
              <a:tblGrid>
                <a:gridCol w="6397807">
                  <a:extLst>
                    <a:ext uri="{9D8B030D-6E8A-4147-A177-3AD203B41FA5}">
                      <a16:colId xmlns:a16="http://schemas.microsoft.com/office/drawing/2014/main" val="466885541"/>
                    </a:ext>
                  </a:extLst>
                </a:gridCol>
                <a:gridCol w="3053889">
                  <a:extLst>
                    <a:ext uri="{9D8B030D-6E8A-4147-A177-3AD203B41FA5}">
                      <a16:colId xmlns:a16="http://schemas.microsoft.com/office/drawing/2014/main" val="1759081340"/>
                    </a:ext>
                  </a:extLst>
                </a:gridCol>
              </a:tblGrid>
              <a:tr h="562082">
                <a:tc>
                  <a:txBody>
                    <a:bodyPr/>
                    <a:lstStyle/>
                    <a:p>
                      <a:pPr algn="l">
                        <a:lnSpc>
                          <a:spcPct val="100000"/>
                        </a:lnSpc>
                      </a:pPr>
                      <a:r>
                        <a:rPr lang="en-US" sz="2600" dirty="0"/>
                        <a:t>Title</a:t>
                      </a:r>
                    </a:p>
                  </a:txBody>
                  <a:tcPr marL="97866" marR="97866" marT="48933" marB="48933"/>
                </a:tc>
                <a:tc>
                  <a:txBody>
                    <a:bodyPr/>
                    <a:lstStyle/>
                    <a:p>
                      <a:pPr algn="l">
                        <a:lnSpc>
                          <a:spcPct val="100000"/>
                        </a:lnSpc>
                      </a:pPr>
                      <a:r>
                        <a:rPr lang="en-US" sz="2600" dirty="0"/>
                        <a:t>Slide</a:t>
                      </a:r>
                      <a:r>
                        <a:rPr lang="en-US" sz="2600" baseline="0" dirty="0"/>
                        <a:t> No.</a:t>
                      </a:r>
                      <a:endParaRPr lang="en-US" sz="2600" dirty="0"/>
                    </a:p>
                  </a:txBody>
                  <a:tcPr marL="97866" marR="97866" marT="48933" marB="48933"/>
                </a:tc>
                <a:extLst>
                  <a:ext uri="{0D108BD9-81ED-4DB2-BD59-A6C34878D82A}">
                    <a16:rowId xmlns:a16="http://schemas.microsoft.com/office/drawing/2014/main" val="3294882017"/>
                  </a:ext>
                </a:extLst>
              </a:tr>
              <a:tr h="501251">
                <a:tc>
                  <a:txBody>
                    <a:bodyPr/>
                    <a:lstStyle/>
                    <a:p>
                      <a:pPr algn="l">
                        <a:lnSpc>
                          <a:spcPct val="100000"/>
                        </a:lnSpc>
                      </a:pPr>
                      <a:r>
                        <a:rPr lang="en-US" sz="2200" dirty="0"/>
                        <a:t>Chapter Objective</a:t>
                      </a:r>
                      <a:endParaRPr lang="en-US" sz="2200" b="0" i="0" dirty="0">
                        <a:solidFill>
                          <a:schemeClr val="bg1"/>
                        </a:solidFill>
                      </a:endParaRPr>
                    </a:p>
                  </a:txBody>
                  <a:tcPr marL="97866" marR="97866" marT="48933" marB="48933"/>
                </a:tc>
                <a:tc>
                  <a:txBody>
                    <a:bodyPr/>
                    <a:lstStyle/>
                    <a:p>
                      <a:pPr algn="l">
                        <a:lnSpc>
                          <a:spcPct val="100000"/>
                        </a:lnSpc>
                      </a:pPr>
                      <a:r>
                        <a:rPr lang="en-US" sz="2200" dirty="0"/>
                        <a:t>04</a:t>
                      </a:r>
                    </a:p>
                  </a:txBody>
                  <a:tcPr marL="97866" marR="97866" marT="48933" marB="48933"/>
                </a:tc>
                <a:extLst>
                  <a:ext uri="{0D108BD9-81ED-4DB2-BD59-A6C34878D82A}">
                    <a16:rowId xmlns:a16="http://schemas.microsoft.com/office/drawing/2014/main" val="10001"/>
                  </a:ext>
                </a:extLst>
              </a:tr>
              <a:tr h="5082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Introduction	</a:t>
                      </a:r>
                      <a:endParaRPr lang="en-IN" sz="2200" b="0" i="0" dirty="0">
                        <a:solidFill>
                          <a:schemeClr val="bg1"/>
                        </a:solidFill>
                      </a:endParaRPr>
                    </a:p>
                  </a:txBody>
                  <a:tcPr marL="97866" marR="97866" marT="48933" marB="48933"/>
                </a:tc>
                <a:tc>
                  <a:txBody>
                    <a:bodyPr/>
                    <a:lstStyle/>
                    <a:p>
                      <a:pPr algn="l">
                        <a:lnSpc>
                          <a:spcPct val="100000"/>
                        </a:lnSpc>
                      </a:pPr>
                      <a:r>
                        <a:rPr lang="en-US" sz="2200" dirty="0"/>
                        <a:t>05</a:t>
                      </a:r>
                      <a:endParaRPr lang="en-US" sz="2200" b="0" dirty="0"/>
                    </a:p>
                  </a:txBody>
                  <a:tcPr marL="97866" marR="97866" marT="48933" marB="48933"/>
                </a:tc>
                <a:extLst>
                  <a:ext uri="{0D108BD9-81ED-4DB2-BD59-A6C34878D82A}">
                    <a16:rowId xmlns:a16="http://schemas.microsoft.com/office/drawing/2014/main" val="1977436750"/>
                  </a:ext>
                </a:extLst>
              </a:tr>
              <a:tr h="5012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Rendering</a:t>
                      </a:r>
                      <a:endParaRPr lang="en-US" sz="2200" b="0" i="0" kern="1200" dirty="0">
                        <a:solidFill>
                          <a:schemeClr val="dk1"/>
                        </a:solidFill>
                        <a:effectLst/>
                        <a:latin typeface="+mn-lt"/>
                        <a:ea typeface="+mn-ea"/>
                        <a:cs typeface="+mn-cs"/>
                      </a:endParaRPr>
                    </a:p>
                  </a:txBody>
                  <a:tcPr marL="97866" marR="97866" marT="48933" marB="48933"/>
                </a:tc>
                <a:tc>
                  <a:txBody>
                    <a:bodyPr/>
                    <a:lstStyle/>
                    <a:p>
                      <a:pPr algn="l">
                        <a:lnSpc>
                          <a:spcPct val="100000"/>
                        </a:lnSpc>
                      </a:pPr>
                      <a:r>
                        <a:rPr lang="en-US" sz="2200" dirty="0"/>
                        <a:t>06</a:t>
                      </a:r>
                      <a:endParaRPr lang="en-US" sz="2200" b="0" dirty="0"/>
                    </a:p>
                  </a:txBody>
                  <a:tcPr marL="97866" marR="97866" marT="48933" marB="48933"/>
                </a:tc>
                <a:extLst>
                  <a:ext uri="{0D108BD9-81ED-4DB2-BD59-A6C34878D82A}">
                    <a16:rowId xmlns:a16="http://schemas.microsoft.com/office/drawing/2014/main" val="2644528309"/>
                  </a:ext>
                </a:extLst>
              </a:tr>
              <a:tr h="5012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Utilization of matte in After Effects</a:t>
                      </a:r>
                      <a:endParaRPr lang="en-IN" sz="2200" dirty="0"/>
                    </a:p>
                  </a:txBody>
                  <a:tcPr marL="97866" marR="97866" marT="48933" marB="48933"/>
                </a:tc>
                <a:tc>
                  <a:txBody>
                    <a:bodyPr/>
                    <a:lstStyle/>
                    <a:p>
                      <a:pPr algn="l">
                        <a:lnSpc>
                          <a:spcPct val="100000"/>
                        </a:lnSpc>
                      </a:pPr>
                      <a:r>
                        <a:rPr lang="en-US" sz="2200" dirty="0"/>
                        <a:t>07</a:t>
                      </a:r>
                      <a:endParaRPr lang="en-US" sz="2200" b="0" dirty="0"/>
                    </a:p>
                  </a:txBody>
                  <a:tcPr marL="97866" marR="97866" marT="48933" marB="48933"/>
                </a:tc>
                <a:extLst>
                  <a:ext uri="{0D108BD9-81ED-4DB2-BD59-A6C34878D82A}">
                    <a16:rowId xmlns:a16="http://schemas.microsoft.com/office/drawing/2014/main" val="3045747077"/>
                  </a:ext>
                </a:extLst>
              </a:tr>
              <a:tr h="5012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Export/Import shapes from </a:t>
                      </a:r>
                      <a:r>
                        <a:rPr lang="en-IN" sz="2200" dirty="0" err="1"/>
                        <a:t>SilhouetteFX</a:t>
                      </a:r>
                      <a:r>
                        <a:rPr lang="en-IN" sz="2200" dirty="0"/>
                        <a:t>©</a:t>
                      </a:r>
                    </a:p>
                  </a:txBody>
                  <a:tcPr marL="97866" marR="97866" marT="48933" marB="48933"/>
                </a:tc>
                <a:tc>
                  <a:txBody>
                    <a:bodyPr/>
                    <a:lstStyle/>
                    <a:p>
                      <a:pPr algn="l">
                        <a:lnSpc>
                          <a:spcPct val="100000"/>
                        </a:lnSpc>
                      </a:pPr>
                      <a:r>
                        <a:rPr lang="en-US" sz="2200" b="0" dirty="0"/>
                        <a:t>08-09</a:t>
                      </a:r>
                    </a:p>
                  </a:txBody>
                  <a:tcPr marL="97866" marR="97866" marT="48933" marB="48933"/>
                </a:tc>
                <a:extLst>
                  <a:ext uri="{0D108BD9-81ED-4DB2-BD59-A6C34878D82A}">
                    <a16:rowId xmlns:a16="http://schemas.microsoft.com/office/drawing/2014/main" val="4252546438"/>
                  </a:ext>
                </a:extLst>
              </a:tr>
              <a:tr h="50125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Summary</a:t>
                      </a:r>
                      <a:endParaRPr lang="en-IN" sz="2200" b="0" i="0" dirty="0">
                        <a:solidFill>
                          <a:schemeClr val="bg1"/>
                        </a:solidFill>
                      </a:endParaRPr>
                    </a:p>
                  </a:txBody>
                  <a:tcPr marL="97866" marR="97866" marT="48933" marB="48933"/>
                </a:tc>
                <a:tc>
                  <a:txBody>
                    <a:bodyPr/>
                    <a:lstStyle/>
                    <a:p>
                      <a:pPr algn="l">
                        <a:lnSpc>
                          <a:spcPct val="100000"/>
                        </a:lnSpc>
                      </a:pPr>
                      <a:r>
                        <a:rPr lang="en-US" sz="2200" dirty="0"/>
                        <a:t>10</a:t>
                      </a:r>
                    </a:p>
                  </a:txBody>
                  <a:tcPr marL="97866" marR="97866" marT="48933" marB="48933"/>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018796" y="1452040"/>
            <a:ext cx="9763998" cy="2371815"/>
          </a:xfrm>
        </p:spPr>
        <p:txBody>
          <a:bodyPr>
            <a:noAutofit/>
          </a:bodyPr>
          <a:lstStyle/>
          <a:p>
            <a:pPr marL="0" indent="0" algn="just">
              <a:buNone/>
            </a:pPr>
            <a:r>
              <a:rPr lang="en-IN" sz="2400" dirty="0"/>
              <a:t>The students will be able to:</a:t>
            </a:r>
          </a:p>
          <a:p>
            <a:pPr marL="573088" indent="-341313" algn="just">
              <a:buFont typeface="Wingdings" pitchFamily="2" charset="2"/>
              <a:buChar char="q"/>
            </a:pPr>
            <a:r>
              <a:rPr lang="en-IN" sz="2400" dirty="0"/>
              <a:t>	Rendering</a:t>
            </a:r>
          </a:p>
          <a:p>
            <a:pPr marL="573088" indent="-341313" algn="just">
              <a:buFont typeface="Wingdings" pitchFamily="2" charset="2"/>
              <a:buChar char="q"/>
            </a:pPr>
            <a:r>
              <a:rPr lang="en-IN" sz="2400" dirty="0"/>
              <a:t>	</a:t>
            </a:r>
            <a:r>
              <a:rPr lang="en-US" sz="2400" dirty="0"/>
              <a:t>Utilization of matte in After Effects</a:t>
            </a:r>
          </a:p>
          <a:p>
            <a:pPr marL="573088" indent="-341313" algn="just">
              <a:buFont typeface="Wingdings" pitchFamily="2" charset="2"/>
              <a:buChar char="q"/>
            </a:pPr>
            <a:r>
              <a:rPr lang="en-IN" sz="2400" dirty="0"/>
              <a:t>	Export/Import shapes from </a:t>
            </a:r>
            <a:r>
              <a:rPr lang="en-IN" sz="2400" dirty="0" err="1"/>
              <a:t>SilhouetteFX</a:t>
            </a:r>
            <a:r>
              <a:rPr lang="en-IN" sz="2400" dirty="0"/>
              <a:t>©</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19" y="560034"/>
            <a:ext cx="9692640" cy="623433"/>
          </a:xfrm>
        </p:spPr>
        <p:txBody>
          <a:bodyPr>
            <a:normAutofit fontScale="90000"/>
          </a:bodyPr>
          <a:lstStyle/>
          <a:p>
            <a:r>
              <a:rPr lang="en-US" b="1" dirty="0">
                <a:solidFill>
                  <a:srgbClr val="FFFF00"/>
                </a:solidFill>
              </a:rPr>
              <a:t>Introduction</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3" name="Rectangle 2"/>
          <p:cNvSpPr/>
          <p:nvPr/>
        </p:nvSpPr>
        <p:spPr>
          <a:xfrm>
            <a:off x="396919" y="1260029"/>
            <a:ext cx="10407439" cy="3046988"/>
          </a:xfrm>
          <a:prstGeom prst="rect">
            <a:avLst/>
          </a:prstGeom>
        </p:spPr>
        <p:txBody>
          <a:bodyPr wrap="square">
            <a:spAutoFit/>
          </a:bodyPr>
          <a:lstStyle/>
          <a:p>
            <a:pPr algn="just"/>
            <a:r>
              <a:rPr lang="en-US" sz="2400" dirty="0"/>
              <a:t>Till now we have performed rotoscoping of different objects such as organic and inorganic objects. We have also learned the techniques about wire and rig removal. But we have never discussed about the final output. In this chapter, you will understand the techniques of rendering the mattes and rendering setting. How can you use these mattes in compositing software Adobe After Effects and editing software Adobe Premiere. You will also learn to import and export shapes from </a:t>
            </a:r>
            <a:r>
              <a:rPr lang="en-US" sz="2400" dirty="0" err="1"/>
              <a:t>SilhouetteFX</a:t>
            </a:r>
            <a:r>
              <a:rPr lang="en-US" sz="2400" dirty="0"/>
              <a:t>© and utilization of shapes in compositing shapes.</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65" y="210670"/>
            <a:ext cx="9692640" cy="623433"/>
          </a:xfrm>
        </p:spPr>
        <p:txBody>
          <a:bodyPr>
            <a:noAutofit/>
          </a:bodyPr>
          <a:lstStyle/>
          <a:p>
            <a:r>
              <a:rPr lang="en-US" sz="3600" b="1" dirty="0">
                <a:solidFill>
                  <a:srgbClr val="FFFF00"/>
                </a:solidFill>
              </a:rPr>
              <a:t>Rendering</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6" name="Rectangle 5"/>
          <p:cNvSpPr/>
          <p:nvPr/>
        </p:nvSpPr>
        <p:spPr>
          <a:xfrm>
            <a:off x="426164" y="753806"/>
            <a:ext cx="10594761" cy="3477875"/>
          </a:xfrm>
          <a:prstGeom prst="rect">
            <a:avLst/>
          </a:prstGeom>
        </p:spPr>
        <p:txBody>
          <a:bodyPr wrap="square">
            <a:spAutoFit/>
          </a:bodyPr>
          <a:lstStyle/>
          <a:p>
            <a:pPr algn="just"/>
            <a:r>
              <a:rPr lang="en-US" sz="2200" dirty="0"/>
              <a:t>Rendering is a process that involves the generation of a two-dimensional or three-dimensional image from a model by using application programs. Rendering is mostly used in architectural structures, computer games and animation films, simulators, TV special effects and design </a:t>
            </a:r>
            <a:r>
              <a:rPr lang="en-US" sz="2200" dirty="0" err="1"/>
              <a:t>visualisation</a:t>
            </a:r>
            <a:r>
              <a:rPr lang="en-US" sz="2200" dirty="0"/>
              <a:t>. The methods and features used may differ depending on the project. Rendering aims to improve productivity and reduce design costs.</a:t>
            </a:r>
          </a:p>
          <a:p>
            <a:pPr algn="just"/>
            <a:r>
              <a:rPr lang="en-US" sz="2200" dirty="0"/>
              <a:t>After completing the work in Silhouette©, you need to render the final result. Do you remember the boat which we have used in earlier chapters? Now it is the time to get the final output from the boat.</a:t>
            </a:r>
          </a:p>
          <a:p>
            <a:pPr algn="just"/>
            <a:r>
              <a:rPr lang="en-US" sz="2200" dirty="0"/>
              <a:t>First we will quickly watch the project again, so that you can remind it easily.</a:t>
            </a:r>
          </a:p>
        </p:txBody>
      </p:sp>
      <p:pic>
        <p:nvPicPr>
          <p:cNvPr id="8" name="Image436">
            <a:extLst>
              <a:ext uri="{FF2B5EF4-FFF2-40B4-BE49-F238E27FC236}">
                <a16:creationId xmlns:a16="http://schemas.microsoft.com/office/drawing/2014/main" id="{EB3B1F3A-52D2-4B82-9468-9E387DD711DF}"/>
              </a:ext>
            </a:extLst>
          </p:cNvPr>
          <p:cNvPicPr/>
          <p:nvPr/>
        </p:nvPicPr>
        <p:blipFill>
          <a:blip r:embed="rId2"/>
          <a:stretch>
            <a:fillRect/>
          </a:stretch>
        </p:blipFill>
        <p:spPr bwMode="auto">
          <a:xfrm>
            <a:off x="2469127" y="4231681"/>
            <a:ext cx="5606716" cy="2120993"/>
          </a:xfrm>
          <a:prstGeom prst="rect">
            <a:avLst/>
          </a:prstGeom>
        </p:spPr>
      </p:pic>
      <p:sp>
        <p:nvSpPr>
          <p:cNvPr id="3" name="Rectangle 2">
            <a:extLst>
              <a:ext uri="{FF2B5EF4-FFF2-40B4-BE49-F238E27FC236}">
                <a16:creationId xmlns:a16="http://schemas.microsoft.com/office/drawing/2014/main" id="{FB7A5AB0-D497-4112-A58A-CA8AB2F905B3}"/>
              </a:ext>
            </a:extLst>
          </p:cNvPr>
          <p:cNvSpPr/>
          <p:nvPr/>
        </p:nvSpPr>
        <p:spPr>
          <a:xfrm>
            <a:off x="3587586" y="6304548"/>
            <a:ext cx="3417923" cy="369332"/>
          </a:xfrm>
          <a:prstGeom prst="rect">
            <a:avLst/>
          </a:prstGeom>
        </p:spPr>
        <p:txBody>
          <a:bodyPr wrap="none">
            <a:spAutoFit/>
          </a:bodyPr>
          <a:lstStyle/>
          <a:p>
            <a:r>
              <a:rPr lang="en-IN"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IN" b="1" i="1" dirty="0" err="1">
                <a:solidFill>
                  <a:srgbClr val="FFC000"/>
                </a:solidFill>
                <a:latin typeface="Bookman Old Style" panose="02050604050505020204" pitchFamily="18" charset="0"/>
                <a:ea typeface="Calibri" panose="020F0502020204030204" pitchFamily="34" charset="0"/>
                <a:cs typeface="Mangal" panose="02040503050203030202" pitchFamily="18" charset="0"/>
              </a:rPr>
              <a:t>SilhouetteFX</a:t>
            </a:r>
            <a:r>
              <a:rPr lang="en-IN" b="1" i="1" baseline="30000" dirty="0">
                <a:solidFill>
                  <a:srgbClr val="FFC000"/>
                </a:solidFill>
                <a:latin typeface="Bookman Old Style" panose="02050604050505020204" pitchFamily="18" charset="0"/>
                <a:ea typeface="Calibri" panose="020F0502020204030204" pitchFamily="34" charset="0"/>
                <a:cs typeface="Mangal" panose="02040503050203030202" pitchFamily="18" charset="0"/>
              </a:rPr>
              <a:t>©</a:t>
            </a:r>
            <a:r>
              <a:rPr lang="en-IN"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 Project </a:t>
            </a:r>
            <a:endParaRPr lang="en-IN" dirty="0">
              <a:solidFill>
                <a:srgbClr val="FFC000"/>
              </a:solidFill>
            </a:endParaRPr>
          </a:p>
        </p:txBody>
      </p:sp>
    </p:spTree>
    <p:extLst>
      <p:ext uri="{BB962C8B-B14F-4D97-AF65-F5344CB8AC3E}">
        <p14:creationId xmlns:p14="http://schemas.microsoft.com/office/powerpoint/2010/main" val="3526897284"/>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229" y="1141026"/>
            <a:ext cx="9692640" cy="623433"/>
          </a:xfrm>
        </p:spPr>
        <p:txBody>
          <a:bodyPr>
            <a:noAutofit/>
          </a:bodyPr>
          <a:lstStyle/>
          <a:p>
            <a:r>
              <a:rPr lang="en-US" sz="3600" b="1" dirty="0">
                <a:solidFill>
                  <a:srgbClr val="FFFF00"/>
                </a:solidFill>
              </a:rPr>
              <a:t>Utilization of matte in After Effects</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6" name="Rectangle 5"/>
          <p:cNvSpPr/>
          <p:nvPr/>
        </p:nvSpPr>
        <p:spPr>
          <a:xfrm>
            <a:off x="811176" y="1764459"/>
            <a:ext cx="9969119" cy="2236190"/>
          </a:xfrm>
          <a:prstGeom prst="rect">
            <a:avLst/>
          </a:prstGeom>
        </p:spPr>
        <p:txBody>
          <a:bodyPr wrap="square">
            <a:spAutoFit/>
          </a:bodyPr>
          <a:lstStyle/>
          <a:p>
            <a:pPr algn="just">
              <a:lnSpc>
                <a:spcPct val="150000"/>
              </a:lnSpc>
            </a:pPr>
            <a:r>
              <a:rPr lang="en-US" sz="2400" dirty="0"/>
              <a:t>Once the work is completed the role of compositor begins. But it is important for a Roto-Artist to understand the further process. You may be curious about how these shapes helps compositor in compositing. </a:t>
            </a:r>
          </a:p>
        </p:txBody>
      </p:sp>
    </p:spTree>
    <p:extLst>
      <p:ext uri="{BB962C8B-B14F-4D97-AF65-F5344CB8AC3E}">
        <p14:creationId xmlns:p14="http://schemas.microsoft.com/office/powerpoint/2010/main" val="4216882030"/>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55" y="360947"/>
            <a:ext cx="10281939" cy="770021"/>
          </a:xfrm>
        </p:spPr>
        <p:txBody>
          <a:bodyPr>
            <a:noAutofit/>
          </a:bodyPr>
          <a:lstStyle/>
          <a:p>
            <a:r>
              <a:rPr lang="en-US" sz="3600" b="1" dirty="0">
                <a:solidFill>
                  <a:srgbClr val="FFFF00"/>
                </a:solidFill>
              </a:rPr>
              <a:t>Export/Import shapes from </a:t>
            </a:r>
            <a:r>
              <a:rPr lang="en-US" sz="3600" b="1" dirty="0" err="1">
                <a:solidFill>
                  <a:srgbClr val="FFFF00"/>
                </a:solidFill>
              </a:rPr>
              <a:t>SilhouetteFX</a:t>
            </a:r>
            <a:r>
              <a:rPr lang="en-US" sz="3600" b="1" dirty="0">
                <a:solidFill>
                  <a:srgbClr val="FFFF00"/>
                </a:solidFill>
              </a:rPr>
              <a:t>©</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6" name="Rectangle 5"/>
          <p:cNvSpPr/>
          <p:nvPr/>
        </p:nvSpPr>
        <p:spPr>
          <a:xfrm>
            <a:off x="811175" y="1182231"/>
            <a:ext cx="9969119" cy="4893647"/>
          </a:xfrm>
          <a:prstGeom prst="rect">
            <a:avLst/>
          </a:prstGeom>
        </p:spPr>
        <p:txBody>
          <a:bodyPr wrap="square">
            <a:spAutoFit/>
          </a:bodyPr>
          <a:lstStyle/>
          <a:p>
            <a:pPr algn="just"/>
            <a:r>
              <a:rPr lang="en-US" sz="2400" dirty="0"/>
              <a:t>Silhouette can export and import shapes for different </a:t>
            </a:r>
            <a:r>
              <a:rPr lang="en-US" sz="2400" dirty="0" err="1"/>
              <a:t>softwares</a:t>
            </a:r>
            <a:r>
              <a:rPr lang="en-US" sz="2400" dirty="0"/>
              <a:t> like After Effects, Elastic Reality, Fusion, </a:t>
            </a:r>
            <a:r>
              <a:rPr lang="en-US" sz="2400" dirty="0" err="1"/>
              <a:t>gMask</a:t>
            </a:r>
            <a:r>
              <a:rPr lang="en-US" sz="2400" dirty="0"/>
              <a:t> (Combustion, Flint,  Flame, Inferno), Nuke and Shake 4.x SSF.</a:t>
            </a:r>
          </a:p>
          <a:p>
            <a:pPr algn="just"/>
            <a:r>
              <a:rPr lang="en-US" sz="2400" dirty="0"/>
              <a:t>As we are using two software which is Adobe After Effects© and </a:t>
            </a:r>
            <a:r>
              <a:rPr lang="en-US" sz="2400" dirty="0" err="1"/>
              <a:t>SilhouetteFX</a:t>
            </a:r>
            <a:r>
              <a:rPr lang="en-US" sz="2400" dirty="0"/>
              <a:t>©. </a:t>
            </a:r>
          </a:p>
          <a:p>
            <a:pPr algn="just"/>
            <a:r>
              <a:rPr lang="en-US" sz="2400" dirty="0"/>
              <a:t>Therefore we will export and import shapes between these software. If compositor wants shape for different software which is mentioned earlier then you can also export shapes for those software. </a:t>
            </a:r>
          </a:p>
          <a:p>
            <a:pPr algn="just"/>
            <a:r>
              <a:rPr lang="en-US" sz="2400" dirty="0"/>
              <a:t>Here are the steps which we will follow.</a:t>
            </a:r>
          </a:p>
          <a:p>
            <a:pPr algn="just"/>
            <a:r>
              <a:rPr lang="en-US" sz="2400" dirty="0"/>
              <a:t>1.	Export the shapes from </a:t>
            </a:r>
            <a:r>
              <a:rPr lang="en-US" sz="2400" dirty="0" err="1"/>
              <a:t>SilhouetteFX</a:t>
            </a:r>
            <a:r>
              <a:rPr lang="en-US" sz="2400" dirty="0"/>
              <a:t>© software.</a:t>
            </a:r>
          </a:p>
          <a:p>
            <a:pPr algn="just"/>
            <a:r>
              <a:rPr lang="en-US" sz="2400" dirty="0"/>
              <a:t>2.	Import the shapes in after effects© software.</a:t>
            </a:r>
          </a:p>
          <a:p>
            <a:pPr algn="just"/>
            <a:r>
              <a:rPr lang="en-US" sz="2400" dirty="0"/>
              <a:t>3.	Export shapes from after effects©.</a:t>
            </a:r>
          </a:p>
          <a:p>
            <a:pPr algn="just"/>
            <a:r>
              <a:rPr lang="en-US" sz="2400" dirty="0"/>
              <a:t>4.	Import it in </a:t>
            </a:r>
            <a:r>
              <a:rPr lang="en-US" sz="2400" dirty="0" err="1"/>
              <a:t>SilhouetteFX</a:t>
            </a:r>
            <a:r>
              <a:rPr lang="en-US" sz="2400" dirty="0"/>
              <a:t>©. </a:t>
            </a:r>
          </a:p>
        </p:txBody>
      </p:sp>
    </p:spTree>
    <p:extLst>
      <p:ext uri="{BB962C8B-B14F-4D97-AF65-F5344CB8AC3E}">
        <p14:creationId xmlns:p14="http://schemas.microsoft.com/office/powerpoint/2010/main" val="313419822"/>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55" y="216567"/>
            <a:ext cx="10281939" cy="770021"/>
          </a:xfrm>
        </p:spPr>
        <p:txBody>
          <a:bodyPr>
            <a:noAutofit/>
          </a:bodyPr>
          <a:lstStyle/>
          <a:p>
            <a:r>
              <a:rPr lang="en-US" sz="3600" b="1" dirty="0">
                <a:solidFill>
                  <a:srgbClr val="FFC000"/>
                </a:solidFill>
              </a:rPr>
              <a:t>Import the shapes in After Effects</a:t>
            </a:r>
            <a:endParaRPr lang="en-IN" sz="2800" b="1"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6" name="Rectangle 5"/>
          <p:cNvSpPr/>
          <p:nvPr/>
        </p:nvSpPr>
        <p:spPr>
          <a:xfrm>
            <a:off x="726951" y="986588"/>
            <a:ext cx="9969119" cy="2677656"/>
          </a:xfrm>
          <a:prstGeom prst="rect">
            <a:avLst/>
          </a:prstGeom>
        </p:spPr>
        <p:txBody>
          <a:bodyPr wrap="square">
            <a:spAutoFit/>
          </a:bodyPr>
          <a:lstStyle/>
          <a:p>
            <a:pPr algn="just"/>
            <a:r>
              <a:rPr lang="en-US" sz="2400" dirty="0"/>
              <a:t>The </a:t>
            </a:r>
            <a:r>
              <a:rPr lang="en-US" sz="2400" dirty="0" err="1"/>
              <a:t>SilhouetteFX</a:t>
            </a:r>
            <a:r>
              <a:rPr lang="en-US" sz="2400" dirty="0"/>
              <a:t>© Shape Import/Export Plug-in for Adobe After Effects© is required to Import Silhouette Shapes and convert them to Adobe After Effects© masks.</a:t>
            </a:r>
          </a:p>
          <a:p>
            <a:pPr algn="just"/>
            <a:r>
              <a:rPr lang="en-US" sz="2400" dirty="0"/>
              <a:t>When importing Silhouette Shapes, the shape parameters transfer into After Effects© such as, opacity, blur, shape color, shape name, invert and locked states, transfer mode and per-shape motion blur state.</a:t>
            </a:r>
          </a:p>
        </p:txBody>
      </p:sp>
      <p:sp>
        <p:nvSpPr>
          <p:cNvPr id="7" name="Title 1">
            <a:extLst>
              <a:ext uri="{FF2B5EF4-FFF2-40B4-BE49-F238E27FC236}">
                <a16:creationId xmlns:a16="http://schemas.microsoft.com/office/drawing/2014/main" id="{5B8EFEA5-EFDA-4D92-9CB6-C84B375F8809}"/>
              </a:ext>
            </a:extLst>
          </p:cNvPr>
          <p:cNvSpPr txBox="1">
            <a:spLocks/>
          </p:cNvSpPr>
          <p:nvPr/>
        </p:nvSpPr>
        <p:spPr>
          <a:xfrm>
            <a:off x="498353" y="3574554"/>
            <a:ext cx="10281939" cy="770021"/>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sz="3600" b="1" dirty="0">
                <a:solidFill>
                  <a:srgbClr val="FFC000"/>
                </a:solidFill>
              </a:rPr>
              <a:t>Export shapes from After Effects©</a:t>
            </a:r>
            <a:endParaRPr lang="en-IN" sz="2800" b="1" dirty="0">
              <a:solidFill>
                <a:srgbClr val="FFC000"/>
              </a:solidFill>
            </a:endParaRPr>
          </a:p>
        </p:txBody>
      </p:sp>
      <p:sp>
        <p:nvSpPr>
          <p:cNvPr id="8" name="Rectangle 7">
            <a:extLst>
              <a:ext uri="{FF2B5EF4-FFF2-40B4-BE49-F238E27FC236}">
                <a16:creationId xmlns:a16="http://schemas.microsoft.com/office/drawing/2014/main" id="{EB2EC96A-1E16-4DE4-9BCE-05A57DDA5B20}"/>
              </a:ext>
            </a:extLst>
          </p:cNvPr>
          <p:cNvSpPr/>
          <p:nvPr/>
        </p:nvSpPr>
        <p:spPr>
          <a:xfrm>
            <a:off x="811174" y="4506288"/>
            <a:ext cx="9969119" cy="1569660"/>
          </a:xfrm>
          <a:prstGeom prst="rect">
            <a:avLst/>
          </a:prstGeom>
        </p:spPr>
        <p:txBody>
          <a:bodyPr wrap="square">
            <a:spAutoFit/>
          </a:bodyPr>
          <a:lstStyle/>
          <a:p>
            <a:pPr algn="just"/>
            <a:r>
              <a:rPr lang="en-US" sz="2400" dirty="0"/>
              <a:t>When exporting After Effects masks, the following shape parameters transfer into Silhouette: opacity, blur, shape color, shape name, invert and locked states, transfer mode and per-shape motion blur state.</a:t>
            </a:r>
          </a:p>
        </p:txBody>
      </p:sp>
    </p:spTree>
    <p:extLst>
      <p:ext uri="{BB962C8B-B14F-4D97-AF65-F5344CB8AC3E}">
        <p14:creationId xmlns:p14="http://schemas.microsoft.com/office/powerpoint/2010/main" val="2914719517"/>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7267834</TotalTime>
  <Words>1003</Words>
  <Application>Microsoft Office PowerPoint</Application>
  <PresentationFormat>Widescreen</PresentationFormat>
  <Paragraphs>70</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Bookman Old Style</vt:lpstr>
      <vt:lpstr>Calibri</vt:lpstr>
      <vt:lpstr>Century Schoolbook</vt:lpstr>
      <vt:lpstr>Mangal</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vt:lpstr>
      <vt:lpstr>Rendering</vt:lpstr>
      <vt:lpstr>Utilization of matte in After Effects</vt:lpstr>
      <vt:lpstr>Export/Import shapes from SilhouetteFX©</vt:lpstr>
      <vt:lpstr>Import the shapes in After Effects</vt:lpstr>
      <vt:lpstr>PowerPoint Presentation</vt:lpstr>
      <vt:lpstr>                                       Project Coordinator : Dr. Deepak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827</cp:revision>
  <dcterms:created xsi:type="dcterms:W3CDTF">2019-09-09T07:12:13Z</dcterms:created>
  <dcterms:modified xsi:type="dcterms:W3CDTF">2023-03-10T05:52:04Z</dcterms:modified>
</cp:coreProperties>
</file>