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handoutMasterIdLst>
    <p:handoutMasterId r:id="rId23"/>
  </p:handoutMasterIdLst>
  <p:sldIdLst>
    <p:sldId id="256" r:id="rId2"/>
    <p:sldId id="379" r:id="rId3"/>
    <p:sldId id="257" r:id="rId4"/>
    <p:sldId id="298" r:id="rId5"/>
    <p:sldId id="259" r:id="rId6"/>
    <p:sldId id="483" r:id="rId7"/>
    <p:sldId id="459" r:id="rId8"/>
    <p:sldId id="485" r:id="rId9"/>
    <p:sldId id="445" r:id="rId10"/>
    <p:sldId id="460" r:id="rId11"/>
    <p:sldId id="484" r:id="rId12"/>
    <p:sldId id="461" r:id="rId13"/>
    <p:sldId id="463" r:id="rId14"/>
    <p:sldId id="472" r:id="rId15"/>
    <p:sldId id="464" r:id="rId16"/>
    <p:sldId id="486" r:id="rId17"/>
    <p:sldId id="487" r:id="rId18"/>
    <p:sldId id="417" r:id="rId19"/>
    <p:sldId id="263" r:id="rId20"/>
    <p:sldId id="48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44" autoAdjust="0"/>
    <p:restoredTop sz="94660" autoAdjust="0"/>
  </p:normalViewPr>
  <p:slideViewPr>
    <p:cSldViewPr snapToGrid="0" showGuides="1">
      <p:cViewPr varScale="1">
        <p:scale>
          <a:sx n="69" d="100"/>
          <a:sy n="69" d="100"/>
        </p:scale>
        <p:origin x="330" y="12"/>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130" y="1277957"/>
            <a:ext cx="10300771" cy="2847469"/>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STORYBOARD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a:t>
            </a:r>
            <a:br>
              <a:rPr lang="en-US" sz="4400" b="1" dirty="0">
                <a:solidFill>
                  <a:srgbClr val="078313"/>
                </a:solidFill>
                <a:latin typeface="Adobe Caslon Pro" pitchFamily="18" charset="0"/>
              </a:rPr>
            </a:b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037" y="155906"/>
            <a:ext cx="9692640" cy="575931"/>
          </a:xfrm>
        </p:spPr>
        <p:txBody>
          <a:bodyPr>
            <a:normAutofit/>
          </a:bodyPr>
          <a:lstStyle/>
          <a:p>
            <a:r>
              <a:rPr lang="en-US" sz="3200" b="1">
                <a:solidFill>
                  <a:srgbClr val="FFC000"/>
                </a:solidFill>
              </a:rPr>
              <a:t>B-Spline</a:t>
            </a:r>
            <a:endParaRPr lang="en-US" sz="32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9" name="TextBox 8"/>
          <p:cNvSpPr txBox="1"/>
          <p:nvPr/>
        </p:nvSpPr>
        <p:spPr>
          <a:xfrm>
            <a:off x="474036" y="705610"/>
            <a:ext cx="7810982" cy="1938992"/>
          </a:xfrm>
          <a:prstGeom prst="rect">
            <a:avLst/>
          </a:prstGeom>
          <a:noFill/>
        </p:spPr>
        <p:txBody>
          <a:bodyPr wrap="square" rtlCol="0">
            <a:spAutoFit/>
          </a:bodyPr>
          <a:lstStyle/>
          <a:p>
            <a:pPr algn="just"/>
            <a:r>
              <a:rPr lang="en-US" sz="2400" dirty="0"/>
              <a:t>In contrast to Beziers, B-Splines don’t use tangents or handles. It creates curvature automatically. The position of the points, their intensity settings as well as their proximity to each other, determine the curvature of the shape.</a:t>
            </a:r>
          </a:p>
        </p:txBody>
      </p:sp>
      <p:sp>
        <p:nvSpPr>
          <p:cNvPr id="10" name="TextBox 9">
            <a:extLst>
              <a:ext uri="{FF2B5EF4-FFF2-40B4-BE49-F238E27FC236}">
                <a16:creationId xmlns:a16="http://schemas.microsoft.com/office/drawing/2014/main" id="{7BC74EC8-6EEF-40D8-9B64-BCF7078F1B85}"/>
              </a:ext>
            </a:extLst>
          </p:cNvPr>
          <p:cNvSpPr txBox="1"/>
          <p:nvPr/>
        </p:nvSpPr>
        <p:spPr>
          <a:xfrm>
            <a:off x="8917915" y="2814394"/>
            <a:ext cx="2065713" cy="338554"/>
          </a:xfrm>
          <a:prstGeom prst="rect">
            <a:avLst/>
          </a:prstGeom>
          <a:noFill/>
        </p:spPr>
        <p:txBody>
          <a:bodyPr wrap="square">
            <a:spAutoFit/>
          </a:bodyPr>
          <a:lstStyle/>
          <a:p>
            <a:pPr algn="ctr"/>
            <a:r>
              <a:rPr lang="en-US" sz="1600" b="1" i="1" dirty="0">
                <a:solidFill>
                  <a:srgbClr val="FFC000"/>
                </a:solidFill>
              </a:rPr>
              <a:t>Fig. B-Spline </a:t>
            </a:r>
          </a:p>
        </p:txBody>
      </p:sp>
      <p:pic>
        <p:nvPicPr>
          <p:cNvPr id="11" name="Image20">
            <a:extLst>
              <a:ext uri="{FF2B5EF4-FFF2-40B4-BE49-F238E27FC236}">
                <a16:creationId xmlns:a16="http://schemas.microsoft.com/office/drawing/2014/main" id="{0C4F57B3-C957-41B5-A220-4EA410A64173}"/>
              </a:ext>
            </a:extLst>
          </p:cNvPr>
          <p:cNvPicPr/>
          <p:nvPr/>
        </p:nvPicPr>
        <p:blipFill>
          <a:blip r:embed="rId2"/>
          <a:srcRect l="7979" t="2996" r="4681" b="5834"/>
          <a:stretch>
            <a:fillRect/>
          </a:stretch>
        </p:blipFill>
        <p:spPr bwMode="auto">
          <a:xfrm>
            <a:off x="8476251" y="741691"/>
            <a:ext cx="2507377" cy="2062849"/>
          </a:xfrm>
          <a:prstGeom prst="rect">
            <a:avLst/>
          </a:prstGeom>
        </p:spPr>
      </p:pic>
      <p:sp>
        <p:nvSpPr>
          <p:cNvPr id="4" name="Rectangle 3">
            <a:extLst>
              <a:ext uri="{FF2B5EF4-FFF2-40B4-BE49-F238E27FC236}">
                <a16:creationId xmlns:a16="http://schemas.microsoft.com/office/drawing/2014/main" id="{5CF88CD6-8D86-4FF5-8BE5-762DF07242E0}"/>
              </a:ext>
            </a:extLst>
          </p:cNvPr>
          <p:cNvSpPr/>
          <p:nvPr/>
        </p:nvSpPr>
        <p:spPr>
          <a:xfrm>
            <a:off x="474036" y="2804540"/>
            <a:ext cx="8337455" cy="1569660"/>
          </a:xfrm>
          <a:prstGeom prst="rect">
            <a:avLst/>
          </a:prstGeom>
          <a:noFill/>
        </p:spPr>
        <p:txBody>
          <a:bodyPr wrap="square" rtlCol="0">
            <a:spAutoFit/>
          </a:bodyPr>
          <a:lstStyle/>
          <a:p>
            <a:pPr algn="just"/>
            <a:r>
              <a:rPr lang="en-IN" sz="2400" dirty="0"/>
              <a:t>When right click on control point, you get these options.</a:t>
            </a:r>
          </a:p>
          <a:p>
            <a:pPr marL="457200" indent="-457200" algn="just">
              <a:buFont typeface="+mj-lt"/>
              <a:buAutoNum type="arabicPeriod"/>
            </a:pPr>
            <a:r>
              <a:rPr lang="en-IN" sz="2400" dirty="0"/>
              <a:t>Corner- creates corners.</a:t>
            </a:r>
          </a:p>
          <a:p>
            <a:pPr marL="457200" indent="-457200" algn="just">
              <a:buFont typeface="+mj-lt"/>
              <a:buAutoNum type="arabicPeriod"/>
            </a:pPr>
            <a:r>
              <a:rPr lang="en-IN" sz="2400" dirty="0"/>
              <a:t>B-Spline – smooth the curvature.</a:t>
            </a:r>
          </a:p>
          <a:p>
            <a:pPr marL="457200" indent="-457200" algn="just">
              <a:buFont typeface="+mj-lt"/>
              <a:buAutoNum type="arabicPeriod"/>
            </a:pPr>
            <a:r>
              <a:rPr lang="en-IN" sz="2400" dirty="0"/>
              <a:t>Centre- Create a centre according to adjacent point.</a:t>
            </a:r>
          </a:p>
        </p:txBody>
      </p:sp>
      <p:pic>
        <p:nvPicPr>
          <p:cNvPr id="1027" name="Bspline- 06 center.jpg_0">
            <a:extLst>
              <a:ext uri="{FF2B5EF4-FFF2-40B4-BE49-F238E27FC236}">
                <a16:creationId xmlns:a16="http://schemas.microsoft.com/office/drawing/2014/main" id="{7D3D33C4-91F9-4DCC-9F61-D7681ED083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027" y="4572689"/>
            <a:ext cx="2145664" cy="1668850"/>
          </a:xfrm>
          <a:prstGeom prst="rect">
            <a:avLst/>
          </a:prstGeom>
          <a:noFill/>
          <a:ln w="3175">
            <a:solidFill>
              <a:schemeClr val="tx1"/>
            </a:solidFill>
          </a:ln>
          <a:extLst>
            <a:ext uri="{909E8E84-426E-40DD-AFC4-6F175D3DCCD1}">
              <a14:hiddenFill xmlns:a14="http://schemas.microsoft.com/office/drawing/2010/main">
                <a:solidFill>
                  <a:srgbClr val="FFFFFF"/>
                </a:solidFill>
              </a14:hiddenFill>
            </a:ext>
          </a:extLst>
        </p:spPr>
      </p:pic>
      <p:pic>
        <p:nvPicPr>
          <p:cNvPr id="1026" name="Bspline- 04 corner.jpg">
            <a:extLst>
              <a:ext uri="{FF2B5EF4-FFF2-40B4-BE49-F238E27FC236}">
                <a16:creationId xmlns:a16="http://schemas.microsoft.com/office/drawing/2014/main" id="{EB0982DF-44AE-4732-BEEC-E2DE7A76E0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8566" y="4572689"/>
            <a:ext cx="2014272" cy="1668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5" name="Bspline- 05 Bspline.jpg_0">
            <a:extLst>
              <a:ext uri="{FF2B5EF4-FFF2-40B4-BE49-F238E27FC236}">
                <a16:creationId xmlns:a16="http://schemas.microsoft.com/office/drawing/2014/main" id="{CE872C48-36A8-4EA1-8229-7CCD420796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6713" y="4567213"/>
            <a:ext cx="2065713" cy="167432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1674E519-F1E2-4B2F-8EF6-185CD80EA803}"/>
              </a:ext>
            </a:extLst>
          </p:cNvPr>
          <p:cNvSpPr/>
          <p:nvPr/>
        </p:nvSpPr>
        <p:spPr>
          <a:xfrm>
            <a:off x="1789027" y="6257565"/>
            <a:ext cx="2145664" cy="338554"/>
          </a:xfrm>
          <a:prstGeom prst="rect">
            <a:avLst/>
          </a:prstGeom>
          <a:noFill/>
        </p:spPr>
        <p:txBody>
          <a:bodyPr wrap="square">
            <a:spAutoFit/>
          </a:bodyPr>
          <a:lstStyle/>
          <a:p>
            <a:pPr algn="ctr"/>
            <a:r>
              <a:rPr lang="en-IN" sz="1600" b="1" i="1" dirty="0">
                <a:solidFill>
                  <a:srgbClr val="FFC000"/>
                </a:solidFill>
              </a:rPr>
              <a:t>Fig. (a) Corner</a:t>
            </a:r>
          </a:p>
        </p:txBody>
      </p:sp>
      <p:sp>
        <p:nvSpPr>
          <p:cNvPr id="16" name="Rectangle 15">
            <a:extLst>
              <a:ext uri="{FF2B5EF4-FFF2-40B4-BE49-F238E27FC236}">
                <a16:creationId xmlns:a16="http://schemas.microsoft.com/office/drawing/2014/main" id="{4105B680-3438-4EC9-AE7B-D90BDE2BE4B6}"/>
              </a:ext>
            </a:extLst>
          </p:cNvPr>
          <p:cNvSpPr/>
          <p:nvPr/>
        </p:nvSpPr>
        <p:spPr>
          <a:xfrm>
            <a:off x="4122870" y="6247015"/>
            <a:ext cx="2145664" cy="338554"/>
          </a:xfrm>
          <a:prstGeom prst="rect">
            <a:avLst/>
          </a:prstGeom>
          <a:noFill/>
        </p:spPr>
        <p:txBody>
          <a:bodyPr wrap="square">
            <a:spAutoFit/>
          </a:bodyPr>
          <a:lstStyle/>
          <a:p>
            <a:pPr algn="ctr"/>
            <a:r>
              <a:rPr lang="en-IN" sz="1600" b="1" i="1" dirty="0">
                <a:solidFill>
                  <a:srgbClr val="FFC000"/>
                </a:solidFill>
              </a:rPr>
              <a:t>Fig. (b) B-Spline</a:t>
            </a:r>
          </a:p>
        </p:txBody>
      </p:sp>
      <p:sp>
        <p:nvSpPr>
          <p:cNvPr id="17" name="Rectangle 16">
            <a:extLst>
              <a:ext uri="{FF2B5EF4-FFF2-40B4-BE49-F238E27FC236}">
                <a16:creationId xmlns:a16="http://schemas.microsoft.com/office/drawing/2014/main" id="{EBCAA741-8440-482B-8FE7-C3ADD28FB42E}"/>
              </a:ext>
            </a:extLst>
          </p:cNvPr>
          <p:cNvSpPr/>
          <p:nvPr/>
        </p:nvSpPr>
        <p:spPr>
          <a:xfrm>
            <a:off x="6376762" y="6206903"/>
            <a:ext cx="2145664" cy="338554"/>
          </a:xfrm>
          <a:prstGeom prst="rect">
            <a:avLst/>
          </a:prstGeom>
          <a:noFill/>
        </p:spPr>
        <p:txBody>
          <a:bodyPr wrap="square">
            <a:spAutoFit/>
          </a:bodyPr>
          <a:lstStyle/>
          <a:p>
            <a:pPr algn="ctr"/>
            <a:r>
              <a:rPr lang="en-IN" sz="1600" b="1" i="1" dirty="0">
                <a:solidFill>
                  <a:srgbClr val="FFC000"/>
                </a:solidFill>
              </a:rPr>
              <a:t>Fig. (c) Centre</a:t>
            </a:r>
          </a:p>
        </p:txBody>
      </p:sp>
    </p:spTree>
    <p:extLst>
      <p:ext uri="{BB962C8B-B14F-4D97-AF65-F5344CB8AC3E}">
        <p14:creationId xmlns:p14="http://schemas.microsoft.com/office/powerpoint/2010/main" val="1927187252"/>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037" y="131192"/>
            <a:ext cx="9692640" cy="575931"/>
          </a:xfrm>
        </p:spPr>
        <p:txBody>
          <a:bodyPr>
            <a:normAutofit/>
          </a:bodyPr>
          <a:lstStyle/>
          <a:p>
            <a:r>
              <a:rPr lang="en-US" sz="3200" b="1">
                <a:solidFill>
                  <a:srgbClr val="FFC000"/>
                </a:solidFill>
              </a:rPr>
              <a:t>X-Spline</a:t>
            </a:r>
            <a:endParaRPr lang="en-US" sz="32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9" name="TextBox 8"/>
          <p:cNvSpPr txBox="1"/>
          <p:nvPr/>
        </p:nvSpPr>
        <p:spPr>
          <a:xfrm>
            <a:off x="474036" y="610985"/>
            <a:ext cx="10415637" cy="830997"/>
          </a:xfrm>
          <a:prstGeom prst="rect">
            <a:avLst/>
          </a:prstGeom>
          <a:noFill/>
        </p:spPr>
        <p:txBody>
          <a:bodyPr wrap="square" rtlCol="0">
            <a:spAutoFit/>
          </a:bodyPr>
          <a:lstStyle/>
          <a:p>
            <a:pPr algn="just"/>
            <a:r>
              <a:rPr lang="en-US" sz="2400" dirty="0"/>
              <a:t>X-Spline is a most popular and easily editable spline format. Its points divided in three different types: Cardinal, Corner or B-Spline.</a:t>
            </a:r>
          </a:p>
        </p:txBody>
      </p:sp>
      <p:sp>
        <p:nvSpPr>
          <p:cNvPr id="10" name="TextBox 9">
            <a:extLst>
              <a:ext uri="{FF2B5EF4-FFF2-40B4-BE49-F238E27FC236}">
                <a16:creationId xmlns:a16="http://schemas.microsoft.com/office/drawing/2014/main" id="{7BC74EC8-6EEF-40D8-9B64-BCF7078F1B85}"/>
              </a:ext>
            </a:extLst>
          </p:cNvPr>
          <p:cNvSpPr txBox="1"/>
          <p:nvPr/>
        </p:nvSpPr>
        <p:spPr>
          <a:xfrm>
            <a:off x="2805690" y="3001010"/>
            <a:ext cx="5284706" cy="338554"/>
          </a:xfrm>
          <a:prstGeom prst="rect">
            <a:avLst/>
          </a:prstGeom>
          <a:noFill/>
        </p:spPr>
        <p:txBody>
          <a:bodyPr wrap="square">
            <a:spAutoFit/>
          </a:bodyPr>
          <a:lstStyle/>
          <a:p>
            <a:pPr algn="ctr"/>
            <a:r>
              <a:rPr lang="en-US" sz="1600" b="1" i="1" dirty="0">
                <a:solidFill>
                  <a:srgbClr val="FFC000"/>
                </a:solidFill>
              </a:rPr>
              <a:t>Fig. Curvature Control</a:t>
            </a:r>
          </a:p>
        </p:txBody>
      </p:sp>
      <p:pic>
        <p:nvPicPr>
          <p:cNvPr id="8" name="Image21">
            <a:extLst>
              <a:ext uri="{FF2B5EF4-FFF2-40B4-BE49-F238E27FC236}">
                <a16:creationId xmlns:a16="http://schemas.microsoft.com/office/drawing/2014/main" id="{E6FA253D-2EA4-4B97-AE60-45CFDDC98678}"/>
              </a:ext>
            </a:extLst>
          </p:cNvPr>
          <p:cNvPicPr/>
          <p:nvPr/>
        </p:nvPicPr>
        <p:blipFill>
          <a:blip r:embed="rId2"/>
          <a:stretch>
            <a:fillRect/>
          </a:stretch>
        </p:blipFill>
        <p:spPr bwMode="auto">
          <a:xfrm>
            <a:off x="2977893" y="1600200"/>
            <a:ext cx="4635500" cy="1400810"/>
          </a:xfrm>
          <a:prstGeom prst="rect">
            <a:avLst/>
          </a:prstGeom>
        </p:spPr>
      </p:pic>
      <p:sp>
        <p:nvSpPr>
          <p:cNvPr id="3" name="Rectangle 2">
            <a:extLst>
              <a:ext uri="{FF2B5EF4-FFF2-40B4-BE49-F238E27FC236}">
                <a16:creationId xmlns:a16="http://schemas.microsoft.com/office/drawing/2014/main" id="{5CD9CB80-4A87-443E-8ED5-4E92646424A2}"/>
              </a:ext>
            </a:extLst>
          </p:cNvPr>
          <p:cNvSpPr/>
          <p:nvPr/>
        </p:nvSpPr>
        <p:spPr>
          <a:xfrm>
            <a:off x="474035" y="3269437"/>
            <a:ext cx="10415637" cy="830997"/>
          </a:xfrm>
          <a:prstGeom prst="rect">
            <a:avLst/>
          </a:prstGeom>
          <a:noFill/>
        </p:spPr>
        <p:txBody>
          <a:bodyPr wrap="square" rtlCol="0">
            <a:spAutoFit/>
          </a:bodyPr>
          <a:lstStyle/>
          <a:p>
            <a:pPr algn="just"/>
            <a:r>
              <a:rPr lang="en-IN" sz="2400" dirty="0"/>
              <a:t>You can also create corner, cardinal, B-spline and centre by right clicking on the point and selecting appropriate curve.</a:t>
            </a:r>
          </a:p>
        </p:txBody>
      </p:sp>
      <p:pic>
        <p:nvPicPr>
          <p:cNvPr id="13" name="Xspline- right click option.jpg">
            <a:extLst>
              <a:ext uri="{FF2B5EF4-FFF2-40B4-BE49-F238E27FC236}">
                <a16:creationId xmlns:a16="http://schemas.microsoft.com/office/drawing/2014/main" id="{84D966E5-2B21-4830-A11C-563D2BF4ADB1}"/>
              </a:ext>
            </a:extLst>
          </p:cNvPr>
          <p:cNvPicPr/>
          <p:nvPr/>
        </p:nvPicPr>
        <p:blipFill>
          <a:blip r:embed="rId3"/>
          <a:stretch>
            <a:fillRect/>
          </a:stretch>
        </p:blipFill>
        <p:spPr bwMode="auto">
          <a:xfrm>
            <a:off x="4087091" y="4058249"/>
            <a:ext cx="2895600" cy="2453770"/>
          </a:xfrm>
          <a:prstGeom prst="rect">
            <a:avLst/>
          </a:prstGeom>
          <a:ln>
            <a:noFill/>
          </a:ln>
        </p:spPr>
      </p:pic>
      <p:sp>
        <p:nvSpPr>
          <p:cNvPr id="14" name="Rectangle 13">
            <a:extLst>
              <a:ext uri="{FF2B5EF4-FFF2-40B4-BE49-F238E27FC236}">
                <a16:creationId xmlns:a16="http://schemas.microsoft.com/office/drawing/2014/main" id="{22D2D705-E93D-4D49-96ED-8808B3E8EB23}"/>
              </a:ext>
            </a:extLst>
          </p:cNvPr>
          <p:cNvSpPr/>
          <p:nvPr/>
        </p:nvSpPr>
        <p:spPr>
          <a:xfrm>
            <a:off x="5927090" y="5333628"/>
            <a:ext cx="337820" cy="485281"/>
          </a:xfrm>
          <a:prstGeom prst="rect">
            <a:avLst/>
          </a:prstGeom>
          <a:noFill/>
          <a:ln w="19080">
            <a:solidFill>
              <a:srgbClr val="FF0000"/>
            </a:solidFill>
            <a:round/>
          </a:ln>
        </p:spPr>
        <p:style>
          <a:lnRef idx="0">
            <a:scrgbClr r="0" g="0" b="0"/>
          </a:lnRef>
          <a:fillRef idx="0">
            <a:scrgbClr r="0" g="0" b="0"/>
          </a:fillRef>
          <a:effectRef idx="0">
            <a:scrgbClr r="0" g="0" b="0"/>
          </a:effectRef>
          <a:fontRef idx="minor"/>
        </p:style>
        <p:txBody>
          <a:bodyPr/>
          <a:lstStyle/>
          <a:p>
            <a:endParaRPr lang="en-IN"/>
          </a:p>
        </p:txBody>
      </p:sp>
      <p:sp>
        <p:nvSpPr>
          <p:cNvPr id="4" name="Rectangle 3">
            <a:extLst>
              <a:ext uri="{FF2B5EF4-FFF2-40B4-BE49-F238E27FC236}">
                <a16:creationId xmlns:a16="http://schemas.microsoft.com/office/drawing/2014/main" id="{F53A46D5-5817-4D3F-B5A5-5F6299937843}"/>
              </a:ext>
            </a:extLst>
          </p:cNvPr>
          <p:cNvSpPr/>
          <p:nvPr/>
        </p:nvSpPr>
        <p:spPr>
          <a:xfrm>
            <a:off x="3706793" y="6372077"/>
            <a:ext cx="3950120" cy="338554"/>
          </a:xfrm>
          <a:prstGeom prst="rect">
            <a:avLst/>
          </a:prstGeom>
          <a:noFill/>
        </p:spPr>
        <p:txBody>
          <a:bodyPr wrap="square">
            <a:spAutoFit/>
          </a:bodyPr>
          <a:lstStyle/>
          <a:p>
            <a:pPr algn="ctr"/>
            <a:r>
              <a:rPr lang="en-IN" sz="1600" b="1" i="1" dirty="0">
                <a:solidFill>
                  <a:srgbClr val="FFC000"/>
                </a:solidFill>
              </a:rPr>
              <a:t>Fig. X-spline right click option </a:t>
            </a:r>
          </a:p>
        </p:txBody>
      </p:sp>
    </p:spTree>
    <p:extLst>
      <p:ext uri="{BB962C8B-B14F-4D97-AF65-F5344CB8AC3E}">
        <p14:creationId xmlns:p14="http://schemas.microsoft.com/office/powerpoint/2010/main" val="59844447"/>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089" y="148786"/>
            <a:ext cx="8030985" cy="575931"/>
          </a:xfrm>
        </p:spPr>
        <p:txBody>
          <a:bodyPr vert="horz" lIns="91440" tIns="45720" rIns="91440" bIns="45720" rtlCol="0" anchor="b">
            <a:normAutofit/>
          </a:bodyPr>
          <a:lstStyle/>
          <a:p>
            <a:r>
              <a:rPr lang="en-US" sz="3200" b="1" dirty="0">
                <a:solidFill>
                  <a:srgbClr val="FFC000"/>
                </a:solidFill>
              </a:rPr>
              <a:t>Square </a:t>
            </a:r>
            <a:r>
              <a:rPr lang="en-US" sz="3200" b="1">
                <a:solidFill>
                  <a:srgbClr val="FFC000"/>
                </a:solidFill>
              </a:rPr>
              <a:t>and circle</a:t>
            </a:r>
            <a:endParaRPr lang="en-US" sz="3200" b="1"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3" name="Rectangle 2"/>
          <p:cNvSpPr/>
          <p:nvPr/>
        </p:nvSpPr>
        <p:spPr>
          <a:xfrm>
            <a:off x="555053" y="675513"/>
            <a:ext cx="10491298" cy="1200329"/>
          </a:xfrm>
          <a:prstGeom prst="rect">
            <a:avLst/>
          </a:prstGeom>
        </p:spPr>
        <p:txBody>
          <a:bodyPr wrap="square">
            <a:spAutoFit/>
          </a:bodyPr>
          <a:lstStyle/>
          <a:p>
            <a:pPr algn="just"/>
            <a:r>
              <a:rPr lang="en-US" sz="2400" dirty="0"/>
              <a:t>Square and circle are included in Bezier spline. It is controlled by control point and tangent. It is useful when focus object has circular and rectangular type of shapes. </a:t>
            </a:r>
          </a:p>
        </p:txBody>
      </p:sp>
      <p:sp>
        <p:nvSpPr>
          <p:cNvPr id="4" name="Rectangle 3">
            <a:extLst>
              <a:ext uri="{FF2B5EF4-FFF2-40B4-BE49-F238E27FC236}">
                <a16:creationId xmlns:a16="http://schemas.microsoft.com/office/drawing/2014/main" id="{E3B5C387-78B9-4658-9C6D-AA3A9488079F}"/>
              </a:ext>
            </a:extLst>
          </p:cNvPr>
          <p:cNvSpPr/>
          <p:nvPr/>
        </p:nvSpPr>
        <p:spPr>
          <a:xfrm>
            <a:off x="473996" y="1940475"/>
            <a:ext cx="5251759" cy="535531"/>
          </a:xfrm>
          <a:prstGeom prst="rect">
            <a:avLst/>
          </a:prstGeom>
        </p:spPr>
        <p:txBody>
          <a:bodyPr vert="horz" lIns="91440" tIns="45720" rIns="91440" bIns="45720" rtlCol="0" anchor="b">
            <a:normAutofit/>
          </a:bodyPr>
          <a:lstStyle/>
          <a:p>
            <a:pPr defTabSz="914400">
              <a:lnSpc>
                <a:spcPct val="90000"/>
              </a:lnSpc>
              <a:spcBef>
                <a:spcPct val="0"/>
              </a:spcBef>
            </a:pPr>
            <a:r>
              <a:rPr lang="en-IN" sz="3200" b="1" spc="-50" dirty="0">
                <a:solidFill>
                  <a:srgbClr val="FFC000"/>
                </a:solidFill>
                <a:latin typeface="+mj-lt"/>
                <a:ea typeface="+mj-ea"/>
                <a:cs typeface="+mj-cs"/>
              </a:rPr>
              <a:t>Open Shapes/ Open Poly</a:t>
            </a:r>
          </a:p>
        </p:txBody>
      </p:sp>
      <p:sp>
        <p:nvSpPr>
          <p:cNvPr id="6" name="Rectangle 5">
            <a:extLst>
              <a:ext uri="{FF2B5EF4-FFF2-40B4-BE49-F238E27FC236}">
                <a16:creationId xmlns:a16="http://schemas.microsoft.com/office/drawing/2014/main" id="{BF1E1F78-3440-4B17-BFC3-C4F6E05700E5}"/>
              </a:ext>
            </a:extLst>
          </p:cNvPr>
          <p:cNvSpPr/>
          <p:nvPr/>
        </p:nvSpPr>
        <p:spPr>
          <a:xfrm>
            <a:off x="548943" y="2525274"/>
            <a:ext cx="10353624" cy="1200329"/>
          </a:xfrm>
          <a:prstGeom prst="rect">
            <a:avLst/>
          </a:prstGeom>
        </p:spPr>
        <p:txBody>
          <a:bodyPr wrap="square">
            <a:spAutoFit/>
          </a:bodyPr>
          <a:lstStyle/>
          <a:p>
            <a:pPr algn="just"/>
            <a:r>
              <a:rPr lang="en-IN" sz="2400" dirty="0"/>
              <a:t>Open shapes or open poly is the kind of shapes which is open ended or not connected with their beginning and end point. Open shapes are good for rotoscoping strands of hair or thin objects.</a:t>
            </a:r>
          </a:p>
        </p:txBody>
      </p:sp>
      <p:sp>
        <p:nvSpPr>
          <p:cNvPr id="8" name="Rectangle 7">
            <a:extLst>
              <a:ext uri="{FF2B5EF4-FFF2-40B4-BE49-F238E27FC236}">
                <a16:creationId xmlns:a16="http://schemas.microsoft.com/office/drawing/2014/main" id="{3CF78C59-08EF-434D-9B30-BDF0FA76B8BD}"/>
              </a:ext>
            </a:extLst>
          </p:cNvPr>
          <p:cNvSpPr/>
          <p:nvPr/>
        </p:nvSpPr>
        <p:spPr>
          <a:xfrm>
            <a:off x="548943" y="3839504"/>
            <a:ext cx="2767104" cy="535531"/>
          </a:xfrm>
          <a:prstGeom prst="rect">
            <a:avLst/>
          </a:prstGeom>
        </p:spPr>
        <p:txBody>
          <a:bodyPr vert="horz" lIns="91440" tIns="45720" rIns="91440" bIns="45720" rtlCol="0" anchor="b">
            <a:normAutofit/>
          </a:bodyPr>
          <a:lstStyle/>
          <a:p>
            <a:pPr defTabSz="914400">
              <a:lnSpc>
                <a:spcPct val="90000"/>
              </a:lnSpc>
              <a:spcBef>
                <a:spcPct val="0"/>
              </a:spcBef>
            </a:pPr>
            <a:r>
              <a:rPr lang="en-IN" sz="3200" b="1" spc="-50" dirty="0">
                <a:solidFill>
                  <a:srgbClr val="FFC000"/>
                </a:solidFill>
                <a:latin typeface="+mj-lt"/>
                <a:ea typeface="+mj-ea"/>
                <a:cs typeface="+mj-cs"/>
              </a:rPr>
              <a:t>Blend Mode </a:t>
            </a:r>
          </a:p>
        </p:txBody>
      </p:sp>
      <p:sp>
        <p:nvSpPr>
          <p:cNvPr id="9" name="Rectangle 8">
            <a:extLst>
              <a:ext uri="{FF2B5EF4-FFF2-40B4-BE49-F238E27FC236}">
                <a16:creationId xmlns:a16="http://schemas.microsoft.com/office/drawing/2014/main" id="{CA45E602-C1D1-44E4-A851-A69E7759328F}"/>
              </a:ext>
            </a:extLst>
          </p:cNvPr>
          <p:cNvSpPr/>
          <p:nvPr/>
        </p:nvSpPr>
        <p:spPr>
          <a:xfrm>
            <a:off x="548943" y="4375035"/>
            <a:ext cx="6544584" cy="1200329"/>
          </a:xfrm>
          <a:prstGeom prst="rect">
            <a:avLst/>
          </a:prstGeom>
        </p:spPr>
        <p:txBody>
          <a:bodyPr wrap="square">
            <a:spAutoFit/>
          </a:bodyPr>
          <a:lstStyle/>
          <a:p>
            <a:pPr algn="just"/>
            <a:r>
              <a:rPr lang="en-IN" sz="2400" dirty="0"/>
              <a:t>It controls how shapes are blended together. You can find blend mode in object window if shape is selected in object list window. </a:t>
            </a:r>
          </a:p>
        </p:txBody>
      </p:sp>
      <p:pic>
        <p:nvPicPr>
          <p:cNvPr id="11" name="Image26">
            <a:extLst>
              <a:ext uri="{FF2B5EF4-FFF2-40B4-BE49-F238E27FC236}">
                <a16:creationId xmlns:a16="http://schemas.microsoft.com/office/drawing/2014/main" id="{E166C2C0-02F1-4D5F-BA8E-B741DDD487AB}"/>
              </a:ext>
            </a:extLst>
          </p:cNvPr>
          <p:cNvPicPr/>
          <p:nvPr/>
        </p:nvPicPr>
        <p:blipFill>
          <a:blip r:embed="rId2"/>
          <a:stretch>
            <a:fillRect/>
          </a:stretch>
        </p:blipFill>
        <p:spPr bwMode="auto">
          <a:xfrm>
            <a:off x="7283109" y="4230905"/>
            <a:ext cx="3619458" cy="1951582"/>
          </a:xfrm>
          <a:prstGeom prst="rect">
            <a:avLst/>
          </a:prstGeom>
        </p:spPr>
      </p:pic>
      <p:sp>
        <p:nvSpPr>
          <p:cNvPr id="10" name="Rectangle 9">
            <a:extLst>
              <a:ext uri="{FF2B5EF4-FFF2-40B4-BE49-F238E27FC236}">
                <a16:creationId xmlns:a16="http://schemas.microsoft.com/office/drawing/2014/main" id="{0CD385A5-A66A-41CF-A5DC-67C4B051ED14}"/>
              </a:ext>
            </a:extLst>
          </p:cNvPr>
          <p:cNvSpPr/>
          <p:nvPr/>
        </p:nvSpPr>
        <p:spPr>
          <a:xfrm>
            <a:off x="7988072" y="6182487"/>
            <a:ext cx="2422459" cy="307777"/>
          </a:xfrm>
          <a:prstGeom prst="rect">
            <a:avLst/>
          </a:prstGeom>
        </p:spPr>
        <p:txBody>
          <a:bodyPr wrap="none">
            <a:spAutoFit/>
          </a:bodyPr>
          <a:lstStyle/>
          <a:p>
            <a:pPr algn="ctr"/>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Different Blend Mode </a:t>
            </a:r>
            <a:endParaRPr lang="en-IN" sz="1400" dirty="0">
              <a:solidFill>
                <a:srgbClr val="FFC000"/>
              </a:solidFill>
            </a:endParaRPr>
          </a:p>
        </p:txBody>
      </p:sp>
    </p:spTree>
    <p:extLst>
      <p:ext uri="{BB962C8B-B14F-4D97-AF65-F5344CB8AC3E}">
        <p14:creationId xmlns:p14="http://schemas.microsoft.com/office/powerpoint/2010/main" val="1981481940"/>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465" y="269904"/>
            <a:ext cx="4979052" cy="575931"/>
          </a:xfrm>
        </p:spPr>
        <p:txBody>
          <a:bodyPr>
            <a:normAutofit/>
          </a:bodyPr>
          <a:lstStyle/>
          <a:p>
            <a:r>
              <a:rPr lang="en-US" sz="3200" b="1" dirty="0">
                <a:solidFill>
                  <a:srgbClr val="FFFF00"/>
                </a:solidFill>
              </a:rPr>
              <a:t>Reshape tool</a:t>
            </a:r>
            <a:endParaRPr lang="en-US" sz="32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3" name="Rectangle 2"/>
          <p:cNvSpPr/>
          <p:nvPr/>
        </p:nvSpPr>
        <p:spPr>
          <a:xfrm>
            <a:off x="441465" y="895263"/>
            <a:ext cx="10506621" cy="1200329"/>
          </a:xfrm>
          <a:prstGeom prst="rect">
            <a:avLst/>
          </a:prstGeom>
        </p:spPr>
        <p:txBody>
          <a:bodyPr wrap="square">
            <a:spAutoFit/>
          </a:bodyPr>
          <a:lstStyle/>
          <a:p>
            <a:pPr algn="just"/>
            <a:r>
              <a:rPr lang="en-US" sz="2400" dirty="0"/>
              <a:t>The Reshape (R) tool modifies shapes by adjusting their control points and tangents. Once you create shape, then it can be modified with the help of reshape.</a:t>
            </a:r>
          </a:p>
        </p:txBody>
      </p:sp>
      <p:sp>
        <p:nvSpPr>
          <p:cNvPr id="10" name="Rectangle 9">
            <a:extLst>
              <a:ext uri="{FF2B5EF4-FFF2-40B4-BE49-F238E27FC236}">
                <a16:creationId xmlns:a16="http://schemas.microsoft.com/office/drawing/2014/main" id="{1895EF83-B28C-4E96-BB02-E996D60371CB}"/>
              </a:ext>
            </a:extLst>
          </p:cNvPr>
          <p:cNvSpPr/>
          <p:nvPr/>
        </p:nvSpPr>
        <p:spPr>
          <a:xfrm>
            <a:off x="2073669" y="5619198"/>
            <a:ext cx="3383016" cy="320601"/>
          </a:xfrm>
          <a:prstGeom prst="rect">
            <a:avLst/>
          </a:prstGeom>
        </p:spPr>
        <p:txBody>
          <a:bodyPr wrap="square">
            <a:spAutoFit/>
          </a:bodyPr>
          <a:lstStyle/>
          <a:p>
            <a:pPr algn="ctr">
              <a:lnSpc>
                <a:spcPct val="115000"/>
              </a:lnSpc>
              <a:spcBef>
                <a:spcPts val="285"/>
              </a:spcBef>
              <a:spcAft>
                <a:spcPts val="285"/>
              </a:spcAft>
            </a:pPr>
            <a:r>
              <a:rPr lang="x-none" sz="1400" b="1" i="1" dirty="0">
                <a:solidFill>
                  <a:srgbClr val="FFC000"/>
                </a:solidFill>
                <a:latin typeface="Bookman Old Style" panose="02050604050505020204" pitchFamily="18" charset="0"/>
              </a:rPr>
              <a:t>Fig. </a:t>
            </a:r>
            <a:r>
              <a:rPr lang="en-US" sz="1400" b="1" i="1" dirty="0">
                <a:solidFill>
                  <a:srgbClr val="FFC000"/>
                </a:solidFill>
                <a:latin typeface="Bookman Old Style" panose="02050604050505020204" pitchFamily="18" charset="0"/>
              </a:rPr>
              <a:t>(a) Adding reshape point</a:t>
            </a:r>
            <a:endParaRPr lang="en-IN" sz="1400" b="1" i="1" dirty="0">
              <a:solidFill>
                <a:srgbClr val="FFC000"/>
              </a:solidFill>
              <a:latin typeface="Bookman Old Style" panose="02050604050505020204" pitchFamily="18" charset="0"/>
            </a:endParaRPr>
          </a:p>
        </p:txBody>
      </p:sp>
      <p:sp>
        <p:nvSpPr>
          <p:cNvPr id="7" name="Rectangle 6">
            <a:extLst>
              <a:ext uri="{FF2B5EF4-FFF2-40B4-BE49-F238E27FC236}">
                <a16:creationId xmlns:a16="http://schemas.microsoft.com/office/drawing/2014/main" id="{0DA83BB8-D00A-4698-8B40-B41F97D14124}"/>
              </a:ext>
            </a:extLst>
          </p:cNvPr>
          <p:cNvSpPr/>
          <p:nvPr/>
        </p:nvSpPr>
        <p:spPr>
          <a:xfrm>
            <a:off x="438470" y="2057339"/>
            <a:ext cx="4636206" cy="535531"/>
          </a:xfrm>
          <a:prstGeom prst="rect">
            <a:avLst/>
          </a:prstGeom>
        </p:spPr>
        <p:txBody>
          <a:bodyPr vert="horz" lIns="91440" tIns="45720" rIns="91440" bIns="45720" rtlCol="0" anchor="b">
            <a:normAutofit/>
          </a:bodyPr>
          <a:lstStyle/>
          <a:p>
            <a:pPr defTabSz="914400">
              <a:lnSpc>
                <a:spcPct val="90000"/>
              </a:lnSpc>
              <a:spcBef>
                <a:spcPct val="0"/>
              </a:spcBef>
            </a:pPr>
            <a:r>
              <a:rPr lang="en-IN" sz="3200" b="1" spc="-50" dirty="0">
                <a:solidFill>
                  <a:srgbClr val="FFC000"/>
                </a:solidFill>
                <a:latin typeface="+mj-lt"/>
                <a:ea typeface="+mj-ea"/>
                <a:cs typeface="+mj-cs"/>
              </a:rPr>
              <a:t>Adding Control Point</a:t>
            </a:r>
          </a:p>
        </p:txBody>
      </p:sp>
      <p:sp>
        <p:nvSpPr>
          <p:cNvPr id="15" name="Rectangle 14">
            <a:extLst>
              <a:ext uri="{FF2B5EF4-FFF2-40B4-BE49-F238E27FC236}">
                <a16:creationId xmlns:a16="http://schemas.microsoft.com/office/drawing/2014/main" id="{2D1A5346-049C-42CD-84B4-8DA9E422BE28}"/>
              </a:ext>
            </a:extLst>
          </p:cNvPr>
          <p:cNvSpPr/>
          <p:nvPr/>
        </p:nvSpPr>
        <p:spPr>
          <a:xfrm>
            <a:off x="500307" y="2502022"/>
            <a:ext cx="9148738" cy="1200329"/>
          </a:xfrm>
          <a:prstGeom prst="rect">
            <a:avLst/>
          </a:prstGeom>
        </p:spPr>
        <p:txBody>
          <a:bodyPr wrap="square">
            <a:spAutoFit/>
          </a:bodyPr>
          <a:lstStyle/>
          <a:p>
            <a:pPr algn="just"/>
            <a:r>
              <a:rPr lang="en-IN" sz="2400" dirty="0"/>
              <a:t>Step 1. Select Reshape (R)       </a:t>
            </a:r>
            <a:r>
              <a:rPr lang="en-US" sz="2400" dirty="0"/>
              <a:t>from the Toolbar. </a:t>
            </a:r>
          </a:p>
          <a:p>
            <a:pPr algn="just"/>
            <a:r>
              <a:rPr lang="en-US" sz="2400" dirty="0"/>
              <a:t>Step 2. Click Alt on a selected shape to add a control point.</a:t>
            </a:r>
          </a:p>
          <a:p>
            <a:pPr algn="just"/>
            <a:endParaRPr lang="en-IN" sz="2400" dirty="0"/>
          </a:p>
        </p:txBody>
      </p:sp>
      <p:pic>
        <p:nvPicPr>
          <p:cNvPr id="18" name="Image29">
            <a:extLst>
              <a:ext uri="{FF2B5EF4-FFF2-40B4-BE49-F238E27FC236}">
                <a16:creationId xmlns:a16="http://schemas.microsoft.com/office/drawing/2014/main" id="{90A5D6DA-BD28-48DA-A2FC-F5454E3CFBAA}"/>
              </a:ext>
            </a:extLst>
          </p:cNvPr>
          <p:cNvPicPr/>
          <p:nvPr/>
        </p:nvPicPr>
        <p:blipFill>
          <a:blip r:embed="rId2"/>
          <a:stretch>
            <a:fillRect/>
          </a:stretch>
        </p:blipFill>
        <p:spPr bwMode="auto">
          <a:xfrm>
            <a:off x="4358224" y="2599208"/>
            <a:ext cx="358602" cy="325244"/>
          </a:xfrm>
          <a:prstGeom prst="rect">
            <a:avLst/>
          </a:prstGeom>
        </p:spPr>
      </p:pic>
      <p:pic>
        <p:nvPicPr>
          <p:cNvPr id="19" name="Reshape- Alt click.jpg_0">
            <a:extLst>
              <a:ext uri="{FF2B5EF4-FFF2-40B4-BE49-F238E27FC236}">
                <a16:creationId xmlns:a16="http://schemas.microsoft.com/office/drawing/2014/main" id="{00BE3A7D-0648-4983-9775-5A7A72FDF5EC}"/>
              </a:ext>
            </a:extLst>
          </p:cNvPr>
          <p:cNvPicPr/>
          <p:nvPr/>
        </p:nvPicPr>
        <p:blipFill>
          <a:blip r:embed="rId3"/>
          <a:stretch>
            <a:fillRect/>
          </a:stretch>
        </p:blipFill>
        <p:spPr bwMode="auto">
          <a:xfrm>
            <a:off x="2037502" y="3429000"/>
            <a:ext cx="3383016" cy="2190198"/>
          </a:xfrm>
          <a:prstGeom prst="rect">
            <a:avLst/>
          </a:prstGeom>
          <a:ln>
            <a:solidFill>
              <a:schemeClr val="tx1"/>
            </a:solidFill>
          </a:ln>
        </p:spPr>
      </p:pic>
      <p:pic>
        <p:nvPicPr>
          <p:cNvPr id="20" name="Reshape- Point added.jpg_0">
            <a:extLst>
              <a:ext uri="{FF2B5EF4-FFF2-40B4-BE49-F238E27FC236}">
                <a16:creationId xmlns:a16="http://schemas.microsoft.com/office/drawing/2014/main" id="{A1050418-49D8-4B0F-BC45-E996757170F5}"/>
              </a:ext>
            </a:extLst>
          </p:cNvPr>
          <p:cNvPicPr/>
          <p:nvPr/>
        </p:nvPicPr>
        <p:blipFill>
          <a:blip r:embed="rId4"/>
          <a:stretch>
            <a:fillRect/>
          </a:stretch>
        </p:blipFill>
        <p:spPr bwMode="auto">
          <a:xfrm>
            <a:off x="5861357" y="3453848"/>
            <a:ext cx="3383016" cy="2165350"/>
          </a:xfrm>
          <a:prstGeom prst="rect">
            <a:avLst/>
          </a:prstGeom>
          <a:ln>
            <a:solidFill>
              <a:schemeClr val="tx1"/>
            </a:solidFill>
          </a:ln>
        </p:spPr>
      </p:pic>
      <p:sp>
        <p:nvSpPr>
          <p:cNvPr id="21" name="Rectangle 20">
            <a:extLst>
              <a:ext uri="{FF2B5EF4-FFF2-40B4-BE49-F238E27FC236}">
                <a16:creationId xmlns:a16="http://schemas.microsoft.com/office/drawing/2014/main" id="{80146E55-DCB3-45FA-A771-5C7659377E26}"/>
              </a:ext>
            </a:extLst>
          </p:cNvPr>
          <p:cNvSpPr/>
          <p:nvPr/>
        </p:nvSpPr>
        <p:spPr>
          <a:xfrm>
            <a:off x="5861357" y="5619198"/>
            <a:ext cx="3383016" cy="320601"/>
          </a:xfrm>
          <a:prstGeom prst="rect">
            <a:avLst/>
          </a:prstGeom>
        </p:spPr>
        <p:txBody>
          <a:bodyPr wrap="square">
            <a:spAutoFit/>
          </a:bodyPr>
          <a:lstStyle/>
          <a:p>
            <a:pPr algn="ctr">
              <a:lnSpc>
                <a:spcPct val="115000"/>
              </a:lnSpc>
              <a:spcBef>
                <a:spcPts val="285"/>
              </a:spcBef>
              <a:spcAft>
                <a:spcPts val="285"/>
              </a:spcAft>
            </a:pPr>
            <a:r>
              <a:rPr lang="x-none" sz="1400" b="1" i="1" dirty="0">
                <a:solidFill>
                  <a:srgbClr val="FFC000"/>
                </a:solidFill>
                <a:latin typeface="Bookman Old Style" panose="02050604050505020204" pitchFamily="18" charset="0"/>
              </a:rPr>
              <a:t>Fig. </a:t>
            </a:r>
            <a:r>
              <a:rPr lang="en-US" sz="1400" b="1" i="1" dirty="0">
                <a:solidFill>
                  <a:srgbClr val="FFC000"/>
                </a:solidFill>
                <a:latin typeface="Bookman Old Style" panose="02050604050505020204" pitchFamily="18" charset="0"/>
              </a:rPr>
              <a:t>(b) Control Point added</a:t>
            </a:r>
            <a:endParaRPr lang="en-IN" sz="1400" b="1" i="1" dirty="0">
              <a:solidFill>
                <a:srgbClr val="FFC000"/>
              </a:solidFill>
              <a:latin typeface="Bookman Old Style" panose="02050604050505020204" pitchFamily="18" charset="0"/>
            </a:endParaRPr>
          </a:p>
        </p:txBody>
      </p:sp>
    </p:spTree>
    <p:extLst>
      <p:ext uri="{BB962C8B-B14F-4D97-AF65-F5344CB8AC3E}">
        <p14:creationId xmlns:p14="http://schemas.microsoft.com/office/powerpoint/2010/main" val="912179362"/>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3" name="Rectangle 2">
            <a:extLst>
              <a:ext uri="{FF2B5EF4-FFF2-40B4-BE49-F238E27FC236}">
                <a16:creationId xmlns:a16="http://schemas.microsoft.com/office/drawing/2014/main" id="{248F71A6-C94B-41B3-9A39-9537FE0B9DE6}"/>
              </a:ext>
            </a:extLst>
          </p:cNvPr>
          <p:cNvSpPr/>
          <p:nvPr/>
        </p:nvSpPr>
        <p:spPr>
          <a:xfrm>
            <a:off x="564856" y="423984"/>
            <a:ext cx="2895344" cy="369332"/>
          </a:xfrm>
          <a:prstGeom prst="rect">
            <a:avLst/>
          </a:prstGeom>
        </p:spPr>
        <p:txBody>
          <a:bodyPr wrap="none">
            <a:spAutoFit/>
          </a:bodyPr>
          <a:lstStyle/>
          <a:p>
            <a:r>
              <a:rPr lang="en-IN" b="1" dirty="0">
                <a:solidFill>
                  <a:srgbClr val="FFC000"/>
                </a:solidFill>
                <a:latin typeface="Bookman Old Style" panose="02050604050505020204" pitchFamily="18" charset="0"/>
                <a:ea typeface="Calibri" panose="020F0502020204030204" pitchFamily="34" charset="0"/>
                <a:cs typeface="Mangal" panose="02040503050203030202" pitchFamily="18" charset="0"/>
              </a:rPr>
              <a:t>Deleting Control Point</a:t>
            </a:r>
            <a:endParaRPr lang="en-IN" dirty="0">
              <a:solidFill>
                <a:srgbClr val="FFC000"/>
              </a:solidFill>
            </a:endParaRPr>
          </a:p>
        </p:txBody>
      </p:sp>
      <p:pic>
        <p:nvPicPr>
          <p:cNvPr id="6" name="reshape- delete point.jpg">
            <a:extLst>
              <a:ext uri="{FF2B5EF4-FFF2-40B4-BE49-F238E27FC236}">
                <a16:creationId xmlns:a16="http://schemas.microsoft.com/office/drawing/2014/main" id="{4371953A-A107-42B6-BC8B-142F2612857A}"/>
              </a:ext>
            </a:extLst>
          </p:cNvPr>
          <p:cNvPicPr/>
          <p:nvPr/>
        </p:nvPicPr>
        <p:blipFill>
          <a:blip r:embed="rId2"/>
          <a:stretch>
            <a:fillRect/>
          </a:stretch>
        </p:blipFill>
        <p:spPr bwMode="auto">
          <a:xfrm>
            <a:off x="1529002" y="1264274"/>
            <a:ext cx="2530379" cy="2210571"/>
          </a:xfrm>
          <a:prstGeom prst="rect">
            <a:avLst/>
          </a:prstGeom>
          <a:ln>
            <a:solidFill>
              <a:schemeClr val="tx1"/>
            </a:solidFill>
          </a:ln>
        </p:spPr>
      </p:pic>
      <p:sp>
        <p:nvSpPr>
          <p:cNvPr id="4" name="Rectangle 3">
            <a:extLst>
              <a:ext uri="{FF2B5EF4-FFF2-40B4-BE49-F238E27FC236}">
                <a16:creationId xmlns:a16="http://schemas.microsoft.com/office/drawing/2014/main" id="{16E85EC1-E1A7-433E-AD97-6BC0AF24EA31}"/>
              </a:ext>
            </a:extLst>
          </p:cNvPr>
          <p:cNvSpPr/>
          <p:nvPr/>
        </p:nvSpPr>
        <p:spPr>
          <a:xfrm>
            <a:off x="661362" y="785127"/>
            <a:ext cx="5264583" cy="391261"/>
          </a:xfrm>
          <a:prstGeom prst="rect">
            <a:avLst/>
          </a:prstGeom>
        </p:spPr>
        <p:txBody>
          <a:bodyPr wrap="none">
            <a:spAutoFit/>
          </a:bodyPr>
          <a:lstStyle/>
          <a:p>
            <a:pPr hangingPunct="0">
              <a:lnSpc>
                <a:spcPct val="115000"/>
              </a:lnSpc>
              <a:spcBef>
                <a:spcPts val="285"/>
              </a:spcBef>
              <a:spcAft>
                <a:spcPts val="285"/>
              </a:spcAft>
            </a:pPr>
            <a:r>
              <a:rPr lang="en-IN" dirty="0">
                <a:latin typeface="Bookman Old Style" panose="02050604050505020204" pitchFamily="18" charset="0"/>
                <a:ea typeface="Calibri" panose="020F0502020204030204" pitchFamily="34" charset="0"/>
                <a:cs typeface="Mangal" panose="02040503050203030202" pitchFamily="18" charset="0"/>
              </a:rPr>
              <a:t>Select the control point and press </a:t>
            </a:r>
            <a:r>
              <a:rPr lang="en-IN" i="1" dirty="0">
                <a:latin typeface="Bookman Old Style" panose="02050604050505020204" pitchFamily="18" charset="0"/>
                <a:ea typeface="Calibri" panose="020F0502020204030204" pitchFamily="34" charset="0"/>
                <a:cs typeface="Mangal" panose="02040503050203030202" pitchFamily="18" charset="0"/>
              </a:rPr>
              <a:t>delete</a:t>
            </a:r>
            <a:r>
              <a:rPr lang="en-IN" dirty="0">
                <a:latin typeface="Bookman Old Style" panose="02050604050505020204" pitchFamily="18" charset="0"/>
                <a:ea typeface="Calibri" panose="020F0502020204030204" pitchFamily="34" charset="0"/>
                <a:cs typeface="Mangal" panose="02040503050203030202" pitchFamily="18" charset="0"/>
              </a:rPr>
              <a:t> key.</a:t>
            </a:r>
            <a:endParaRPr lang="en-IN" dirty="0">
              <a:latin typeface="Calibri" panose="020F0502020204030204" pitchFamily="34" charset="0"/>
              <a:ea typeface="Calibri" panose="020F0502020204030204" pitchFamily="34" charset="0"/>
              <a:cs typeface="Mangal" panose="02040503050203030202" pitchFamily="18" charset="0"/>
            </a:endParaRPr>
          </a:p>
        </p:txBody>
      </p:sp>
      <p:sp>
        <p:nvSpPr>
          <p:cNvPr id="7" name="Rectangle 6">
            <a:extLst>
              <a:ext uri="{FF2B5EF4-FFF2-40B4-BE49-F238E27FC236}">
                <a16:creationId xmlns:a16="http://schemas.microsoft.com/office/drawing/2014/main" id="{FC35E36B-38A0-4E8D-A074-08A8055670DF}"/>
              </a:ext>
            </a:extLst>
          </p:cNvPr>
          <p:cNvSpPr/>
          <p:nvPr/>
        </p:nvSpPr>
        <p:spPr>
          <a:xfrm>
            <a:off x="5931751" y="415795"/>
            <a:ext cx="2759089" cy="369332"/>
          </a:xfrm>
          <a:prstGeom prst="rect">
            <a:avLst/>
          </a:prstGeom>
        </p:spPr>
        <p:txBody>
          <a:bodyPr wrap="none">
            <a:spAutoFit/>
          </a:bodyPr>
          <a:lstStyle/>
          <a:p>
            <a:r>
              <a:rPr lang="en-IN" b="1" dirty="0">
                <a:solidFill>
                  <a:srgbClr val="FFC000"/>
                </a:solidFill>
                <a:latin typeface="Bookman Old Style" panose="02050604050505020204" pitchFamily="18" charset="0"/>
                <a:cs typeface="Mangal" panose="02040503050203030202" pitchFamily="18" charset="0"/>
              </a:rPr>
              <a:t>Moving Control Point</a:t>
            </a:r>
          </a:p>
        </p:txBody>
      </p:sp>
      <p:pic>
        <p:nvPicPr>
          <p:cNvPr id="8" name="Reshape- moving control point.jpg">
            <a:extLst>
              <a:ext uri="{FF2B5EF4-FFF2-40B4-BE49-F238E27FC236}">
                <a16:creationId xmlns:a16="http://schemas.microsoft.com/office/drawing/2014/main" id="{6C04F71F-D006-4EDA-9D47-0609F0DE79D2}"/>
              </a:ext>
            </a:extLst>
          </p:cNvPr>
          <p:cNvPicPr/>
          <p:nvPr/>
        </p:nvPicPr>
        <p:blipFill>
          <a:blip r:embed="rId3"/>
          <a:stretch>
            <a:fillRect/>
          </a:stretch>
        </p:blipFill>
        <p:spPr bwMode="auto">
          <a:xfrm>
            <a:off x="7437035" y="1264274"/>
            <a:ext cx="2530379" cy="2206407"/>
          </a:xfrm>
          <a:prstGeom prst="rect">
            <a:avLst/>
          </a:prstGeom>
          <a:ln>
            <a:solidFill>
              <a:schemeClr val="tx1"/>
            </a:solidFill>
          </a:ln>
        </p:spPr>
      </p:pic>
      <p:sp>
        <p:nvSpPr>
          <p:cNvPr id="9" name="Rectangle 8">
            <a:extLst>
              <a:ext uri="{FF2B5EF4-FFF2-40B4-BE49-F238E27FC236}">
                <a16:creationId xmlns:a16="http://schemas.microsoft.com/office/drawing/2014/main" id="{14AA27DA-C6B3-4CC7-A3A7-15F34C824B46}"/>
              </a:ext>
            </a:extLst>
          </p:cNvPr>
          <p:cNvSpPr/>
          <p:nvPr/>
        </p:nvSpPr>
        <p:spPr>
          <a:xfrm>
            <a:off x="6111613" y="768902"/>
            <a:ext cx="5181227" cy="391261"/>
          </a:xfrm>
          <a:prstGeom prst="rect">
            <a:avLst/>
          </a:prstGeom>
        </p:spPr>
        <p:txBody>
          <a:bodyPr wrap="none">
            <a:spAutoFit/>
          </a:bodyPr>
          <a:lstStyle/>
          <a:p>
            <a:pPr hangingPunct="0">
              <a:lnSpc>
                <a:spcPct val="115000"/>
              </a:lnSpc>
              <a:spcBef>
                <a:spcPts val="285"/>
              </a:spcBef>
              <a:spcAft>
                <a:spcPts val="285"/>
              </a:spcAft>
            </a:pPr>
            <a:r>
              <a:rPr lang="en-IN" dirty="0">
                <a:latin typeface="Bookman Old Style" panose="02050604050505020204" pitchFamily="18" charset="0"/>
                <a:cs typeface="Mangal" panose="02040503050203030202" pitchFamily="18" charset="0"/>
              </a:rPr>
              <a:t>Select one or more control point and drag it.</a:t>
            </a:r>
          </a:p>
        </p:txBody>
      </p:sp>
      <p:sp>
        <p:nvSpPr>
          <p:cNvPr id="10" name="Rectangle 9">
            <a:extLst>
              <a:ext uri="{FF2B5EF4-FFF2-40B4-BE49-F238E27FC236}">
                <a16:creationId xmlns:a16="http://schemas.microsoft.com/office/drawing/2014/main" id="{0BE6DC3C-7843-4C7D-AB75-149DBC7273E2}"/>
              </a:ext>
            </a:extLst>
          </p:cNvPr>
          <p:cNvSpPr/>
          <p:nvPr/>
        </p:nvSpPr>
        <p:spPr>
          <a:xfrm>
            <a:off x="661363" y="3734060"/>
            <a:ext cx="3508856" cy="369332"/>
          </a:xfrm>
          <a:prstGeom prst="rect">
            <a:avLst/>
          </a:prstGeom>
        </p:spPr>
        <p:txBody>
          <a:bodyPr wrap="square">
            <a:spAutoFit/>
          </a:bodyPr>
          <a:lstStyle/>
          <a:p>
            <a:r>
              <a:rPr lang="en-IN" b="1" dirty="0">
                <a:solidFill>
                  <a:srgbClr val="FFC000"/>
                </a:solidFill>
                <a:latin typeface="Bookman Old Style" panose="02050604050505020204" pitchFamily="18" charset="0"/>
                <a:cs typeface="Mangal" panose="02040503050203030202" pitchFamily="18" charset="0"/>
              </a:rPr>
              <a:t>Magnetic Reshape Tool</a:t>
            </a:r>
          </a:p>
        </p:txBody>
      </p:sp>
      <p:sp>
        <p:nvSpPr>
          <p:cNvPr id="11" name="Rectangle 10">
            <a:extLst>
              <a:ext uri="{FF2B5EF4-FFF2-40B4-BE49-F238E27FC236}">
                <a16:creationId xmlns:a16="http://schemas.microsoft.com/office/drawing/2014/main" id="{13B06F6B-8D09-466F-A009-3B21A6CE6033}"/>
              </a:ext>
            </a:extLst>
          </p:cNvPr>
          <p:cNvSpPr/>
          <p:nvPr/>
        </p:nvSpPr>
        <p:spPr>
          <a:xfrm>
            <a:off x="1080656" y="4047972"/>
            <a:ext cx="9518072" cy="706604"/>
          </a:xfrm>
          <a:prstGeom prst="rect">
            <a:avLst/>
          </a:prstGeom>
        </p:spPr>
        <p:txBody>
          <a:bodyPr wrap="square">
            <a:spAutoFit/>
          </a:bodyPr>
          <a:lstStyle/>
          <a:p>
            <a:pPr algn="just" hangingPunct="0">
              <a:lnSpc>
                <a:spcPct val="115000"/>
              </a:lnSpc>
              <a:spcBef>
                <a:spcPts val="285"/>
              </a:spcBef>
              <a:spcAft>
                <a:spcPts val="285"/>
              </a:spcAft>
            </a:pPr>
            <a:r>
              <a:rPr lang="en-IN" dirty="0">
                <a:latin typeface="Bookman Old Style" panose="02050604050505020204" pitchFamily="18" charset="0"/>
                <a:cs typeface="Mangal" panose="02040503050203030202" pitchFamily="18" charset="0"/>
              </a:rPr>
              <a:t>In magnetic Reshape tool, points near the cursor move more than the points away from curser.</a:t>
            </a:r>
          </a:p>
        </p:txBody>
      </p:sp>
      <p:pic>
        <p:nvPicPr>
          <p:cNvPr id="12" name="04. Magnetic reshape.jpg_0">
            <a:extLst>
              <a:ext uri="{FF2B5EF4-FFF2-40B4-BE49-F238E27FC236}">
                <a16:creationId xmlns:a16="http://schemas.microsoft.com/office/drawing/2014/main" id="{E9E88A8C-6FC8-4527-BF7B-A8CDC8703749}"/>
              </a:ext>
            </a:extLst>
          </p:cNvPr>
          <p:cNvPicPr/>
          <p:nvPr/>
        </p:nvPicPr>
        <p:blipFill>
          <a:blip r:embed="rId4"/>
          <a:stretch>
            <a:fillRect/>
          </a:stretch>
        </p:blipFill>
        <p:spPr bwMode="auto">
          <a:xfrm>
            <a:off x="2945831" y="4494414"/>
            <a:ext cx="1992216" cy="2040378"/>
          </a:xfrm>
          <a:prstGeom prst="rect">
            <a:avLst/>
          </a:prstGeom>
        </p:spPr>
      </p:pic>
      <p:pic>
        <p:nvPicPr>
          <p:cNvPr id="13" name="04. Magnetic reshape01.jpg_0">
            <a:extLst>
              <a:ext uri="{FF2B5EF4-FFF2-40B4-BE49-F238E27FC236}">
                <a16:creationId xmlns:a16="http://schemas.microsoft.com/office/drawing/2014/main" id="{7ACF14C3-4216-4F0D-9B4F-57E24C12413E}"/>
              </a:ext>
            </a:extLst>
          </p:cNvPr>
          <p:cNvPicPr/>
          <p:nvPr/>
        </p:nvPicPr>
        <p:blipFill>
          <a:blip r:embed="rId5"/>
          <a:stretch>
            <a:fillRect/>
          </a:stretch>
        </p:blipFill>
        <p:spPr bwMode="auto">
          <a:xfrm>
            <a:off x="5839017" y="4494415"/>
            <a:ext cx="2372927" cy="2040378"/>
          </a:xfrm>
          <a:prstGeom prst="rect">
            <a:avLst/>
          </a:prstGeom>
        </p:spPr>
      </p:pic>
      <p:sp>
        <p:nvSpPr>
          <p:cNvPr id="14" name="Rectangle 13">
            <a:extLst>
              <a:ext uri="{FF2B5EF4-FFF2-40B4-BE49-F238E27FC236}">
                <a16:creationId xmlns:a16="http://schemas.microsoft.com/office/drawing/2014/main" id="{5F869681-D52C-471A-BB37-70BBEBE6DB35}"/>
              </a:ext>
            </a:extLst>
          </p:cNvPr>
          <p:cNvSpPr/>
          <p:nvPr/>
        </p:nvSpPr>
        <p:spPr>
          <a:xfrm>
            <a:off x="2248872" y="6487261"/>
            <a:ext cx="3403784" cy="320601"/>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Magnetic reshape (before)</a:t>
            </a:r>
          </a:p>
        </p:txBody>
      </p:sp>
      <p:sp>
        <p:nvSpPr>
          <p:cNvPr id="15" name="Rectangle 14">
            <a:extLst>
              <a:ext uri="{FF2B5EF4-FFF2-40B4-BE49-F238E27FC236}">
                <a16:creationId xmlns:a16="http://schemas.microsoft.com/office/drawing/2014/main" id="{B8F8B268-4E92-4537-8691-AE6D1AD874AA}"/>
              </a:ext>
            </a:extLst>
          </p:cNvPr>
          <p:cNvSpPr/>
          <p:nvPr/>
        </p:nvSpPr>
        <p:spPr>
          <a:xfrm>
            <a:off x="1296825" y="3430371"/>
            <a:ext cx="2994731" cy="319896"/>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Delete Control point</a:t>
            </a:r>
          </a:p>
        </p:txBody>
      </p:sp>
      <p:sp>
        <p:nvSpPr>
          <p:cNvPr id="16" name="Rectangle 15">
            <a:extLst>
              <a:ext uri="{FF2B5EF4-FFF2-40B4-BE49-F238E27FC236}">
                <a16:creationId xmlns:a16="http://schemas.microsoft.com/office/drawing/2014/main" id="{FA1E1AD5-3926-4476-94BA-A3B315FC78D4}"/>
              </a:ext>
            </a:extLst>
          </p:cNvPr>
          <p:cNvSpPr/>
          <p:nvPr/>
        </p:nvSpPr>
        <p:spPr>
          <a:xfrm>
            <a:off x="6844185" y="3464566"/>
            <a:ext cx="3716082" cy="369332"/>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Move Control point </a:t>
            </a:r>
          </a:p>
        </p:txBody>
      </p:sp>
      <p:sp>
        <p:nvSpPr>
          <p:cNvPr id="17" name="Rectangle 16">
            <a:extLst>
              <a:ext uri="{FF2B5EF4-FFF2-40B4-BE49-F238E27FC236}">
                <a16:creationId xmlns:a16="http://schemas.microsoft.com/office/drawing/2014/main" id="{ED85681C-85E6-43E3-B555-CBEE5AB4BF7B}"/>
              </a:ext>
            </a:extLst>
          </p:cNvPr>
          <p:cNvSpPr/>
          <p:nvPr/>
        </p:nvSpPr>
        <p:spPr>
          <a:xfrm>
            <a:off x="5609403" y="6500105"/>
            <a:ext cx="3403784" cy="320601"/>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(b) Magnetic reshape (after)</a:t>
            </a:r>
          </a:p>
        </p:txBody>
      </p:sp>
    </p:spTree>
    <p:extLst>
      <p:ext uri="{BB962C8B-B14F-4D97-AF65-F5344CB8AC3E}">
        <p14:creationId xmlns:p14="http://schemas.microsoft.com/office/powerpoint/2010/main" val="3040066568"/>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994" y="123915"/>
            <a:ext cx="8617298" cy="543350"/>
          </a:xfrm>
        </p:spPr>
        <p:txBody>
          <a:bodyPr>
            <a:normAutofit fontScale="90000"/>
          </a:bodyPr>
          <a:lstStyle/>
          <a:p>
            <a:r>
              <a:rPr lang="en-US" sz="3600" b="1" dirty="0">
                <a:solidFill>
                  <a:srgbClr val="FFFF00"/>
                </a:solidFill>
              </a:rPr>
              <a:t>Feather</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4" name="Rectangle 3"/>
          <p:cNvSpPr/>
          <p:nvPr/>
        </p:nvSpPr>
        <p:spPr>
          <a:xfrm>
            <a:off x="328994" y="778024"/>
            <a:ext cx="10643806" cy="830997"/>
          </a:xfrm>
          <a:prstGeom prst="rect">
            <a:avLst/>
          </a:prstGeom>
        </p:spPr>
        <p:txBody>
          <a:bodyPr wrap="square">
            <a:spAutoFit/>
          </a:bodyPr>
          <a:lstStyle/>
          <a:p>
            <a:pPr algn="just"/>
            <a:r>
              <a:rPr lang="en-US" sz="2400" dirty="0"/>
              <a:t>You can observe a red handle at every shape point. It is called feather handle. Shape points can be feathered to create variable edge blur. </a:t>
            </a:r>
          </a:p>
        </p:txBody>
      </p:sp>
      <p:pic>
        <p:nvPicPr>
          <p:cNvPr id="9" name="feather handle.jpg_0">
            <a:extLst>
              <a:ext uri="{FF2B5EF4-FFF2-40B4-BE49-F238E27FC236}">
                <a16:creationId xmlns:a16="http://schemas.microsoft.com/office/drawing/2014/main" id="{427DA980-6C43-44A7-8350-9C6FF5699639}"/>
              </a:ext>
            </a:extLst>
          </p:cNvPr>
          <p:cNvPicPr/>
          <p:nvPr/>
        </p:nvPicPr>
        <p:blipFill>
          <a:blip r:embed="rId2"/>
          <a:stretch>
            <a:fillRect/>
          </a:stretch>
        </p:blipFill>
        <p:spPr bwMode="auto">
          <a:xfrm>
            <a:off x="1502275" y="1929059"/>
            <a:ext cx="3248729" cy="3465892"/>
          </a:xfrm>
          <a:prstGeom prst="rect">
            <a:avLst/>
          </a:prstGeom>
          <a:ln>
            <a:solidFill>
              <a:schemeClr val="tx1"/>
            </a:solidFill>
          </a:ln>
        </p:spPr>
      </p:pic>
      <p:pic>
        <p:nvPicPr>
          <p:cNvPr id="10" name="Feather 01.jpg_0">
            <a:extLst>
              <a:ext uri="{FF2B5EF4-FFF2-40B4-BE49-F238E27FC236}">
                <a16:creationId xmlns:a16="http://schemas.microsoft.com/office/drawing/2014/main" id="{6E308317-D002-48EE-AC89-E72E81D1A44E}"/>
              </a:ext>
            </a:extLst>
          </p:cNvPr>
          <p:cNvPicPr/>
          <p:nvPr/>
        </p:nvPicPr>
        <p:blipFill>
          <a:blip r:embed="rId3"/>
          <a:stretch>
            <a:fillRect/>
          </a:stretch>
        </p:blipFill>
        <p:spPr bwMode="auto">
          <a:xfrm>
            <a:off x="5272593" y="1929059"/>
            <a:ext cx="3673699" cy="3465892"/>
          </a:xfrm>
          <a:prstGeom prst="rect">
            <a:avLst/>
          </a:prstGeom>
          <a:ln>
            <a:solidFill>
              <a:schemeClr val="tx1"/>
            </a:solidFill>
          </a:ln>
        </p:spPr>
      </p:pic>
      <p:sp>
        <p:nvSpPr>
          <p:cNvPr id="7" name="Rectangle 6">
            <a:extLst>
              <a:ext uri="{FF2B5EF4-FFF2-40B4-BE49-F238E27FC236}">
                <a16:creationId xmlns:a16="http://schemas.microsoft.com/office/drawing/2014/main" id="{21BF898F-F0AE-4FD3-B724-5EF1B5C2A6DF}"/>
              </a:ext>
            </a:extLst>
          </p:cNvPr>
          <p:cNvSpPr/>
          <p:nvPr/>
        </p:nvSpPr>
        <p:spPr>
          <a:xfrm>
            <a:off x="1502275" y="5501022"/>
            <a:ext cx="3481523" cy="320601"/>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Feather handle’ in X-Spline</a:t>
            </a:r>
          </a:p>
        </p:txBody>
      </p:sp>
      <p:sp>
        <p:nvSpPr>
          <p:cNvPr id="11" name="Rectangle 10">
            <a:extLst>
              <a:ext uri="{FF2B5EF4-FFF2-40B4-BE49-F238E27FC236}">
                <a16:creationId xmlns:a16="http://schemas.microsoft.com/office/drawing/2014/main" id="{7A591949-402D-4CE4-B4EC-F83C7376DC25}"/>
              </a:ext>
            </a:extLst>
          </p:cNvPr>
          <p:cNvSpPr/>
          <p:nvPr/>
        </p:nvSpPr>
        <p:spPr>
          <a:xfrm>
            <a:off x="5519559" y="5501023"/>
            <a:ext cx="2748413" cy="320600"/>
          </a:xfrm>
          <a:prstGeom prst="rect">
            <a:avLst/>
          </a:prstGeom>
        </p:spPr>
        <p:txBody>
          <a:bodyPr wrap="square">
            <a:spAutoFit/>
          </a:bodyPr>
          <a:lstStyle/>
          <a:p>
            <a:pPr algn="ctr">
              <a:lnSpc>
                <a:spcPct val="115000"/>
              </a:lnSpc>
              <a:spcBef>
                <a:spcPts val="285"/>
              </a:spcBef>
              <a:spcAft>
                <a:spcPts val="285"/>
              </a:spcAft>
            </a:pPr>
            <a:r>
              <a:rPr lang="en-IN" sz="1400" b="1" i="1" dirty="0">
                <a:solidFill>
                  <a:srgbClr val="FFC000"/>
                </a:solidFill>
                <a:latin typeface="Bookman Old Style" panose="02050604050505020204" pitchFamily="18" charset="0"/>
              </a:rPr>
              <a:t>Fig. Feather in alpha mode</a:t>
            </a:r>
          </a:p>
        </p:txBody>
      </p:sp>
    </p:spTree>
    <p:extLst>
      <p:ext uri="{BB962C8B-B14F-4D97-AF65-F5344CB8AC3E}">
        <p14:creationId xmlns:p14="http://schemas.microsoft.com/office/powerpoint/2010/main" val="2208118720"/>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8" name="Rectangle 7">
            <a:extLst>
              <a:ext uri="{FF2B5EF4-FFF2-40B4-BE49-F238E27FC236}">
                <a16:creationId xmlns:a16="http://schemas.microsoft.com/office/drawing/2014/main" id="{4BB3964D-39AD-4547-8B05-3131E0DE06FA}"/>
              </a:ext>
            </a:extLst>
          </p:cNvPr>
          <p:cNvSpPr/>
          <p:nvPr/>
        </p:nvSpPr>
        <p:spPr>
          <a:xfrm>
            <a:off x="328993" y="772765"/>
            <a:ext cx="10643805" cy="1200329"/>
          </a:xfrm>
          <a:prstGeom prst="rect">
            <a:avLst/>
          </a:prstGeom>
        </p:spPr>
        <p:txBody>
          <a:bodyPr wrap="square">
            <a:spAutoFit/>
          </a:bodyPr>
          <a:lstStyle/>
          <a:p>
            <a:pPr algn="just"/>
            <a:r>
              <a:rPr lang="en-US" sz="2400" dirty="0"/>
              <a:t>In </a:t>
            </a:r>
            <a:r>
              <a:rPr lang="en-US" sz="2400" dirty="0" err="1"/>
              <a:t>SilhouetteFX</a:t>
            </a:r>
            <a:r>
              <a:rPr lang="en-US" sz="2400" dirty="0"/>
              <a:t>© software, navigation in viewer is essential for rotoscoping. Most of the time, you need to enlarge the frame for see the detail of the focus object. </a:t>
            </a:r>
            <a:endParaRPr lang="en-IN" sz="2400" dirty="0"/>
          </a:p>
        </p:txBody>
      </p:sp>
      <p:sp>
        <p:nvSpPr>
          <p:cNvPr id="12" name="Rectangle 11">
            <a:extLst>
              <a:ext uri="{FF2B5EF4-FFF2-40B4-BE49-F238E27FC236}">
                <a16:creationId xmlns:a16="http://schemas.microsoft.com/office/drawing/2014/main" id="{037F5B27-F126-42AB-8175-EB800DBDB79A}"/>
              </a:ext>
            </a:extLst>
          </p:cNvPr>
          <p:cNvSpPr/>
          <p:nvPr/>
        </p:nvSpPr>
        <p:spPr>
          <a:xfrm>
            <a:off x="242046" y="181834"/>
            <a:ext cx="7821372" cy="590931"/>
          </a:xfrm>
          <a:prstGeom prst="rect">
            <a:avLst/>
          </a:prstGeom>
        </p:spPr>
        <p:txBody>
          <a:bodyPr vert="horz" lIns="91440" tIns="45720" rIns="91440" bIns="45720" rtlCol="0" anchor="b">
            <a:normAutofit fontScale="97500"/>
          </a:bodyPr>
          <a:lstStyle/>
          <a:p>
            <a:pPr defTabSz="914400">
              <a:lnSpc>
                <a:spcPct val="90000"/>
              </a:lnSpc>
              <a:spcBef>
                <a:spcPct val="0"/>
              </a:spcBef>
            </a:pPr>
            <a:r>
              <a:rPr lang="en-IN" sz="3600" b="1" spc="-50" dirty="0">
                <a:solidFill>
                  <a:srgbClr val="FFFF00"/>
                </a:solidFill>
                <a:latin typeface="+mj-lt"/>
                <a:ea typeface="+mj-ea"/>
                <a:cs typeface="+mj-cs"/>
              </a:rPr>
              <a:t>Navigating the viewer with tools</a:t>
            </a:r>
          </a:p>
        </p:txBody>
      </p:sp>
      <p:graphicFrame>
        <p:nvGraphicFramePr>
          <p:cNvPr id="13" name="Table 12">
            <a:extLst>
              <a:ext uri="{FF2B5EF4-FFF2-40B4-BE49-F238E27FC236}">
                <a16:creationId xmlns:a16="http://schemas.microsoft.com/office/drawing/2014/main" id="{4E329D43-56E5-4698-984D-9FC4E28A5E19}"/>
              </a:ext>
            </a:extLst>
          </p:cNvPr>
          <p:cNvGraphicFramePr>
            <a:graphicFrameLocks noGrp="1"/>
          </p:cNvGraphicFramePr>
          <p:nvPr>
            <p:extLst>
              <p:ext uri="{D42A27DB-BD31-4B8C-83A1-F6EECF244321}">
                <p14:modId xmlns:p14="http://schemas.microsoft.com/office/powerpoint/2010/main" val="1935507622"/>
              </p:ext>
            </p:extLst>
          </p:nvPr>
        </p:nvGraphicFramePr>
        <p:xfrm>
          <a:off x="809955" y="2105600"/>
          <a:ext cx="9251576" cy="4183723"/>
        </p:xfrm>
        <a:graphic>
          <a:graphicData uri="http://schemas.openxmlformats.org/drawingml/2006/table">
            <a:tbl>
              <a:tblPr firstRow="1" firstCol="1" bandRow="1">
                <a:tableStyleId>{BDBED569-4797-4DF1-A0F4-6AAB3CD982D8}</a:tableStyleId>
              </a:tblPr>
              <a:tblGrid>
                <a:gridCol w="4304191">
                  <a:extLst>
                    <a:ext uri="{9D8B030D-6E8A-4147-A177-3AD203B41FA5}">
                      <a16:colId xmlns:a16="http://schemas.microsoft.com/office/drawing/2014/main" val="2047403045"/>
                    </a:ext>
                  </a:extLst>
                </a:gridCol>
                <a:gridCol w="4947385">
                  <a:extLst>
                    <a:ext uri="{9D8B030D-6E8A-4147-A177-3AD203B41FA5}">
                      <a16:colId xmlns:a16="http://schemas.microsoft.com/office/drawing/2014/main" val="472787356"/>
                    </a:ext>
                  </a:extLst>
                </a:gridCol>
              </a:tblGrid>
              <a:tr h="375555">
                <a:tc>
                  <a:txBody>
                    <a:bodyPr/>
                    <a:lstStyle/>
                    <a:p>
                      <a:pPr hangingPunct="0">
                        <a:lnSpc>
                          <a:spcPct val="115000"/>
                        </a:lnSpc>
                        <a:spcBef>
                          <a:spcPts val="285"/>
                        </a:spcBef>
                        <a:spcAft>
                          <a:spcPts val="285"/>
                        </a:spcAft>
                      </a:pPr>
                      <a:r>
                        <a:rPr lang="en-IN" sz="2400" b="0">
                          <a:effectLst/>
                        </a:rPr>
                        <a:t>Action</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Shortcut keys</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2291350012"/>
                  </a:ext>
                </a:extLst>
              </a:tr>
              <a:tr h="375555">
                <a:tc>
                  <a:txBody>
                    <a:bodyPr/>
                    <a:lstStyle/>
                    <a:p>
                      <a:pPr hangingPunct="0">
                        <a:lnSpc>
                          <a:spcPct val="115000"/>
                        </a:lnSpc>
                        <a:spcBef>
                          <a:spcPts val="285"/>
                        </a:spcBef>
                        <a:spcAft>
                          <a:spcPts val="285"/>
                        </a:spcAft>
                      </a:pPr>
                      <a:r>
                        <a:rPr lang="en-IN" sz="2400" b="0">
                          <a:effectLst/>
                        </a:rPr>
                        <a:t>Maximize Viewer</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F3</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1093043924"/>
                  </a:ext>
                </a:extLst>
              </a:tr>
              <a:tr h="591799">
                <a:tc>
                  <a:txBody>
                    <a:bodyPr/>
                    <a:lstStyle/>
                    <a:p>
                      <a:pPr hangingPunct="0">
                        <a:lnSpc>
                          <a:spcPct val="115000"/>
                        </a:lnSpc>
                        <a:spcBef>
                          <a:spcPts val="285"/>
                        </a:spcBef>
                        <a:spcAft>
                          <a:spcPts val="285"/>
                        </a:spcAft>
                      </a:pPr>
                      <a:r>
                        <a:rPr lang="en-IN" sz="2400" b="0">
                          <a:effectLst/>
                        </a:rPr>
                        <a:t>Zoom in</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 or move mouse wheel forward</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1266669503"/>
                  </a:ext>
                </a:extLst>
              </a:tr>
              <a:tr h="591799">
                <a:tc>
                  <a:txBody>
                    <a:bodyPr/>
                    <a:lstStyle/>
                    <a:p>
                      <a:pPr hangingPunct="0">
                        <a:lnSpc>
                          <a:spcPct val="115000"/>
                        </a:lnSpc>
                        <a:spcBef>
                          <a:spcPts val="285"/>
                        </a:spcBef>
                        <a:spcAft>
                          <a:spcPts val="285"/>
                        </a:spcAft>
                      </a:pPr>
                      <a:r>
                        <a:rPr lang="en-IN" sz="2400" b="0">
                          <a:effectLst/>
                        </a:rPr>
                        <a:t>Zoom out</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 or move mouse wheel backward</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3947031929"/>
                  </a:ext>
                </a:extLst>
              </a:tr>
              <a:tr h="704717">
                <a:tc>
                  <a:txBody>
                    <a:bodyPr/>
                    <a:lstStyle/>
                    <a:p>
                      <a:pPr hangingPunct="0">
                        <a:lnSpc>
                          <a:spcPct val="115000"/>
                        </a:lnSpc>
                        <a:spcBef>
                          <a:spcPts val="285"/>
                        </a:spcBef>
                        <a:spcAft>
                          <a:spcPts val="285"/>
                        </a:spcAft>
                      </a:pPr>
                      <a:r>
                        <a:rPr lang="en-IN" sz="2400" b="0">
                          <a:effectLst/>
                        </a:rPr>
                        <a:t>Navigate the object or panning</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SPACE + hold the left mouse button</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774370773"/>
                  </a:ext>
                </a:extLst>
              </a:tr>
              <a:tr h="591949">
                <a:tc>
                  <a:txBody>
                    <a:bodyPr/>
                    <a:lstStyle/>
                    <a:p>
                      <a:pPr hangingPunct="0">
                        <a:lnSpc>
                          <a:spcPct val="115000"/>
                        </a:lnSpc>
                        <a:spcBef>
                          <a:spcPts val="285"/>
                        </a:spcBef>
                        <a:spcAft>
                          <a:spcPts val="285"/>
                        </a:spcAft>
                      </a:pPr>
                      <a:r>
                        <a:rPr lang="en-IN" sz="2400" b="0">
                          <a:effectLst/>
                        </a:rPr>
                        <a:t>Go to the Next frame</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a:effectLst/>
                        </a:rPr>
                        <a:t>X</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4095154452"/>
                  </a:ext>
                </a:extLst>
              </a:tr>
              <a:tr h="591949">
                <a:tc>
                  <a:txBody>
                    <a:bodyPr/>
                    <a:lstStyle/>
                    <a:p>
                      <a:pPr hangingPunct="0">
                        <a:lnSpc>
                          <a:spcPct val="115000"/>
                        </a:lnSpc>
                        <a:spcBef>
                          <a:spcPts val="285"/>
                        </a:spcBef>
                        <a:spcAft>
                          <a:spcPts val="285"/>
                        </a:spcAft>
                      </a:pPr>
                      <a:r>
                        <a:rPr lang="en-IN" sz="2400" b="0">
                          <a:effectLst/>
                        </a:rPr>
                        <a:t>Go to the previous frame</a:t>
                      </a:r>
                      <a:endParaRPr lang="en-IN" sz="2400" b="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tc>
                  <a:txBody>
                    <a:bodyPr/>
                    <a:lstStyle/>
                    <a:p>
                      <a:pPr hangingPunct="0">
                        <a:lnSpc>
                          <a:spcPct val="115000"/>
                        </a:lnSpc>
                        <a:spcBef>
                          <a:spcPts val="285"/>
                        </a:spcBef>
                        <a:spcAft>
                          <a:spcPts val="285"/>
                        </a:spcAft>
                      </a:pPr>
                      <a:r>
                        <a:rPr lang="en-IN" sz="2400" b="0" dirty="0">
                          <a:effectLst/>
                        </a:rPr>
                        <a:t>Z</a:t>
                      </a:r>
                      <a:endParaRPr lang="en-IN" sz="2400" b="0" dirty="0">
                        <a:effectLst/>
                        <a:latin typeface="Calibri" panose="020F0502020204030204" pitchFamily="34" charset="0"/>
                        <a:ea typeface="Calibri" panose="020F0502020204030204" pitchFamily="34" charset="0"/>
                        <a:cs typeface="Mangal" panose="02040503050203030202" pitchFamily="18" charset="0"/>
                      </a:endParaRPr>
                    </a:p>
                  </a:txBody>
                  <a:tcPr marL="36195" marR="36195" marT="36195" marB="36195"/>
                </a:tc>
                <a:extLst>
                  <a:ext uri="{0D108BD9-81ED-4DB2-BD59-A6C34878D82A}">
                    <a16:rowId xmlns:a16="http://schemas.microsoft.com/office/drawing/2014/main" val="841112669"/>
                  </a:ext>
                </a:extLst>
              </a:tr>
            </a:tbl>
          </a:graphicData>
        </a:graphic>
      </p:graphicFrame>
    </p:spTree>
    <p:extLst>
      <p:ext uri="{BB962C8B-B14F-4D97-AF65-F5344CB8AC3E}">
        <p14:creationId xmlns:p14="http://schemas.microsoft.com/office/powerpoint/2010/main" val="34939198"/>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8" name="Rectangle 7">
            <a:extLst>
              <a:ext uri="{FF2B5EF4-FFF2-40B4-BE49-F238E27FC236}">
                <a16:creationId xmlns:a16="http://schemas.microsoft.com/office/drawing/2014/main" id="{4BB3964D-39AD-4547-8B05-3131E0DE06FA}"/>
              </a:ext>
            </a:extLst>
          </p:cNvPr>
          <p:cNvSpPr/>
          <p:nvPr/>
        </p:nvSpPr>
        <p:spPr>
          <a:xfrm>
            <a:off x="242044" y="530719"/>
            <a:ext cx="10838332" cy="1508105"/>
          </a:xfrm>
          <a:prstGeom prst="rect">
            <a:avLst/>
          </a:prstGeom>
        </p:spPr>
        <p:txBody>
          <a:bodyPr wrap="square">
            <a:spAutoFit/>
          </a:bodyPr>
          <a:lstStyle/>
          <a:p>
            <a:pPr algn="just"/>
            <a:r>
              <a:rPr lang="en-US" sz="2300" dirty="0"/>
              <a:t>As discussed in Chapter 1, you need to breakdown object in different shapes to perform roto work easily. Now you have the knowledge of different shape likes Bezier, B-Spline and X-Spline. Some important steps are mentioned here which will help you to convert subject in to shapes for rotoscoping.</a:t>
            </a:r>
            <a:endParaRPr lang="en-IN" sz="2300" dirty="0"/>
          </a:p>
        </p:txBody>
      </p:sp>
      <p:sp>
        <p:nvSpPr>
          <p:cNvPr id="12" name="Rectangle 11">
            <a:extLst>
              <a:ext uri="{FF2B5EF4-FFF2-40B4-BE49-F238E27FC236}">
                <a16:creationId xmlns:a16="http://schemas.microsoft.com/office/drawing/2014/main" id="{037F5B27-F126-42AB-8175-EB800DBDB79A}"/>
              </a:ext>
            </a:extLst>
          </p:cNvPr>
          <p:cNvSpPr/>
          <p:nvPr/>
        </p:nvSpPr>
        <p:spPr>
          <a:xfrm>
            <a:off x="242045" y="120142"/>
            <a:ext cx="10408026" cy="552212"/>
          </a:xfrm>
          <a:prstGeom prst="rect">
            <a:avLst/>
          </a:prstGeom>
        </p:spPr>
        <p:txBody>
          <a:bodyPr vert="horz" lIns="91440" tIns="45720" rIns="91440" bIns="45720" rtlCol="0" anchor="t">
            <a:normAutofit fontScale="97500"/>
          </a:bodyPr>
          <a:lstStyle/>
          <a:p>
            <a:pPr defTabSz="914400">
              <a:lnSpc>
                <a:spcPct val="90000"/>
              </a:lnSpc>
              <a:spcBef>
                <a:spcPct val="0"/>
              </a:spcBef>
            </a:pPr>
            <a:r>
              <a:rPr lang="en-US" sz="2800" b="1" spc="-50" dirty="0">
                <a:solidFill>
                  <a:srgbClr val="FFFF00"/>
                </a:solidFill>
                <a:latin typeface="+mj-lt"/>
                <a:ea typeface="+mj-ea"/>
                <a:cs typeface="+mj-cs"/>
              </a:rPr>
              <a:t>Breakdown subject in to Shapes for rotoscoping</a:t>
            </a:r>
            <a:endParaRPr lang="en-IN" sz="2800" b="1" spc="-50" dirty="0">
              <a:solidFill>
                <a:srgbClr val="FFFF00"/>
              </a:solidFill>
              <a:latin typeface="+mj-lt"/>
              <a:ea typeface="+mj-ea"/>
              <a:cs typeface="+mj-cs"/>
            </a:endParaRPr>
          </a:p>
        </p:txBody>
      </p:sp>
      <p:sp>
        <p:nvSpPr>
          <p:cNvPr id="2" name="Rectangle 1">
            <a:extLst>
              <a:ext uri="{FF2B5EF4-FFF2-40B4-BE49-F238E27FC236}">
                <a16:creationId xmlns:a16="http://schemas.microsoft.com/office/drawing/2014/main" id="{D9DFE5DC-2B26-40E5-A99B-63BEA3C568AF}"/>
              </a:ext>
            </a:extLst>
          </p:cNvPr>
          <p:cNvSpPr/>
          <p:nvPr/>
        </p:nvSpPr>
        <p:spPr>
          <a:xfrm>
            <a:off x="242044" y="2003021"/>
            <a:ext cx="11050795" cy="4693593"/>
          </a:xfrm>
          <a:prstGeom prst="rect">
            <a:avLst/>
          </a:prstGeom>
        </p:spPr>
        <p:txBody>
          <a:bodyPr wrap="square">
            <a:spAutoFit/>
          </a:bodyPr>
          <a:lstStyle/>
          <a:p>
            <a:pPr algn="just"/>
            <a:r>
              <a:rPr lang="en-US" sz="2300" b="1" dirty="0">
                <a:solidFill>
                  <a:srgbClr val="FC8EFF"/>
                </a:solidFill>
              </a:rPr>
              <a:t>Analyze the Clip – </a:t>
            </a:r>
            <a:r>
              <a:rPr lang="en-US" sz="2300" dirty="0"/>
              <a:t>Playback the video-clip and determine the frame that have complete shape of focus object with sharp detail. This frame requires maximum number of points to create shape which can be reduced, if not required further.</a:t>
            </a:r>
            <a:endParaRPr lang="en-IN" sz="2300" dirty="0"/>
          </a:p>
          <a:p>
            <a:pPr algn="just"/>
            <a:r>
              <a:rPr lang="en-US" sz="2300" b="1" dirty="0">
                <a:solidFill>
                  <a:srgbClr val="FC8EFF"/>
                </a:solidFill>
              </a:rPr>
              <a:t>Select a Spline Type – </a:t>
            </a:r>
            <a:r>
              <a:rPr lang="en-US" sz="2300" dirty="0"/>
              <a:t>After selecting frame for rotoscoping, you need to determine spline type. In </a:t>
            </a:r>
            <a:r>
              <a:rPr lang="en-US" sz="2300" dirty="0" err="1"/>
              <a:t>SilhouetteFX</a:t>
            </a:r>
            <a:r>
              <a:rPr lang="en-US" sz="2300" dirty="0"/>
              <a:t>©, you can create shapes by using B-Splines, X-Splines, Bezier splines, Circles and Squares.</a:t>
            </a:r>
            <a:endParaRPr lang="en-IN" sz="2300" dirty="0"/>
          </a:p>
          <a:p>
            <a:pPr algn="just"/>
            <a:r>
              <a:rPr lang="en-US" sz="2300" b="1" dirty="0">
                <a:solidFill>
                  <a:srgbClr val="FC8EFF"/>
                </a:solidFill>
              </a:rPr>
              <a:t>Create Shapes with Less Points – </a:t>
            </a:r>
            <a:r>
              <a:rPr lang="en-US" sz="2300" dirty="0"/>
              <a:t>Use as many points as needed to create the shape, but avoid using more than is necessary. The fewer the points, the easier it is to successfully animate the shape. Unnecessary shape complexity inevitably leads to inconsistency when editing points.</a:t>
            </a:r>
            <a:endParaRPr lang="en-IN" sz="2300" dirty="0"/>
          </a:p>
          <a:p>
            <a:pPr algn="just"/>
            <a:r>
              <a:rPr lang="en-US" sz="2300" b="1" dirty="0">
                <a:solidFill>
                  <a:srgbClr val="FC8EFF"/>
                </a:solidFill>
              </a:rPr>
              <a:t>Create Multiple Shapes – </a:t>
            </a:r>
            <a:r>
              <a:rPr lang="en-US" sz="2300" dirty="0"/>
              <a:t>Never try to roto the object by using single shape. Always create multiple shapes to Roto complex object. Drawing separate shapes for the major parts of an object give you finer control over motion.</a:t>
            </a:r>
            <a:endParaRPr lang="en-IN" sz="2300" dirty="0"/>
          </a:p>
        </p:txBody>
      </p:sp>
    </p:spTree>
    <p:extLst>
      <p:ext uri="{BB962C8B-B14F-4D97-AF65-F5344CB8AC3E}">
        <p14:creationId xmlns:p14="http://schemas.microsoft.com/office/powerpoint/2010/main" val="2001801161"/>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693" y="1016237"/>
            <a:ext cx="9959546" cy="4346596"/>
          </a:xfrm>
        </p:spPr>
        <p:txBody>
          <a:bodyPr>
            <a:normAutofit fontScale="62500" lnSpcReduction="20000"/>
          </a:bodyPr>
          <a:lstStyle/>
          <a:p>
            <a:pPr marL="60325" indent="-1588" algn="ctr">
              <a:lnSpc>
                <a:spcPct val="100000"/>
              </a:lnSpc>
              <a:buNone/>
            </a:pPr>
            <a:r>
              <a:rPr lang="en-US" sz="7700" b="1" dirty="0">
                <a:solidFill>
                  <a:srgbClr val="FFFF00"/>
                </a:solidFill>
                <a:cs typeface="Century Schoolbook"/>
              </a:rPr>
              <a:t>Summary</a:t>
            </a:r>
            <a:endParaRPr lang="en-US" sz="7700" dirty="0"/>
          </a:p>
          <a:p>
            <a:pPr marL="1588" indent="-1588" algn="just">
              <a:lnSpc>
                <a:spcPct val="120000"/>
              </a:lnSpc>
              <a:spcAft>
                <a:spcPts val="600"/>
              </a:spcAft>
              <a:buNone/>
            </a:pPr>
            <a:r>
              <a:rPr lang="en-IN" sz="3200" dirty="0"/>
              <a:t>In this lesson you have learned about the </a:t>
            </a:r>
            <a:r>
              <a:rPr lang="en-US" sz="3200" dirty="0"/>
              <a:t> Bezier is a same tool you used as the Photoshop or after effects pen tool. X-spline and B-spline is used for rotoscoping organic shapes like humans or animals. B-spline and X-spline don't use handles to control the shape; instead they create the curvature automatically. B-Spline and X-spline can be converted to Bezier but Bezier cannot be converted to any other shape. Square and Circle shape belong to Bezier shape. In any shapes, reshape tool is used to adjust individual points. Open shape or open poly is used to roto thin object such as hair strands. Blend mode can add, subtract, multiply and differentiate between two shapes. Never create single shape for whole object, break it into the multiple shapes for hassle free rotoscoping.</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Tree>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898074" y="2460233"/>
            <a:ext cx="7772400" cy="1605023"/>
          </a:xfrm>
        </p:spPr>
        <p:txBody>
          <a:bodyPr>
            <a:normAutofit/>
          </a:bodyPr>
          <a:lstStyle/>
          <a:p>
            <a:pPr marL="0" indent="0" algn="ctr">
              <a:lnSpc>
                <a:spcPct val="150000"/>
              </a:lnSpc>
              <a:buNone/>
            </a:pPr>
            <a:r>
              <a:rPr lang="en-IN" sz="3200" b="1" dirty="0">
                <a:solidFill>
                  <a:srgbClr val="FFFF00"/>
                </a:solidFill>
              </a:rPr>
              <a:t>CHAPTER 3: </a:t>
            </a:r>
            <a:r>
              <a:rPr lang="en-US" sz="3200" b="1" dirty="0">
                <a:solidFill>
                  <a:srgbClr val="FFFF00"/>
                </a:solidFill>
              </a:rPr>
              <a:t>DRAWING SHAPES</a:t>
            </a:r>
          </a:p>
        </p:txBody>
      </p:sp>
    </p:spTree>
    <p:extLst>
      <p:ext uri="{BB962C8B-B14F-4D97-AF65-F5344CB8AC3E}">
        <p14:creationId xmlns:p14="http://schemas.microsoft.com/office/powerpoint/2010/main" val="3441852066"/>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20</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044994014"/>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031" y="384589"/>
            <a:ext cx="9209589"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000156211"/>
              </p:ext>
            </p:extLst>
          </p:nvPr>
        </p:nvGraphicFramePr>
        <p:xfrm>
          <a:off x="1316182" y="1227974"/>
          <a:ext cx="9138323" cy="4032807"/>
        </p:xfrm>
        <a:graphic>
          <a:graphicData uri="http://schemas.openxmlformats.org/drawingml/2006/table">
            <a:tbl>
              <a:tblPr firstRow="1" bandRow="1">
                <a:tableStyleId>{7DF18680-E054-41AD-8BC1-D1AEF772440D}</a:tableStyleId>
              </a:tblPr>
              <a:tblGrid>
                <a:gridCol w="6020502">
                  <a:extLst>
                    <a:ext uri="{9D8B030D-6E8A-4147-A177-3AD203B41FA5}">
                      <a16:colId xmlns:a16="http://schemas.microsoft.com/office/drawing/2014/main" val="466885541"/>
                    </a:ext>
                  </a:extLst>
                </a:gridCol>
                <a:gridCol w="3117821">
                  <a:extLst>
                    <a:ext uri="{9D8B030D-6E8A-4147-A177-3AD203B41FA5}">
                      <a16:colId xmlns:a16="http://schemas.microsoft.com/office/drawing/2014/main" val="1759081340"/>
                    </a:ext>
                  </a:extLst>
                </a:gridCol>
              </a:tblGrid>
              <a:tr h="458465">
                <a:tc>
                  <a:txBody>
                    <a:bodyPr/>
                    <a:lstStyle/>
                    <a:p>
                      <a:pPr algn="l">
                        <a:lnSpc>
                          <a:spcPct val="100000"/>
                        </a:lnSpc>
                      </a:pPr>
                      <a:r>
                        <a:rPr lang="en-US" sz="2100" dirty="0"/>
                        <a:t>Title</a:t>
                      </a:r>
                    </a:p>
                  </a:txBody>
                  <a:tcPr marL="94423" marR="94423" marT="47211" marB="47211"/>
                </a:tc>
                <a:tc>
                  <a:txBody>
                    <a:bodyPr/>
                    <a:lstStyle/>
                    <a:p>
                      <a:pPr algn="l">
                        <a:lnSpc>
                          <a:spcPct val="100000"/>
                        </a:lnSpc>
                      </a:pPr>
                      <a:r>
                        <a:rPr lang="en-US" sz="2100" dirty="0"/>
                        <a:t>Slide</a:t>
                      </a:r>
                      <a:r>
                        <a:rPr lang="en-US" sz="2100" baseline="0" dirty="0"/>
                        <a:t> No.</a:t>
                      </a:r>
                      <a:endParaRPr lang="en-US" sz="2100" dirty="0"/>
                    </a:p>
                  </a:txBody>
                  <a:tcPr marL="94423" marR="94423" marT="47211" marB="47211"/>
                </a:tc>
                <a:extLst>
                  <a:ext uri="{0D108BD9-81ED-4DB2-BD59-A6C34878D82A}">
                    <a16:rowId xmlns:a16="http://schemas.microsoft.com/office/drawing/2014/main" val="3294882017"/>
                  </a:ext>
                </a:extLst>
              </a:tr>
              <a:tr h="423593">
                <a:tc>
                  <a:txBody>
                    <a:bodyPr/>
                    <a:lstStyle/>
                    <a:p>
                      <a:pPr algn="l">
                        <a:lnSpc>
                          <a:spcPct val="100000"/>
                        </a:lnSpc>
                      </a:pPr>
                      <a:r>
                        <a:rPr lang="en-IN" sz="1800" dirty="0"/>
                        <a:t>Chapter Objectives </a:t>
                      </a:r>
                      <a:endParaRPr lang="en-US" sz="1800" b="0" dirty="0">
                        <a:solidFill>
                          <a:schemeClr val="bg1"/>
                        </a:solidFill>
                      </a:endParaRPr>
                    </a:p>
                  </a:txBody>
                  <a:tcPr marL="94423" marR="94423" marT="47211" marB="47211"/>
                </a:tc>
                <a:tc>
                  <a:txBody>
                    <a:bodyPr/>
                    <a:lstStyle/>
                    <a:p>
                      <a:pPr algn="l">
                        <a:lnSpc>
                          <a:spcPct val="100000"/>
                        </a:lnSpc>
                      </a:pPr>
                      <a:r>
                        <a:rPr lang="en-IN" sz="1800" dirty="0"/>
                        <a:t>04</a:t>
                      </a:r>
                      <a:endParaRPr lang="en-US" sz="1800" dirty="0"/>
                    </a:p>
                  </a:txBody>
                  <a:tcPr marL="94423" marR="94423" marT="47211" marB="47211"/>
                </a:tc>
                <a:extLst>
                  <a:ext uri="{0D108BD9-81ED-4DB2-BD59-A6C34878D82A}">
                    <a16:rowId xmlns:a16="http://schemas.microsoft.com/office/drawing/2014/main" val="4119173625"/>
                  </a:ext>
                </a:extLst>
              </a:tr>
              <a:tr h="418732">
                <a:tc>
                  <a:txBody>
                    <a:bodyPr/>
                    <a:lstStyle/>
                    <a:p>
                      <a:pPr algn="l">
                        <a:lnSpc>
                          <a:spcPct val="100000"/>
                        </a:lnSpc>
                      </a:pPr>
                      <a:r>
                        <a:rPr lang="en-IN" sz="1800" dirty="0"/>
                        <a:t>Introduction</a:t>
                      </a:r>
                      <a:endParaRPr lang="en-US" sz="1800" b="0" dirty="0">
                        <a:solidFill>
                          <a:schemeClr val="bg1"/>
                        </a:solidFill>
                      </a:endParaRPr>
                    </a:p>
                  </a:txBody>
                  <a:tcPr marL="94423" marR="94423" marT="47211" marB="47211"/>
                </a:tc>
                <a:tc>
                  <a:txBody>
                    <a:bodyPr/>
                    <a:lstStyle/>
                    <a:p>
                      <a:pPr algn="l">
                        <a:lnSpc>
                          <a:spcPct val="100000"/>
                        </a:lnSpc>
                      </a:pPr>
                      <a:r>
                        <a:rPr lang="en-US" sz="1800" dirty="0"/>
                        <a:t>05</a:t>
                      </a:r>
                    </a:p>
                  </a:txBody>
                  <a:tcPr marL="94423" marR="94423" marT="47211" marB="47211"/>
                </a:tc>
                <a:extLst>
                  <a:ext uri="{0D108BD9-81ED-4DB2-BD59-A6C34878D82A}">
                    <a16:rowId xmlns:a16="http://schemas.microsoft.com/office/drawing/2014/main" val="1977436750"/>
                  </a:ext>
                </a:extLst>
              </a:tr>
              <a:tr h="417791">
                <a:tc>
                  <a:txBody>
                    <a:bodyPr/>
                    <a:lstStyle/>
                    <a:p>
                      <a:pPr algn="l">
                        <a:lnSpc>
                          <a:spcPct val="100000"/>
                        </a:lnSpc>
                      </a:pPr>
                      <a:r>
                        <a:rPr lang="en-US" sz="1800" dirty="0"/>
                        <a:t>Need of creating shapes for rotoscoping</a:t>
                      </a:r>
                      <a:endParaRPr lang="en-US" sz="1800" b="0" dirty="0">
                        <a:solidFill>
                          <a:schemeClr val="bg1"/>
                        </a:solidFill>
                      </a:endParaRPr>
                    </a:p>
                  </a:txBody>
                  <a:tcPr marL="94423" marR="94423" marT="47211" marB="47211"/>
                </a:tc>
                <a:tc>
                  <a:txBody>
                    <a:bodyPr/>
                    <a:lstStyle/>
                    <a:p>
                      <a:pPr algn="l">
                        <a:lnSpc>
                          <a:spcPct val="100000"/>
                        </a:lnSpc>
                      </a:pPr>
                      <a:r>
                        <a:rPr lang="en-US" sz="1800" dirty="0"/>
                        <a:t>06</a:t>
                      </a:r>
                    </a:p>
                  </a:txBody>
                  <a:tcPr marL="94423" marR="94423" marT="47211" marB="47211"/>
                </a:tc>
                <a:extLst>
                  <a:ext uri="{0D108BD9-81ED-4DB2-BD59-A6C34878D82A}">
                    <a16:rowId xmlns:a16="http://schemas.microsoft.com/office/drawing/2014/main" val="2644528309"/>
                  </a:ext>
                </a:extLst>
              </a:tr>
              <a:tr h="417791">
                <a:tc>
                  <a:txBody>
                    <a:bodyPr/>
                    <a:lstStyle/>
                    <a:p>
                      <a:pPr algn="l">
                        <a:lnSpc>
                          <a:spcPct val="100000"/>
                        </a:lnSpc>
                      </a:pPr>
                      <a:r>
                        <a:rPr lang="en-IN" sz="1800" dirty="0"/>
                        <a:t>Tools</a:t>
                      </a:r>
                      <a:endParaRPr lang="en-IN" sz="1800" b="0" dirty="0">
                        <a:solidFill>
                          <a:schemeClr val="bg1"/>
                        </a:solidFill>
                      </a:endParaRPr>
                    </a:p>
                  </a:txBody>
                  <a:tcPr marL="94423" marR="94423" marT="47211" marB="47211"/>
                </a:tc>
                <a:tc>
                  <a:txBody>
                    <a:bodyPr/>
                    <a:lstStyle/>
                    <a:p>
                      <a:pPr algn="l">
                        <a:lnSpc>
                          <a:spcPct val="100000"/>
                        </a:lnSpc>
                      </a:pPr>
                      <a:r>
                        <a:rPr lang="en-US" sz="1800" dirty="0"/>
                        <a:t>07</a:t>
                      </a:r>
                    </a:p>
                  </a:txBody>
                  <a:tcPr marL="94423" marR="94423" marT="47211" marB="47211"/>
                </a:tc>
                <a:extLst>
                  <a:ext uri="{0D108BD9-81ED-4DB2-BD59-A6C34878D82A}">
                    <a16:rowId xmlns:a16="http://schemas.microsoft.com/office/drawing/2014/main" val="10005"/>
                  </a:ext>
                </a:extLst>
              </a:tr>
              <a:tr h="417791">
                <a:tc>
                  <a:txBody>
                    <a:bodyPr/>
                    <a:lstStyle/>
                    <a:p>
                      <a:pPr algn="l">
                        <a:lnSpc>
                          <a:spcPct val="100000"/>
                        </a:lnSpc>
                      </a:pPr>
                      <a:r>
                        <a:rPr lang="en-IN" sz="1800" dirty="0"/>
                        <a:t>Shape Types</a:t>
                      </a:r>
                      <a:endParaRPr lang="en-IN" sz="1800" b="0" dirty="0">
                        <a:solidFill>
                          <a:schemeClr val="bg1"/>
                        </a:solidFill>
                      </a:endParaRPr>
                    </a:p>
                  </a:txBody>
                  <a:tcPr marL="94423" marR="94423" marT="47211" marB="47211"/>
                </a:tc>
                <a:tc>
                  <a:txBody>
                    <a:bodyPr/>
                    <a:lstStyle/>
                    <a:p>
                      <a:pPr algn="l">
                        <a:lnSpc>
                          <a:spcPct val="100000"/>
                        </a:lnSpc>
                      </a:pPr>
                      <a:r>
                        <a:rPr lang="en-US" sz="1800" dirty="0"/>
                        <a:t>08-12</a:t>
                      </a:r>
                    </a:p>
                  </a:txBody>
                  <a:tcPr marL="94423" marR="94423" marT="47211" marB="47211"/>
                </a:tc>
                <a:extLst>
                  <a:ext uri="{0D108BD9-81ED-4DB2-BD59-A6C34878D82A}">
                    <a16:rowId xmlns:a16="http://schemas.microsoft.com/office/drawing/2014/main" val="10006"/>
                  </a:ext>
                </a:extLst>
              </a:tr>
              <a:tr h="417791">
                <a:tc>
                  <a:txBody>
                    <a:bodyPr/>
                    <a:lstStyle/>
                    <a:p>
                      <a:pPr algn="l">
                        <a:lnSpc>
                          <a:spcPct val="100000"/>
                        </a:lnSpc>
                      </a:pPr>
                      <a:r>
                        <a:rPr lang="en-IN" sz="1800" dirty="0"/>
                        <a:t>Reshape tool &amp; Feather</a:t>
                      </a:r>
                      <a:endParaRPr lang="en-IN" sz="1800" b="0" dirty="0">
                        <a:solidFill>
                          <a:schemeClr val="bg1"/>
                        </a:solidFill>
                      </a:endParaRPr>
                    </a:p>
                  </a:txBody>
                  <a:tcPr marL="94423" marR="94423" marT="47211" marB="47211"/>
                </a:tc>
                <a:tc>
                  <a:txBody>
                    <a:bodyPr/>
                    <a:lstStyle/>
                    <a:p>
                      <a:pPr algn="l">
                        <a:lnSpc>
                          <a:spcPct val="100000"/>
                        </a:lnSpc>
                      </a:pPr>
                      <a:r>
                        <a:rPr lang="en-US" sz="1800" dirty="0"/>
                        <a:t>13-15</a:t>
                      </a:r>
                    </a:p>
                  </a:txBody>
                  <a:tcPr marL="94423" marR="94423" marT="47211" marB="47211"/>
                </a:tc>
                <a:extLst>
                  <a:ext uri="{0D108BD9-81ED-4DB2-BD59-A6C34878D82A}">
                    <a16:rowId xmlns:a16="http://schemas.microsoft.com/office/drawing/2014/main" val="10008"/>
                  </a:ext>
                </a:extLst>
              </a:tr>
              <a:tr h="619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Navigating the viewer with tools &amp; Breakdown subject in to Shapes for rotoscoping</a:t>
                      </a:r>
                    </a:p>
                  </a:txBody>
                  <a:tcPr marL="94423" marR="94423" marT="47211" marB="47211"/>
                </a:tc>
                <a:tc>
                  <a:txBody>
                    <a:bodyPr/>
                    <a:lstStyle/>
                    <a:p>
                      <a:pPr algn="l">
                        <a:lnSpc>
                          <a:spcPct val="100000"/>
                        </a:lnSpc>
                      </a:pPr>
                      <a:r>
                        <a:rPr lang="en-US" sz="1800" dirty="0"/>
                        <a:t>16-17</a:t>
                      </a:r>
                    </a:p>
                  </a:txBody>
                  <a:tcPr marL="94423" marR="94423" marT="47211" marB="47211"/>
                </a:tc>
                <a:extLst>
                  <a:ext uri="{0D108BD9-81ED-4DB2-BD59-A6C34878D82A}">
                    <a16:rowId xmlns:a16="http://schemas.microsoft.com/office/drawing/2014/main" val="10007"/>
                  </a:ext>
                </a:extLst>
              </a:tr>
              <a:tr h="4177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dirty="0"/>
                        <a:t>Summary</a:t>
                      </a:r>
                      <a:endParaRPr lang="en-US" sz="1800" b="0" dirty="0">
                        <a:solidFill>
                          <a:schemeClr val="bg1"/>
                        </a:solidFill>
                      </a:endParaRPr>
                    </a:p>
                  </a:txBody>
                  <a:tcPr marL="94423" marR="94423" marT="47211" marB="47211"/>
                </a:tc>
                <a:tc>
                  <a:txBody>
                    <a:bodyPr/>
                    <a:lstStyle/>
                    <a:p>
                      <a:pPr algn="l">
                        <a:lnSpc>
                          <a:spcPct val="100000"/>
                        </a:lnSpc>
                      </a:pPr>
                      <a:r>
                        <a:rPr lang="en-US" sz="1800" dirty="0"/>
                        <a:t>18</a:t>
                      </a:r>
                    </a:p>
                  </a:txBody>
                  <a:tcPr marL="94423" marR="94423" marT="47211" marB="47211"/>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391" y="375045"/>
            <a:ext cx="10012403" cy="668283"/>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018796" y="1228134"/>
            <a:ext cx="9763998" cy="3177611"/>
          </a:xfrm>
        </p:spPr>
        <p:txBody>
          <a:bodyPr>
            <a:noAutofit/>
          </a:bodyPr>
          <a:lstStyle/>
          <a:p>
            <a:pPr marL="0" indent="0" algn="just">
              <a:buNone/>
            </a:pPr>
            <a:r>
              <a:rPr lang="en-IN" sz="2400" dirty="0"/>
              <a:t>The students will be able to:</a:t>
            </a:r>
          </a:p>
          <a:p>
            <a:pPr marL="569913" indent="-450850" algn="just">
              <a:lnSpc>
                <a:spcPct val="100000"/>
              </a:lnSpc>
              <a:spcBef>
                <a:spcPts val="1200"/>
              </a:spcBef>
              <a:spcAft>
                <a:spcPts val="0"/>
              </a:spcAft>
              <a:buFont typeface="Wingdings" pitchFamily="2" charset="2"/>
              <a:buChar char="q"/>
            </a:pPr>
            <a:r>
              <a:rPr lang="en-US" sz="2400" dirty="0"/>
              <a:t>Need of creating shapes for rotoscoping</a:t>
            </a:r>
          </a:p>
          <a:p>
            <a:pPr marL="569913" indent="-450850" algn="just">
              <a:lnSpc>
                <a:spcPct val="100000"/>
              </a:lnSpc>
              <a:spcBef>
                <a:spcPts val="1200"/>
              </a:spcBef>
              <a:spcAft>
                <a:spcPts val="0"/>
              </a:spcAft>
              <a:buFont typeface="Wingdings" pitchFamily="2" charset="2"/>
              <a:buChar char="q"/>
            </a:pPr>
            <a:r>
              <a:rPr lang="en-IN" sz="2400" dirty="0"/>
              <a:t>Tools and Shape Types</a:t>
            </a:r>
          </a:p>
          <a:p>
            <a:pPr marL="569913" indent="-450850" algn="just">
              <a:lnSpc>
                <a:spcPct val="100000"/>
              </a:lnSpc>
              <a:spcBef>
                <a:spcPts val="1200"/>
              </a:spcBef>
              <a:spcAft>
                <a:spcPts val="0"/>
              </a:spcAft>
              <a:buFont typeface="Wingdings" pitchFamily="2" charset="2"/>
              <a:buChar char="q"/>
            </a:pPr>
            <a:r>
              <a:rPr lang="en-IN" sz="2400" dirty="0"/>
              <a:t>Reshape tool &amp; Feather</a:t>
            </a:r>
          </a:p>
          <a:p>
            <a:pPr marL="569913" indent="-450850" algn="just">
              <a:lnSpc>
                <a:spcPct val="100000"/>
              </a:lnSpc>
              <a:spcBef>
                <a:spcPts val="1200"/>
              </a:spcBef>
              <a:spcAft>
                <a:spcPts val="0"/>
              </a:spcAft>
              <a:buFont typeface="Wingdings" pitchFamily="2" charset="2"/>
              <a:buChar char="q"/>
            </a:pPr>
            <a:r>
              <a:rPr lang="en-US" sz="2400" dirty="0"/>
              <a:t>Navigating the viewer with tools &amp; Breakdown subject in to Shapes for rotoscoping</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836" y="96280"/>
            <a:ext cx="9692640" cy="552427"/>
          </a:xfrm>
        </p:spPr>
        <p:txBody>
          <a:bodyPr>
            <a:normAutofit fontScale="90000"/>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9" name="TextBox 8"/>
          <p:cNvSpPr txBox="1"/>
          <p:nvPr/>
        </p:nvSpPr>
        <p:spPr>
          <a:xfrm>
            <a:off x="377272" y="504943"/>
            <a:ext cx="10550612" cy="1569660"/>
          </a:xfrm>
          <a:prstGeom prst="rect">
            <a:avLst/>
          </a:prstGeom>
          <a:noFill/>
        </p:spPr>
        <p:txBody>
          <a:bodyPr wrap="square" rtlCol="0">
            <a:spAutoFit/>
          </a:bodyPr>
          <a:lstStyle/>
          <a:p>
            <a:pPr algn="just"/>
            <a:r>
              <a:rPr lang="en-US" sz="2400" dirty="0"/>
              <a:t>You can create anything by using a Magic pencil. It is a story of famous serial ‘</a:t>
            </a:r>
            <a:r>
              <a:rPr lang="en-US" sz="2400" dirty="0" err="1"/>
              <a:t>Shaka</a:t>
            </a:r>
            <a:r>
              <a:rPr lang="en-US" sz="2400" dirty="0"/>
              <a:t> </a:t>
            </a:r>
            <a:r>
              <a:rPr lang="en-US" sz="2400" dirty="0" err="1"/>
              <a:t>laka</a:t>
            </a:r>
            <a:r>
              <a:rPr lang="en-US" sz="2400" dirty="0"/>
              <a:t> boom </a:t>
            </a:r>
            <a:r>
              <a:rPr lang="en-US" sz="2400" dirty="0" err="1"/>
              <a:t>boom</a:t>
            </a:r>
            <a:r>
              <a:rPr lang="en-US" sz="2400" dirty="0"/>
              <a:t>’. The story revolves around the central character Sanju finding a magical pencil, which has the ability to bring things drawn with it to life.</a:t>
            </a:r>
          </a:p>
        </p:txBody>
      </p:sp>
      <p:sp>
        <p:nvSpPr>
          <p:cNvPr id="3" name="Rectangle 2">
            <a:extLst>
              <a:ext uri="{FF2B5EF4-FFF2-40B4-BE49-F238E27FC236}">
                <a16:creationId xmlns:a16="http://schemas.microsoft.com/office/drawing/2014/main" id="{D2AD6BC0-FC47-4C15-A8C1-2DF0590B4A19}"/>
              </a:ext>
            </a:extLst>
          </p:cNvPr>
          <p:cNvSpPr/>
          <p:nvPr/>
        </p:nvSpPr>
        <p:spPr>
          <a:xfrm>
            <a:off x="2119745" y="4142645"/>
            <a:ext cx="7921731" cy="324448"/>
          </a:xfrm>
          <a:prstGeom prst="rect">
            <a:avLst/>
          </a:prstGeom>
        </p:spPr>
        <p:txBody>
          <a:bodyPr wrap="square">
            <a:spAutoFit/>
          </a:bodyPr>
          <a:lstStyle/>
          <a:p>
            <a:pPr algn="ctr">
              <a:lnSpc>
                <a:spcPct val="115000"/>
              </a:lnSpc>
              <a:spcBef>
                <a:spcPts val="285"/>
              </a:spcBef>
              <a:spcAft>
                <a:spcPts val="285"/>
              </a:spcAft>
            </a:pPr>
            <a:r>
              <a:rPr lang="en-US" sz="1400"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Fig. Stills from serial ‘</a:t>
            </a:r>
            <a:r>
              <a:rPr lang="en-US" sz="1400" b="1" i="1" dirty="0" err="1">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Shaka</a:t>
            </a:r>
            <a:r>
              <a:rPr lang="en-US" sz="1400"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 </a:t>
            </a:r>
            <a:r>
              <a:rPr lang="en-US" sz="1400" b="1" i="1" dirty="0" err="1">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Laka</a:t>
            </a:r>
            <a:r>
              <a:rPr lang="en-US" sz="1400"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 Boom </a:t>
            </a:r>
            <a:r>
              <a:rPr lang="en-US" sz="1400" b="1" i="1" dirty="0" err="1">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Boom</a:t>
            </a:r>
            <a:r>
              <a:rPr lang="en-US" sz="1400" b="1" i="1" dirty="0">
                <a:solidFill>
                  <a:srgbClr val="FFC000"/>
                </a:solidFill>
                <a:latin typeface="Bookman Old Style" panose="02050604050505020204" pitchFamily="18" charset="0"/>
                <a:ea typeface="Times New Roman" panose="02020603050405020304" pitchFamily="18" charset="0"/>
                <a:cs typeface="Bookman Old Style" panose="02050604050505020204" pitchFamily="18" charset="0"/>
              </a:rPr>
              <a:t>’</a:t>
            </a:r>
            <a:endParaRPr lang="en-IN"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shaka laka boom boom01.jpg">
            <a:extLst>
              <a:ext uri="{FF2B5EF4-FFF2-40B4-BE49-F238E27FC236}">
                <a16:creationId xmlns:a16="http://schemas.microsoft.com/office/drawing/2014/main" id="{DF9D8DEE-B34A-4243-B05B-9D4001873BFD}"/>
              </a:ext>
            </a:extLst>
          </p:cNvPr>
          <p:cNvPicPr/>
          <p:nvPr/>
        </p:nvPicPr>
        <p:blipFill>
          <a:blip r:embed="rId2"/>
          <a:srcRect t="9704"/>
          <a:stretch>
            <a:fillRect/>
          </a:stretch>
        </p:blipFill>
        <p:spPr bwMode="auto">
          <a:xfrm>
            <a:off x="2309966" y="2102314"/>
            <a:ext cx="3263786" cy="2113900"/>
          </a:xfrm>
          <a:prstGeom prst="rect">
            <a:avLst/>
          </a:prstGeom>
        </p:spPr>
      </p:pic>
      <p:pic>
        <p:nvPicPr>
          <p:cNvPr id="8" name="Image16">
            <a:extLst>
              <a:ext uri="{FF2B5EF4-FFF2-40B4-BE49-F238E27FC236}">
                <a16:creationId xmlns:a16="http://schemas.microsoft.com/office/drawing/2014/main" id="{AF8AB269-34FB-4203-BBBF-236C5EB38479}"/>
              </a:ext>
            </a:extLst>
          </p:cNvPr>
          <p:cNvPicPr/>
          <p:nvPr/>
        </p:nvPicPr>
        <p:blipFill>
          <a:blip r:embed="rId3"/>
          <a:srcRect l="12670" r="4946"/>
          <a:stretch>
            <a:fillRect/>
          </a:stretch>
        </p:blipFill>
        <p:spPr bwMode="auto">
          <a:xfrm>
            <a:off x="6096000" y="2077043"/>
            <a:ext cx="3255818" cy="2139171"/>
          </a:xfrm>
          <a:prstGeom prst="rect">
            <a:avLst/>
          </a:prstGeom>
        </p:spPr>
      </p:pic>
      <p:sp>
        <p:nvSpPr>
          <p:cNvPr id="4" name="Rectangle 3">
            <a:extLst>
              <a:ext uri="{FF2B5EF4-FFF2-40B4-BE49-F238E27FC236}">
                <a16:creationId xmlns:a16="http://schemas.microsoft.com/office/drawing/2014/main" id="{0CCF47FF-82C1-4907-BF3A-4F625BDC9181}"/>
              </a:ext>
            </a:extLst>
          </p:cNvPr>
          <p:cNvSpPr/>
          <p:nvPr/>
        </p:nvSpPr>
        <p:spPr>
          <a:xfrm>
            <a:off x="432692" y="4428559"/>
            <a:ext cx="10550612" cy="2308324"/>
          </a:xfrm>
          <a:prstGeom prst="rect">
            <a:avLst/>
          </a:prstGeom>
          <a:noFill/>
        </p:spPr>
        <p:txBody>
          <a:bodyPr wrap="square" rtlCol="0">
            <a:spAutoFit/>
          </a:bodyPr>
          <a:lstStyle/>
          <a:p>
            <a:pPr algn="just"/>
            <a:r>
              <a:rPr lang="en-IN" sz="2400" dirty="0"/>
              <a:t>It is a fiction story; we don’t have this kind of magic pen in reality. But you can find various pen or spline tool in </a:t>
            </a:r>
            <a:r>
              <a:rPr lang="en-IN" sz="2400" dirty="0" err="1"/>
              <a:t>SilhouetteFX</a:t>
            </a:r>
            <a:r>
              <a:rPr lang="en-IN" sz="2400" dirty="0"/>
              <a:t>© software that helps you to extract the focus object from the video footage. </a:t>
            </a:r>
          </a:p>
          <a:p>
            <a:pPr algn="just"/>
            <a:r>
              <a:rPr lang="en-IN" sz="2400" dirty="0"/>
              <a:t>This spline or pen creates shapes same as magical pen. Before you begin to create shapes from splines, let us resolve some thoughts which may come in your mind later.</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854" y="78676"/>
            <a:ext cx="9692640" cy="552427"/>
          </a:xfrm>
        </p:spPr>
        <p:txBody>
          <a:bodyPr>
            <a:normAutofit fontScale="90000"/>
          </a:bodyPr>
          <a:lstStyle/>
          <a:p>
            <a:r>
              <a:rPr lang="en-US" sz="3600" b="1" dirty="0">
                <a:solidFill>
                  <a:srgbClr val="FFFF00"/>
                </a:solidFill>
              </a:rPr>
              <a:t>Need of creating shapes for rotoscoping</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8" name="Rectangle 7"/>
          <p:cNvSpPr/>
          <p:nvPr/>
        </p:nvSpPr>
        <p:spPr>
          <a:xfrm>
            <a:off x="526472" y="474010"/>
            <a:ext cx="10640291" cy="1862048"/>
          </a:xfrm>
          <a:prstGeom prst="rect">
            <a:avLst/>
          </a:prstGeom>
          <a:noFill/>
        </p:spPr>
        <p:txBody>
          <a:bodyPr wrap="square" rtlCol="0">
            <a:spAutoFit/>
          </a:bodyPr>
          <a:lstStyle/>
          <a:p>
            <a:pPr algn="just"/>
            <a:r>
              <a:rPr lang="en-US" sz="2300" dirty="0"/>
              <a:t>Shape creates alpha matte. It is a black-and-white frame or set of frames that tells the program what is visible and what is not. In matte, white color is visible and black is not visible. Gray areas are partially visible depending on their numerical position between 1 and 0. Compositors use the Alpha matte to isolate areas within the comp. Observe three pictures (a), (b), (c).</a:t>
            </a:r>
          </a:p>
        </p:txBody>
      </p:sp>
      <p:pic>
        <p:nvPicPr>
          <p:cNvPr id="9" name="Picture 8">
            <a:extLst>
              <a:ext uri="{FF2B5EF4-FFF2-40B4-BE49-F238E27FC236}">
                <a16:creationId xmlns:a16="http://schemas.microsoft.com/office/drawing/2014/main" id="{C475E634-DBF4-43AA-8A45-EF7B2ADB547A}"/>
              </a:ext>
            </a:extLst>
          </p:cNvPr>
          <p:cNvPicPr/>
          <p:nvPr/>
        </p:nvPicPr>
        <p:blipFill>
          <a:blip r:embed="rId2"/>
          <a:stretch>
            <a:fillRect/>
          </a:stretch>
        </p:blipFill>
        <p:spPr bwMode="auto">
          <a:xfrm>
            <a:off x="691745" y="2352873"/>
            <a:ext cx="3117026" cy="1728571"/>
          </a:xfrm>
          <a:prstGeom prst="rect">
            <a:avLst/>
          </a:prstGeom>
        </p:spPr>
      </p:pic>
      <p:pic>
        <p:nvPicPr>
          <p:cNvPr id="10" name="Picture 9">
            <a:extLst>
              <a:ext uri="{FF2B5EF4-FFF2-40B4-BE49-F238E27FC236}">
                <a16:creationId xmlns:a16="http://schemas.microsoft.com/office/drawing/2014/main" id="{8E519DEC-0B56-4825-B236-5878DF8B2FAA}"/>
              </a:ext>
            </a:extLst>
          </p:cNvPr>
          <p:cNvPicPr/>
          <p:nvPr/>
        </p:nvPicPr>
        <p:blipFill>
          <a:blip r:embed="rId3"/>
          <a:stretch>
            <a:fillRect/>
          </a:stretch>
        </p:blipFill>
        <p:spPr bwMode="auto">
          <a:xfrm>
            <a:off x="4357848" y="2294493"/>
            <a:ext cx="3084397" cy="1808245"/>
          </a:xfrm>
          <a:prstGeom prst="rect">
            <a:avLst/>
          </a:prstGeom>
        </p:spPr>
      </p:pic>
      <p:pic>
        <p:nvPicPr>
          <p:cNvPr id="11" name="Picture 10">
            <a:extLst>
              <a:ext uri="{FF2B5EF4-FFF2-40B4-BE49-F238E27FC236}">
                <a16:creationId xmlns:a16="http://schemas.microsoft.com/office/drawing/2014/main" id="{F7C7763F-9417-4A0C-9F4B-084D3A5C09D0}"/>
              </a:ext>
            </a:extLst>
          </p:cNvPr>
          <p:cNvPicPr/>
          <p:nvPr/>
        </p:nvPicPr>
        <p:blipFill>
          <a:blip r:embed="rId4"/>
          <a:stretch>
            <a:fillRect/>
          </a:stretch>
        </p:blipFill>
        <p:spPr bwMode="auto">
          <a:xfrm>
            <a:off x="7882818" y="2352874"/>
            <a:ext cx="3163573" cy="1790904"/>
          </a:xfrm>
          <a:prstGeom prst="rect">
            <a:avLst/>
          </a:prstGeom>
        </p:spPr>
      </p:pic>
      <p:sp>
        <p:nvSpPr>
          <p:cNvPr id="4" name="Rectangle 3">
            <a:extLst>
              <a:ext uri="{FF2B5EF4-FFF2-40B4-BE49-F238E27FC236}">
                <a16:creationId xmlns:a16="http://schemas.microsoft.com/office/drawing/2014/main" id="{38D3A8BF-FC4F-4051-980F-A76F0731C2E7}"/>
              </a:ext>
            </a:extLst>
          </p:cNvPr>
          <p:cNvSpPr/>
          <p:nvPr/>
        </p:nvSpPr>
        <p:spPr>
          <a:xfrm>
            <a:off x="864185" y="4032700"/>
            <a:ext cx="2225289"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 Original Footage</a:t>
            </a:r>
            <a:endParaRPr lang="en-IN" sz="1400" dirty="0">
              <a:solidFill>
                <a:srgbClr val="FFC000"/>
              </a:solidFill>
            </a:endParaRPr>
          </a:p>
        </p:txBody>
      </p:sp>
      <p:sp>
        <p:nvSpPr>
          <p:cNvPr id="13" name="Rectangle 12">
            <a:extLst>
              <a:ext uri="{FF2B5EF4-FFF2-40B4-BE49-F238E27FC236}">
                <a16:creationId xmlns:a16="http://schemas.microsoft.com/office/drawing/2014/main" id="{6C564F84-96D4-4C21-9403-6086756119A8}"/>
              </a:ext>
            </a:extLst>
          </p:cNvPr>
          <p:cNvSpPr/>
          <p:nvPr/>
        </p:nvSpPr>
        <p:spPr>
          <a:xfrm>
            <a:off x="3922340" y="4048617"/>
            <a:ext cx="3689285" cy="523220"/>
          </a:xfrm>
          <a:prstGeom prst="rect">
            <a:avLst/>
          </a:prstGeom>
        </p:spPr>
        <p:txBody>
          <a:bodyPr wrap="square">
            <a:spAutoFit/>
          </a:bodyPr>
          <a:lstStyle/>
          <a:p>
            <a:pPr algn="ctr"/>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it-IT"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(b) Create Alpha Matte in SilhouetteFX©</a:t>
            </a:r>
            <a:endParaRPr lang="en-IN" sz="1400" dirty="0">
              <a:solidFill>
                <a:srgbClr val="FFC000"/>
              </a:solidFill>
            </a:endParaRPr>
          </a:p>
        </p:txBody>
      </p:sp>
      <p:sp>
        <p:nvSpPr>
          <p:cNvPr id="14" name="Rectangle 13">
            <a:extLst>
              <a:ext uri="{FF2B5EF4-FFF2-40B4-BE49-F238E27FC236}">
                <a16:creationId xmlns:a16="http://schemas.microsoft.com/office/drawing/2014/main" id="{CFF1F553-D52B-414F-8AEF-C0B79E4C223F}"/>
              </a:ext>
            </a:extLst>
          </p:cNvPr>
          <p:cNvSpPr/>
          <p:nvPr/>
        </p:nvSpPr>
        <p:spPr>
          <a:xfrm>
            <a:off x="8425203" y="4071279"/>
            <a:ext cx="2276585"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(c) Final Composite </a:t>
            </a:r>
            <a:endParaRPr lang="en-IN" sz="1400" dirty="0">
              <a:solidFill>
                <a:srgbClr val="FFC000"/>
              </a:solidFill>
            </a:endParaRPr>
          </a:p>
        </p:txBody>
      </p:sp>
      <p:sp>
        <p:nvSpPr>
          <p:cNvPr id="6" name="Rectangle 5">
            <a:extLst>
              <a:ext uri="{FF2B5EF4-FFF2-40B4-BE49-F238E27FC236}">
                <a16:creationId xmlns:a16="http://schemas.microsoft.com/office/drawing/2014/main" id="{BFA18D76-6331-441E-8E65-E6080E84951A}"/>
              </a:ext>
            </a:extLst>
          </p:cNvPr>
          <p:cNvSpPr/>
          <p:nvPr/>
        </p:nvSpPr>
        <p:spPr>
          <a:xfrm>
            <a:off x="526472" y="4508088"/>
            <a:ext cx="10640291" cy="2215991"/>
          </a:xfrm>
          <a:prstGeom prst="rect">
            <a:avLst/>
          </a:prstGeom>
          <a:noFill/>
        </p:spPr>
        <p:txBody>
          <a:bodyPr wrap="square" rtlCol="0">
            <a:spAutoFit/>
          </a:bodyPr>
          <a:lstStyle/>
          <a:p>
            <a:pPr algn="just"/>
            <a:r>
              <a:rPr lang="en-IN" sz="2300" dirty="0"/>
              <a:t>Observe that the black and white area in (b). The black colour represents transparent area and white colour represents solid area. So in (c) transparent black area is replaced by background while the solid white area is not replaced. Compare (a) and (c), and identify the area which is replaced in final composite. You need pen tool or spline to create the picture (b), which is Alpha mate. </a:t>
            </a:r>
          </a:p>
        </p:txBody>
      </p:sp>
    </p:spTree>
    <p:extLst>
      <p:ext uri="{BB962C8B-B14F-4D97-AF65-F5344CB8AC3E}">
        <p14:creationId xmlns:p14="http://schemas.microsoft.com/office/powerpoint/2010/main" val="3550795280"/>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52" y="212461"/>
            <a:ext cx="9692640" cy="519376"/>
          </a:xfrm>
        </p:spPr>
        <p:txBody>
          <a:bodyPr>
            <a:normAutofit fontScale="90000"/>
          </a:bodyPr>
          <a:lstStyle/>
          <a:p>
            <a:r>
              <a:rPr lang="en-US" sz="3600" b="1" dirty="0">
                <a:solidFill>
                  <a:srgbClr val="FFFF00"/>
                </a:solidFill>
              </a:rPr>
              <a:t>Tools</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9" name="TextBox 8"/>
          <p:cNvSpPr txBox="1"/>
          <p:nvPr/>
        </p:nvSpPr>
        <p:spPr>
          <a:xfrm>
            <a:off x="395416" y="731837"/>
            <a:ext cx="7141457" cy="2308324"/>
          </a:xfrm>
          <a:prstGeom prst="rect">
            <a:avLst/>
          </a:prstGeom>
          <a:noFill/>
        </p:spPr>
        <p:txBody>
          <a:bodyPr wrap="square" rtlCol="0">
            <a:spAutoFit/>
          </a:bodyPr>
          <a:lstStyle/>
          <a:p>
            <a:pPr algn="just"/>
            <a:r>
              <a:rPr lang="en-US" sz="2400" dirty="0"/>
              <a:t>Spline is probably most important tools for creating roto shape which you can get in tools panel. As you click on Roto nodes, Tools panel appears Left side of </a:t>
            </a:r>
            <a:r>
              <a:rPr lang="en-US" sz="2400" dirty="0" err="1"/>
              <a:t>Silhouette©FX</a:t>
            </a:r>
            <a:r>
              <a:rPr lang="en-US" sz="2400" dirty="0"/>
              <a:t> software interface. Tools are designed for rotoscoping and it helps to draw the shapes.</a:t>
            </a:r>
          </a:p>
        </p:txBody>
      </p:sp>
      <p:sp>
        <p:nvSpPr>
          <p:cNvPr id="3" name="Rectangle 2">
            <a:extLst>
              <a:ext uri="{FF2B5EF4-FFF2-40B4-BE49-F238E27FC236}">
                <a16:creationId xmlns:a16="http://schemas.microsoft.com/office/drawing/2014/main" id="{4A46BF11-E0DC-444F-B308-CEC021A112BE}"/>
              </a:ext>
            </a:extLst>
          </p:cNvPr>
          <p:cNvSpPr/>
          <p:nvPr/>
        </p:nvSpPr>
        <p:spPr>
          <a:xfrm>
            <a:off x="7955505" y="3609821"/>
            <a:ext cx="3101921" cy="338554"/>
          </a:xfrm>
          <a:prstGeom prst="rect">
            <a:avLst/>
          </a:prstGeom>
          <a:noFill/>
        </p:spPr>
        <p:txBody>
          <a:bodyPr wrap="square">
            <a:spAutoFit/>
          </a:bodyPr>
          <a:lstStyle/>
          <a:p>
            <a:pPr algn="ctr"/>
            <a:r>
              <a:rPr lang="en-US" sz="1600" b="1" i="1" dirty="0">
                <a:solidFill>
                  <a:srgbClr val="FFC000"/>
                </a:solidFill>
              </a:rPr>
              <a:t>Fig. Rotoscoping Tools </a:t>
            </a:r>
            <a:endParaRPr lang="en-IN" sz="1600" b="1" i="1" dirty="0">
              <a:solidFill>
                <a:srgbClr val="FFC000"/>
              </a:solidFill>
            </a:endParaRPr>
          </a:p>
        </p:txBody>
      </p:sp>
      <p:sp>
        <p:nvSpPr>
          <p:cNvPr id="6" name="Rectangle 5">
            <a:extLst>
              <a:ext uri="{FF2B5EF4-FFF2-40B4-BE49-F238E27FC236}">
                <a16:creationId xmlns:a16="http://schemas.microsoft.com/office/drawing/2014/main" id="{3860E59B-F57B-44E4-B0AC-FD04015B0A0B}"/>
              </a:ext>
            </a:extLst>
          </p:cNvPr>
          <p:cNvSpPr/>
          <p:nvPr/>
        </p:nvSpPr>
        <p:spPr>
          <a:xfrm>
            <a:off x="395417" y="3921715"/>
            <a:ext cx="10452694" cy="2308324"/>
          </a:xfrm>
          <a:prstGeom prst="rect">
            <a:avLst/>
          </a:prstGeom>
          <a:noFill/>
        </p:spPr>
        <p:txBody>
          <a:bodyPr wrap="square" rtlCol="0">
            <a:spAutoFit/>
          </a:bodyPr>
          <a:lstStyle/>
          <a:p>
            <a:pPr algn="just"/>
            <a:r>
              <a:rPr lang="en-US" sz="2400" dirty="0"/>
              <a:t>This tool panel is classified in three categories.</a:t>
            </a:r>
          </a:p>
          <a:p>
            <a:pPr marL="457200" indent="-457200" algn="just">
              <a:buFont typeface="+mj-lt"/>
              <a:buAutoNum type="arabicPeriod"/>
            </a:pPr>
            <a:r>
              <a:rPr lang="en-US" sz="2400" b="1" dirty="0">
                <a:solidFill>
                  <a:srgbClr val="FFC000"/>
                </a:solidFill>
              </a:rPr>
              <a:t>Drawing Tools – </a:t>
            </a:r>
            <a:r>
              <a:rPr lang="en-US" sz="2400" dirty="0"/>
              <a:t>B spline, X spline, Bezier, Square, Circle and Reshape.</a:t>
            </a:r>
          </a:p>
          <a:p>
            <a:pPr marL="457200" indent="-457200" algn="just">
              <a:buFont typeface="+mj-lt"/>
              <a:buAutoNum type="arabicPeriod"/>
            </a:pPr>
            <a:r>
              <a:rPr lang="en-US" sz="2400" b="1" dirty="0">
                <a:solidFill>
                  <a:srgbClr val="FFC000"/>
                </a:solidFill>
              </a:rPr>
              <a:t>Animating Tools – </a:t>
            </a:r>
            <a:r>
              <a:rPr lang="en-US" sz="2400" dirty="0"/>
              <a:t>Transform and IK (Inverse Kinematics), Reshape.</a:t>
            </a:r>
          </a:p>
          <a:p>
            <a:pPr marL="457200" indent="-457200" algn="just">
              <a:buFont typeface="+mj-lt"/>
              <a:buAutoNum type="arabicPeriod"/>
            </a:pPr>
            <a:r>
              <a:rPr lang="en-US" sz="2400" b="1" dirty="0">
                <a:solidFill>
                  <a:srgbClr val="FFC000"/>
                </a:solidFill>
              </a:rPr>
              <a:t>Tracker – </a:t>
            </a:r>
            <a:r>
              <a:rPr lang="en-US" sz="2400" dirty="0"/>
              <a:t>It creates path for animating shapes.</a:t>
            </a:r>
          </a:p>
        </p:txBody>
      </p:sp>
      <p:pic>
        <p:nvPicPr>
          <p:cNvPr id="8" name="Image17">
            <a:extLst>
              <a:ext uri="{FF2B5EF4-FFF2-40B4-BE49-F238E27FC236}">
                <a16:creationId xmlns:a16="http://schemas.microsoft.com/office/drawing/2014/main" id="{E14BD80F-5711-452D-AD23-3766D474A7BB}"/>
              </a:ext>
            </a:extLst>
          </p:cNvPr>
          <p:cNvPicPr/>
          <p:nvPr/>
        </p:nvPicPr>
        <p:blipFill>
          <a:blip r:embed="rId2"/>
          <a:srcRect b="6403"/>
          <a:stretch>
            <a:fillRect/>
          </a:stretch>
        </p:blipFill>
        <p:spPr bwMode="auto">
          <a:xfrm>
            <a:off x="7746189" y="574103"/>
            <a:ext cx="3101921" cy="3035718"/>
          </a:xfrm>
          <a:prstGeom prst="rect">
            <a:avLst/>
          </a:prstGeom>
        </p:spPr>
      </p:pic>
    </p:spTree>
    <p:extLst>
      <p:ext uri="{BB962C8B-B14F-4D97-AF65-F5344CB8AC3E}">
        <p14:creationId xmlns:p14="http://schemas.microsoft.com/office/powerpoint/2010/main" val="1446773281"/>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852" y="212461"/>
            <a:ext cx="9692640" cy="519376"/>
          </a:xfrm>
        </p:spPr>
        <p:txBody>
          <a:bodyPr>
            <a:normAutofit fontScale="90000"/>
          </a:bodyPr>
          <a:lstStyle/>
          <a:p>
            <a:r>
              <a:rPr lang="en-US" sz="3600" b="1" dirty="0">
                <a:solidFill>
                  <a:srgbClr val="FFFF00"/>
                </a:solidFill>
              </a:rPr>
              <a:t>Shape Types</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9" name="TextBox 8"/>
          <p:cNvSpPr txBox="1"/>
          <p:nvPr/>
        </p:nvSpPr>
        <p:spPr>
          <a:xfrm>
            <a:off x="804245" y="1203806"/>
            <a:ext cx="10085428" cy="1938992"/>
          </a:xfrm>
          <a:prstGeom prst="rect">
            <a:avLst/>
          </a:prstGeom>
          <a:noFill/>
        </p:spPr>
        <p:txBody>
          <a:bodyPr wrap="square" rtlCol="0">
            <a:spAutoFit/>
          </a:bodyPr>
          <a:lstStyle/>
          <a:p>
            <a:pPr algn="just"/>
            <a:r>
              <a:rPr lang="en-US" sz="2400" dirty="0"/>
              <a:t>It is the oldest tool such as Pen tool in Adobe Photoshop©. Bezier splines are defined by control points and tangents. To control Bezier you have to control two things.</a:t>
            </a:r>
          </a:p>
          <a:p>
            <a:pPr algn="just"/>
            <a:r>
              <a:rPr lang="en-US" sz="2400" dirty="0"/>
              <a:t>1. Control point for position</a:t>
            </a:r>
          </a:p>
          <a:p>
            <a:pPr algn="just"/>
            <a:r>
              <a:rPr lang="en-US" sz="2400" dirty="0"/>
              <a:t>2. Tangent or Handle for curvature</a:t>
            </a:r>
          </a:p>
        </p:txBody>
      </p:sp>
      <p:sp>
        <p:nvSpPr>
          <p:cNvPr id="3" name="Rectangle 2">
            <a:extLst>
              <a:ext uri="{FF2B5EF4-FFF2-40B4-BE49-F238E27FC236}">
                <a16:creationId xmlns:a16="http://schemas.microsoft.com/office/drawing/2014/main" id="{4A46BF11-E0DC-444F-B308-CEC021A112BE}"/>
              </a:ext>
            </a:extLst>
          </p:cNvPr>
          <p:cNvSpPr/>
          <p:nvPr/>
        </p:nvSpPr>
        <p:spPr>
          <a:xfrm>
            <a:off x="3512824" y="5973961"/>
            <a:ext cx="3101921" cy="338554"/>
          </a:xfrm>
          <a:prstGeom prst="rect">
            <a:avLst/>
          </a:prstGeom>
          <a:noFill/>
        </p:spPr>
        <p:txBody>
          <a:bodyPr wrap="square">
            <a:spAutoFit/>
          </a:bodyPr>
          <a:lstStyle/>
          <a:p>
            <a:pPr algn="ctr"/>
            <a:r>
              <a:rPr lang="en-US" sz="1600" b="1" i="1" dirty="0">
                <a:solidFill>
                  <a:srgbClr val="FFC000"/>
                </a:solidFill>
              </a:rPr>
              <a:t>Fig. Bezier tool </a:t>
            </a:r>
            <a:endParaRPr lang="en-IN" sz="1600" b="1" i="1" dirty="0">
              <a:solidFill>
                <a:srgbClr val="FFC000"/>
              </a:solidFill>
            </a:endParaRPr>
          </a:p>
        </p:txBody>
      </p:sp>
      <p:sp>
        <p:nvSpPr>
          <p:cNvPr id="4" name="Rectangle 3">
            <a:extLst>
              <a:ext uri="{FF2B5EF4-FFF2-40B4-BE49-F238E27FC236}">
                <a16:creationId xmlns:a16="http://schemas.microsoft.com/office/drawing/2014/main" id="{7619B557-D26E-4917-9ECC-C6B17201763A}"/>
              </a:ext>
            </a:extLst>
          </p:cNvPr>
          <p:cNvSpPr/>
          <p:nvPr/>
        </p:nvSpPr>
        <p:spPr>
          <a:xfrm>
            <a:off x="818632" y="627961"/>
            <a:ext cx="1693092" cy="590931"/>
          </a:xfrm>
          <a:prstGeom prst="rect">
            <a:avLst/>
          </a:prstGeom>
        </p:spPr>
        <p:txBody>
          <a:bodyPr vert="horz" lIns="91440" tIns="45720" rIns="91440" bIns="45720" rtlCol="0" anchor="b">
            <a:normAutofit fontScale="97500"/>
          </a:bodyPr>
          <a:lstStyle/>
          <a:p>
            <a:pPr defTabSz="914400">
              <a:lnSpc>
                <a:spcPct val="90000"/>
              </a:lnSpc>
              <a:spcBef>
                <a:spcPct val="0"/>
              </a:spcBef>
            </a:pPr>
            <a:r>
              <a:rPr lang="en-IN" sz="3600" b="1" spc="-50" dirty="0">
                <a:solidFill>
                  <a:srgbClr val="FFC000"/>
                </a:solidFill>
                <a:latin typeface="+mj-lt"/>
                <a:ea typeface="+mj-ea"/>
                <a:cs typeface="+mj-cs"/>
              </a:rPr>
              <a:t>Bezier</a:t>
            </a:r>
          </a:p>
        </p:txBody>
      </p:sp>
      <p:pic>
        <p:nvPicPr>
          <p:cNvPr id="10" name="Image18">
            <a:extLst>
              <a:ext uri="{FF2B5EF4-FFF2-40B4-BE49-F238E27FC236}">
                <a16:creationId xmlns:a16="http://schemas.microsoft.com/office/drawing/2014/main" id="{77A630BD-7023-4B02-9676-9ACBE236B6D6}"/>
              </a:ext>
            </a:extLst>
          </p:cNvPr>
          <p:cNvPicPr/>
          <p:nvPr/>
        </p:nvPicPr>
        <p:blipFill>
          <a:blip r:embed="rId2"/>
          <a:stretch>
            <a:fillRect/>
          </a:stretch>
        </p:blipFill>
        <p:spPr bwMode="auto">
          <a:xfrm>
            <a:off x="3471806" y="3541395"/>
            <a:ext cx="3101921" cy="2432566"/>
          </a:xfrm>
          <a:prstGeom prst="rect">
            <a:avLst/>
          </a:prstGeom>
        </p:spPr>
      </p:pic>
      <p:sp>
        <p:nvSpPr>
          <p:cNvPr id="11" name="AutoShape 9">
            <a:extLst>
              <a:ext uri="{FF2B5EF4-FFF2-40B4-BE49-F238E27FC236}">
                <a16:creationId xmlns:a16="http://schemas.microsoft.com/office/drawing/2014/main" id="{246E9CF9-0CE2-4C94-952B-54511EC34678}"/>
              </a:ext>
            </a:extLst>
          </p:cNvPr>
          <p:cNvSpPr/>
          <p:nvPr/>
        </p:nvSpPr>
        <p:spPr>
          <a:xfrm flipH="1">
            <a:off x="6069242" y="3554308"/>
            <a:ext cx="420370" cy="224790"/>
          </a:xfrm>
          <a:custGeom>
            <a:avLst/>
            <a:gdLst/>
            <a:ahLst/>
            <a:cxnLst/>
            <a:rect l="l" t="t" r="r" b="b"/>
            <a:pathLst>
              <a:path w="21600" h="21600">
                <a:moveTo>
                  <a:pt x="0" y="0"/>
                </a:moveTo>
                <a:lnTo>
                  <a:pt x="21600" y="21600"/>
                </a:lnTo>
              </a:path>
            </a:pathLst>
          </a:custGeom>
          <a:noFill/>
          <a:ln w="936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2" name="AutoShape 7_0">
            <a:extLst>
              <a:ext uri="{FF2B5EF4-FFF2-40B4-BE49-F238E27FC236}">
                <a16:creationId xmlns:a16="http://schemas.microsoft.com/office/drawing/2014/main" id="{8BDAB506-0401-44F4-96F9-29BB09EDAF58}"/>
              </a:ext>
            </a:extLst>
          </p:cNvPr>
          <p:cNvSpPr/>
          <p:nvPr/>
        </p:nvSpPr>
        <p:spPr>
          <a:xfrm>
            <a:off x="4932218" y="3609821"/>
            <a:ext cx="96982" cy="715963"/>
          </a:xfrm>
          <a:custGeom>
            <a:avLst/>
            <a:gdLst/>
            <a:ahLst/>
            <a:cxnLst/>
            <a:rect l="l" t="t" r="r" b="b"/>
            <a:pathLst>
              <a:path w="21600" h="21600">
                <a:moveTo>
                  <a:pt x="0" y="0"/>
                </a:moveTo>
                <a:lnTo>
                  <a:pt x="21600" y="21600"/>
                </a:lnTo>
              </a:path>
            </a:pathLst>
          </a:custGeom>
          <a:noFill/>
          <a:ln w="9360">
            <a:solidFill>
              <a:srgbClr val="00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7" name="Rectangle 3">
            <a:extLst>
              <a:ext uri="{FF2B5EF4-FFF2-40B4-BE49-F238E27FC236}">
                <a16:creationId xmlns:a16="http://schemas.microsoft.com/office/drawing/2014/main" id="{02C63944-06D4-4F49-9054-7CFBE37BCB71}"/>
              </a:ext>
            </a:extLst>
          </p:cNvPr>
          <p:cNvSpPr>
            <a:spLocks noChangeArrowheads="1"/>
          </p:cNvSpPr>
          <p:nvPr/>
        </p:nvSpPr>
        <p:spPr bwMode="auto">
          <a:xfrm>
            <a:off x="3269672" y="303524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13" name="Rectangle 4">
            <a:extLst>
              <a:ext uri="{FF2B5EF4-FFF2-40B4-BE49-F238E27FC236}">
                <a16:creationId xmlns:a16="http://schemas.microsoft.com/office/drawing/2014/main" id="{2762D57B-B616-4EDB-9C83-A448AD65AE08}"/>
              </a:ext>
            </a:extLst>
          </p:cNvPr>
          <p:cNvSpPr>
            <a:spLocks noChangeArrowheads="1"/>
          </p:cNvSpPr>
          <p:nvPr/>
        </p:nvSpPr>
        <p:spPr bwMode="auto">
          <a:xfrm>
            <a:off x="3880735" y="3241371"/>
            <a:ext cx="468910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latin typeface="Bookman Old Style" panose="02050604050505020204" pitchFamily="18" charset="0"/>
                <a:cs typeface="Mangal" panose="02040503050203030202" pitchFamily="18" charset="0"/>
              </a:rPr>
              <a:t>Control </a:t>
            </a:r>
            <a:r>
              <a:rPr kumimoji="0" lang="en-US" altLang="en-US" sz="1400" b="1" i="0" u="none" strike="noStrike" cap="none" normalizeH="0" baseline="0" dirty="0">
                <a:ln>
                  <a:noFill/>
                </a:ln>
                <a:effectLst/>
                <a:latin typeface="Bookman Old Style" panose="02050604050505020204" pitchFamily="18" charset="0"/>
                <a:ea typeface="Calibri" panose="020F0502020204030204" pitchFamily="34" charset="0"/>
                <a:cs typeface="Mangal" panose="02040503050203030202" pitchFamily="18" charset="0"/>
              </a:rPr>
              <a:t>Point		Tangent or Handle</a:t>
            </a:r>
            <a:endParaRPr kumimoji="0" lang="en-US" altLang="en-US" sz="24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918731616"/>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9" name="TextBox 8"/>
          <p:cNvSpPr txBox="1"/>
          <p:nvPr/>
        </p:nvSpPr>
        <p:spPr>
          <a:xfrm>
            <a:off x="420129" y="565583"/>
            <a:ext cx="10374776" cy="2308324"/>
          </a:xfrm>
          <a:prstGeom prst="rect">
            <a:avLst/>
          </a:prstGeom>
          <a:noFill/>
        </p:spPr>
        <p:txBody>
          <a:bodyPr wrap="square" rtlCol="0">
            <a:spAutoFit/>
          </a:bodyPr>
          <a:lstStyle/>
          <a:p>
            <a:pPr algn="just"/>
            <a:r>
              <a:rPr lang="en-US" sz="2400" dirty="0"/>
              <a:t>Right clicking the mouse button on any control point shows the four adjustments.</a:t>
            </a:r>
          </a:p>
          <a:p>
            <a:pPr marL="457200" indent="-457200" algn="just">
              <a:buFont typeface="+mj-lt"/>
              <a:buAutoNum type="arabicPeriod"/>
            </a:pPr>
            <a:r>
              <a:rPr lang="en-US" sz="2400" dirty="0"/>
              <a:t>Linear – Linear adjusts both tangents one quarter the distance and in the direction of their adjoining control points.</a:t>
            </a:r>
          </a:p>
          <a:p>
            <a:pPr marL="457200" indent="-457200" algn="just">
              <a:buFont typeface="+mj-lt"/>
              <a:buAutoNum type="arabicPeriod"/>
            </a:pPr>
            <a:r>
              <a:rPr lang="en-US" sz="2400" dirty="0"/>
              <a:t>Corner – It collapses both tangent points.</a:t>
            </a:r>
          </a:p>
          <a:p>
            <a:pPr marL="457200" indent="-457200" algn="just">
              <a:buFont typeface="+mj-lt"/>
              <a:buAutoNum type="arabicPeriod"/>
            </a:pPr>
            <a:r>
              <a:rPr lang="en-US" sz="2400" dirty="0"/>
              <a:t>Cardinal – Creates smooth point whether the curve passes smoothly.</a:t>
            </a:r>
          </a:p>
        </p:txBody>
      </p:sp>
      <p:sp>
        <p:nvSpPr>
          <p:cNvPr id="2" name="Rectangle 1">
            <a:extLst>
              <a:ext uri="{FF2B5EF4-FFF2-40B4-BE49-F238E27FC236}">
                <a16:creationId xmlns:a16="http://schemas.microsoft.com/office/drawing/2014/main" id="{B0CE2550-913E-4144-B4F7-694682608D98}"/>
              </a:ext>
            </a:extLst>
          </p:cNvPr>
          <p:cNvSpPr/>
          <p:nvPr/>
        </p:nvSpPr>
        <p:spPr>
          <a:xfrm>
            <a:off x="420129" y="150303"/>
            <a:ext cx="9310254" cy="509806"/>
          </a:xfrm>
          <a:prstGeom prst="rect">
            <a:avLst/>
          </a:prstGeom>
        </p:spPr>
        <p:txBody>
          <a:bodyPr vert="horz" lIns="91440" tIns="45720" rIns="91440" bIns="45720" rtlCol="0" anchor="t">
            <a:normAutofit fontScale="90000" lnSpcReduction="10000"/>
          </a:bodyPr>
          <a:lstStyle/>
          <a:p>
            <a:pPr defTabSz="914400">
              <a:lnSpc>
                <a:spcPct val="90000"/>
              </a:lnSpc>
              <a:spcBef>
                <a:spcPct val="0"/>
              </a:spcBef>
            </a:pPr>
            <a:r>
              <a:rPr lang="en-IN" sz="3600" b="1" spc="-50" dirty="0">
                <a:solidFill>
                  <a:srgbClr val="FFC000"/>
                </a:solidFill>
                <a:latin typeface="+mj-lt"/>
                <a:ea typeface="+mj-ea"/>
                <a:cs typeface="+mj-cs"/>
              </a:rPr>
              <a:t>Adjust Bezier curve tension</a:t>
            </a:r>
          </a:p>
        </p:txBody>
      </p:sp>
      <p:pic>
        <p:nvPicPr>
          <p:cNvPr id="6" name="bezier-Alt+drag.jpg_1">
            <a:extLst>
              <a:ext uri="{FF2B5EF4-FFF2-40B4-BE49-F238E27FC236}">
                <a16:creationId xmlns:a16="http://schemas.microsoft.com/office/drawing/2014/main" id="{A659ADA6-1EDB-4E26-9B04-06E24B7B4C0C}"/>
              </a:ext>
            </a:extLst>
          </p:cNvPr>
          <p:cNvPicPr/>
          <p:nvPr/>
        </p:nvPicPr>
        <p:blipFill>
          <a:blip r:embed="rId2"/>
          <a:stretch>
            <a:fillRect/>
          </a:stretch>
        </p:blipFill>
        <p:spPr bwMode="auto">
          <a:xfrm>
            <a:off x="2076737" y="2877349"/>
            <a:ext cx="3298827" cy="1735965"/>
          </a:xfrm>
          <a:prstGeom prst="rect">
            <a:avLst/>
          </a:prstGeom>
          <a:ln>
            <a:solidFill>
              <a:schemeClr val="tx1"/>
            </a:solidFill>
          </a:ln>
        </p:spPr>
      </p:pic>
      <p:pic>
        <p:nvPicPr>
          <p:cNvPr id="8" name="bezier- linear.jpg_0">
            <a:extLst>
              <a:ext uri="{FF2B5EF4-FFF2-40B4-BE49-F238E27FC236}">
                <a16:creationId xmlns:a16="http://schemas.microsoft.com/office/drawing/2014/main" id="{F673F6D6-4099-4ABC-B0C2-178D98AA1240}"/>
              </a:ext>
            </a:extLst>
          </p:cNvPr>
          <p:cNvPicPr/>
          <p:nvPr/>
        </p:nvPicPr>
        <p:blipFill>
          <a:blip r:embed="rId3"/>
          <a:stretch>
            <a:fillRect/>
          </a:stretch>
        </p:blipFill>
        <p:spPr bwMode="auto">
          <a:xfrm>
            <a:off x="5865412" y="2873907"/>
            <a:ext cx="2973788" cy="1705140"/>
          </a:xfrm>
          <a:prstGeom prst="rect">
            <a:avLst/>
          </a:prstGeom>
          <a:ln>
            <a:solidFill>
              <a:schemeClr val="tx1"/>
            </a:solidFill>
          </a:ln>
        </p:spPr>
      </p:pic>
      <p:pic>
        <p:nvPicPr>
          <p:cNvPr id="10" name="02 bezier- Corner.jpg_0">
            <a:extLst>
              <a:ext uri="{FF2B5EF4-FFF2-40B4-BE49-F238E27FC236}">
                <a16:creationId xmlns:a16="http://schemas.microsoft.com/office/drawing/2014/main" id="{4E4B7D87-A195-468A-B585-CD566F0C2217}"/>
              </a:ext>
            </a:extLst>
          </p:cNvPr>
          <p:cNvPicPr/>
          <p:nvPr/>
        </p:nvPicPr>
        <p:blipFill>
          <a:blip r:embed="rId4"/>
          <a:stretch>
            <a:fillRect/>
          </a:stretch>
        </p:blipFill>
        <p:spPr bwMode="auto">
          <a:xfrm>
            <a:off x="2076738" y="4962233"/>
            <a:ext cx="3298826" cy="1565093"/>
          </a:xfrm>
          <a:prstGeom prst="rect">
            <a:avLst/>
          </a:prstGeom>
          <a:ln>
            <a:solidFill>
              <a:schemeClr val="tx1"/>
            </a:solidFill>
          </a:ln>
        </p:spPr>
      </p:pic>
      <p:pic>
        <p:nvPicPr>
          <p:cNvPr id="11" name="bezier- cardinal.jpg_0">
            <a:extLst>
              <a:ext uri="{FF2B5EF4-FFF2-40B4-BE49-F238E27FC236}">
                <a16:creationId xmlns:a16="http://schemas.microsoft.com/office/drawing/2014/main" id="{FF270AC0-2F61-45DD-B6DA-D4A46357B230}"/>
              </a:ext>
            </a:extLst>
          </p:cNvPr>
          <p:cNvPicPr/>
          <p:nvPr/>
        </p:nvPicPr>
        <p:blipFill>
          <a:blip r:embed="rId5"/>
          <a:stretch>
            <a:fillRect/>
          </a:stretch>
        </p:blipFill>
        <p:spPr bwMode="auto">
          <a:xfrm>
            <a:off x="5865411" y="4927807"/>
            <a:ext cx="2973788" cy="1616668"/>
          </a:xfrm>
          <a:prstGeom prst="rect">
            <a:avLst/>
          </a:prstGeom>
          <a:ln>
            <a:solidFill>
              <a:schemeClr val="tx1"/>
            </a:solidFill>
          </a:ln>
        </p:spPr>
      </p:pic>
      <p:sp>
        <p:nvSpPr>
          <p:cNvPr id="4" name="Rectangle 3">
            <a:extLst>
              <a:ext uri="{FF2B5EF4-FFF2-40B4-BE49-F238E27FC236}">
                <a16:creationId xmlns:a16="http://schemas.microsoft.com/office/drawing/2014/main" id="{2C13A04E-CA8E-4BF0-AA72-39CF8FBC0555}"/>
              </a:ext>
            </a:extLst>
          </p:cNvPr>
          <p:cNvSpPr/>
          <p:nvPr/>
        </p:nvSpPr>
        <p:spPr>
          <a:xfrm>
            <a:off x="2532622" y="4647740"/>
            <a:ext cx="2058577"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 Original Curve</a:t>
            </a:r>
            <a:endParaRPr lang="en-IN" sz="1400" dirty="0">
              <a:solidFill>
                <a:srgbClr val="FFC000"/>
              </a:solidFill>
            </a:endParaRPr>
          </a:p>
        </p:txBody>
      </p:sp>
      <p:sp>
        <p:nvSpPr>
          <p:cNvPr id="12" name="Rectangle 11">
            <a:extLst>
              <a:ext uri="{FF2B5EF4-FFF2-40B4-BE49-F238E27FC236}">
                <a16:creationId xmlns:a16="http://schemas.microsoft.com/office/drawing/2014/main" id="{FDADE8B5-8DF8-471B-BBCB-139588031952}"/>
              </a:ext>
            </a:extLst>
          </p:cNvPr>
          <p:cNvSpPr/>
          <p:nvPr/>
        </p:nvSpPr>
        <p:spPr>
          <a:xfrm>
            <a:off x="6647625" y="4571749"/>
            <a:ext cx="1409360"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(b) Linear</a:t>
            </a:r>
            <a:endParaRPr lang="en-IN" sz="1400" dirty="0">
              <a:solidFill>
                <a:srgbClr val="FFC000"/>
              </a:solidFill>
            </a:endParaRPr>
          </a:p>
        </p:txBody>
      </p:sp>
      <p:sp>
        <p:nvSpPr>
          <p:cNvPr id="13" name="Rectangle 12">
            <a:extLst>
              <a:ext uri="{FF2B5EF4-FFF2-40B4-BE49-F238E27FC236}">
                <a16:creationId xmlns:a16="http://schemas.microsoft.com/office/drawing/2014/main" id="{9E7CD3A5-748C-4731-93B6-7CD9DE78D296}"/>
              </a:ext>
            </a:extLst>
          </p:cNvPr>
          <p:cNvSpPr/>
          <p:nvPr/>
        </p:nvSpPr>
        <p:spPr>
          <a:xfrm>
            <a:off x="2962377" y="6503730"/>
            <a:ext cx="1422184"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(c) Corner</a:t>
            </a:r>
            <a:endParaRPr lang="en-IN" sz="1400" dirty="0">
              <a:solidFill>
                <a:srgbClr val="FFC000"/>
              </a:solidFill>
            </a:endParaRPr>
          </a:p>
        </p:txBody>
      </p:sp>
      <p:sp>
        <p:nvSpPr>
          <p:cNvPr id="14" name="Rectangle 13">
            <a:extLst>
              <a:ext uri="{FF2B5EF4-FFF2-40B4-BE49-F238E27FC236}">
                <a16:creationId xmlns:a16="http://schemas.microsoft.com/office/drawing/2014/main" id="{9C1A8C31-7287-4A39-9792-53D592C1F192}"/>
              </a:ext>
            </a:extLst>
          </p:cNvPr>
          <p:cNvSpPr/>
          <p:nvPr/>
        </p:nvSpPr>
        <p:spPr>
          <a:xfrm>
            <a:off x="6586374" y="6508121"/>
            <a:ext cx="1572866" cy="307777"/>
          </a:xfrm>
          <a:prstGeom prst="rect">
            <a:avLst/>
          </a:prstGeom>
        </p:spPr>
        <p:txBody>
          <a:bodyPr wrap="none">
            <a:spAutoFit/>
          </a:bodyPr>
          <a:lstStyle/>
          <a:p>
            <a:r>
              <a:rPr lang="en-IN" sz="1400"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(d) Cardinal</a:t>
            </a:r>
            <a:endParaRPr lang="en-IN" sz="1400" dirty="0">
              <a:solidFill>
                <a:srgbClr val="FFC000"/>
              </a:solidFill>
            </a:endParaRPr>
          </a:p>
        </p:txBody>
      </p:sp>
    </p:spTree>
    <p:extLst>
      <p:ext uri="{BB962C8B-B14F-4D97-AF65-F5344CB8AC3E}">
        <p14:creationId xmlns:p14="http://schemas.microsoft.com/office/powerpoint/2010/main" val="1724928869"/>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7265527</TotalTime>
  <Words>1821</Words>
  <Application>Microsoft Office PowerPoint</Application>
  <PresentationFormat>Widescreen</PresentationFormat>
  <Paragraphs>159</Paragraphs>
  <Slides>20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Adobe Caslon Pro</vt:lpstr>
      <vt:lpstr>Arial</vt:lpstr>
      <vt:lpstr>Bookman Old Style</vt:lpstr>
      <vt:lpstr>Calibri</vt:lpstr>
      <vt:lpstr>Century Schoolbook</vt:lpstr>
      <vt:lpstr>Mangal</vt:lpstr>
      <vt:lpstr>Times New Roman</vt:lpstr>
      <vt:lpstr>Wingdings</vt:lpstr>
      <vt:lpstr>Wingdings 2</vt:lpstr>
      <vt:lpstr>View</vt:lpstr>
      <vt:lpstr>JOB ROLE –  STORYBOARD ARTIST Sector – Media and Entertainment Sector          (Qualification Pack Code:  MES/Q3504)  ( Class-XII) </vt:lpstr>
      <vt:lpstr>PowerPoint Presentation</vt:lpstr>
      <vt:lpstr>Content </vt:lpstr>
      <vt:lpstr>Chapter Objectives</vt:lpstr>
      <vt:lpstr>Introduction </vt:lpstr>
      <vt:lpstr>Need of creating shapes for rotoscoping</vt:lpstr>
      <vt:lpstr>Tools</vt:lpstr>
      <vt:lpstr>Shape Types</vt:lpstr>
      <vt:lpstr>PowerPoint Presentation</vt:lpstr>
      <vt:lpstr>B-Spline</vt:lpstr>
      <vt:lpstr>X-Spline</vt:lpstr>
      <vt:lpstr>Square and circle</vt:lpstr>
      <vt:lpstr>Reshape tool</vt:lpstr>
      <vt:lpstr>PowerPoint Presentation</vt:lpstr>
      <vt:lpstr>Feather</vt:lpstr>
      <vt:lpstr>PowerPoint Presentation</vt:lpstr>
      <vt:lpstr>PowerPoint Presentation</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760</cp:revision>
  <dcterms:created xsi:type="dcterms:W3CDTF">2019-09-09T07:12:13Z</dcterms:created>
  <dcterms:modified xsi:type="dcterms:W3CDTF">2023-02-06T05:07:57Z</dcterms:modified>
</cp:coreProperties>
</file>