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0"/>
  </p:notesMasterIdLst>
  <p:handoutMasterIdLst>
    <p:handoutMasterId r:id="rId31"/>
  </p:handoutMasterIdLst>
  <p:sldIdLst>
    <p:sldId id="256" r:id="rId2"/>
    <p:sldId id="379" r:id="rId3"/>
    <p:sldId id="257" r:id="rId4"/>
    <p:sldId id="298" r:id="rId5"/>
    <p:sldId id="259" r:id="rId6"/>
    <p:sldId id="418" r:id="rId7"/>
    <p:sldId id="488" r:id="rId8"/>
    <p:sldId id="489" r:id="rId9"/>
    <p:sldId id="490" r:id="rId10"/>
    <p:sldId id="491" r:id="rId11"/>
    <p:sldId id="492" r:id="rId12"/>
    <p:sldId id="493" r:id="rId13"/>
    <p:sldId id="494" r:id="rId14"/>
    <p:sldId id="495" r:id="rId15"/>
    <p:sldId id="496" r:id="rId16"/>
    <p:sldId id="497" r:id="rId17"/>
    <p:sldId id="498" r:id="rId18"/>
    <p:sldId id="500" r:id="rId19"/>
    <p:sldId id="499" r:id="rId20"/>
    <p:sldId id="501" r:id="rId21"/>
    <p:sldId id="502" r:id="rId22"/>
    <p:sldId id="503" r:id="rId23"/>
    <p:sldId id="504" r:id="rId24"/>
    <p:sldId id="505" r:id="rId25"/>
    <p:sldId id="506" r:id="rId26"/>
    <p:sldId id="417" r:id="rId27"/>
    <p:sldId id="263" r:id="rId28"/>
    <p:sldId id="487"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cer" initials="a" lastIdx="0" clrIdx="0">
    <p:extLst>
      <p:ext uri="{19B8F6BF-5375-455C-9EA6-DF929625EA0E}">
        <p15:presenceInfo xmlns:p15="http://schemas.microsoft.com/office/powerpoint/2012/main" userId="ac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8EFF"/>
    <a:srgbClr val="E07AE0"/>
    <a:srgbClr val="CD69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50" autoAdjust="0"/>
    <p:restoredTop sz="94291" autoAdjust="0"/>
  </p:normalViewPr>
  <p:slideViewPr>
    <p:cSldViewPr snapToGrid="0" showGuides="1">
      <p:cViewPr varScale="1">
        <p:scale>
          <a:sx n="65" d="100"/>
          <a:sy n="65" d="100"/>
        </p:scale>
        <p:origin x="804" y="48"/>
      </p:cViewPr>
      <p:guideLst>
        <p:guide orient="horz" pos="2160"/>
        <p:guide pos="3840"/>
      </p:guideLst>
    </p:cSldViewPr>
  </p:slideViewPr>
  <p:outlineViewPr>
    <p:cViewPr>
      <p:scale>
        <a:sx n="33" d="100"/>
        <a:sy n="33" d="100"/>
      </p:scale>
      <p:origin x="0" y="7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F095CF2-4891-4BA6-AA63-9C188A4B01C2}" type="datetimeFigureOut">
              <a:rPr lang="en-US" smtClean="0"/>
              <a:pPr/>
              <a:t>3/10/2023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1FEBF8-CACA-4FB0-AA49-8847C2624D82}" type="slidenum">
              <a:rPr lang="en-US" smtClean="0"/>
              <a:pPr/>
              <a:t>‹#›</a:t>
            </a:fld>
            <a:endParaRPr lang="en-US"/>
          </a:p>
        </p:txBody>
      </p:sp>
    </p:spTree>
    <p:extLst>
      <p:ext uri="{BB962C8B-B14F-4D97-AF65-F5344CB8AC3E}">
        <p14:creationId xmlns:p14="http://schemas.microsoft.com/office/powerpoint/2010/main" val="39815494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0BB62C-DBC1-4EA6-A0DB-95441F2490B4}" type="datetimeFigureOut">
              <a:rPr lang="en-IN" smtClean="0"/>
              <a:pPr/>
              <a:t>10-03-2023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3B8BCD-BD80-451E-BDFE-C8281CAD3428}" type="slidenum">
              <a:rPr lang="en-IN" smtClean="0"/>
              <a:pPr/>
              <a:t>‹#›</a:t>
            </a:fld>
            <a:endParaRPr lang="en-IN"/>
          </a:p>
        </p:txBody>
      </p:sp>
    </p:spTree>
    <p:extLst>
      <p:ext uri="{BB962C8B-B14F-4D97-AF65-F5344CB8AC3E}">
        <p14:creationId xmlns:p14="http://schemas.microsoft.com/office/powerpoint/2010/main" val="276330670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6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33150AAD-2CA1-42E9-9662-5D7CF23FA159}" type="datetime1">
              <a:rPr lang="en-IN" smtClean="0"/>
              <a:pPr/>
              <a:t>10-03-2023</a:t>
            </a:fld>
            <a:endParaRPr lang="en-IN"/>
          </a:p>
        </p:txBody>
      </p:sp>
      <p:sp>
        <p:nvSpPr>
          <p:cNvPr id="5" name="Footer Placeholder 4"/>
          <p:cNvSpPr>
            <a:spLocks noGrp="1"/>
          </p:cNvSpPr>
          <p:nvPr>
            <p:ph type="ftr" sz="quarter" idx="11"/>
          </p:nvPr>
        </p:nvSpPr>
        <p:spPr>
          <a:xfrm>
            <a:off x="7255379" y="6538912"/>
            <a:ext cx="4037461" cy="365125"/>
          </a:xfrm>
        </p:spPr>
        <p:txBody>
          <a:bodyPr/>
          <a:lstStyle>
            <a:lvl1pPr>
              <a:defRPr i="0">
                <a:solidFill>
                  <a:schemeClr val="tx1">
                    <a:lumMod val="65000"/>
                  </a:schemeClr>
                </a:solidFill>
              </a:defRPr>
            </a:lvl1pPr>
          </a:lstStyle>
          <a:p>
            <a:r>
              <a:rPr lang="en-IN"/>
              <a:t>© PSS Central Institute of Vocational Education, Bhopal 2019</a:t>
            </a:r>
            <a:endParaRPr lang="en-IN" dirty="0"/>
          </a:p>
        </p:txBody>
      </p:sp>
      <p:sp>
        <p:nvSpPr>
          <p:cNvPr id="6" name="Slide Number Placeholder 5"/>
          <p:cNvSpPr>
            <a:spLocks noGrp="1"/>
          </p:cNvSpPr>
          <p:nvPr>
            <p:ph type="sldNum" sz="quarter" idx="12"/>
          </p:nvPr>
        </p:nvSpPr>
        <p:spPr/>
        <p:txBody>
          <a:bodyPr vert="horz" lIns="45720" tIns="45720" rIns="45720" bIns="45720" rtlCol="0" anchor="ctr">
            <a:normAutofit/>
          </a:bodyPr>
          <a:lstStyle>
            <a:lvl1pPr>
              <a:defRPr lang="en-US"/>
            </a:lvl1p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10499911"/>
      </p:ext>
    </p:extLst>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C6BC61-C307-43E6-B81A-6640B2F5B36C}" type="datetime1">
              <a:rPr lang="en-IN" smtClean="0"/>
              <a:pPr/>
              <a:t>10-03-2023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234433751"/>
      </p:ext>
    </p:extLst>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AD44B2-05FE-48AE-8499-E34754C777EE}" type="datetime1">
              <a:rPr lang="en-IN" smtClean="0"/>
              <a:pPr/>
              <a:t>10-03-2023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0343508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D46FED-E145-4BD5-B694-5295C2780E4B}" type="datetime1">
              <a:rPr lang="en-IN" smtClean="0"/>
              <a:pPr/>
              <a:t>10-03-2023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22495326"/>
      </p:ext>
    </p:extLst>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C621851-3CE2-4A30-88E7-26B9DB6338C2}" type="datetime1">
              <a:rPr lang="en-IN" smtClean="0"/>
              <a:pPr/>
              <a:t>10-03-2023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68756449"/>
      </p:ext>
    </p:extLst>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F09BBB-BDF1-46FE-BAE7-8ABB11B6DBB6}" type="datetime1">
              <a:rPr lang="en-IN" smtClean="0"/>
              <a:pPr/>
              <a:t>10-03-2023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867311777"/>
      </p:ext>
    </p:extLst>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7879"/>
            <a:ext cx="4480560" cy="731520"/>
          </a:xfrm>
        </p:spPr>
        <p:txBody>
          <a:bodyPr anchor="b">
            <a:normAutofit/>
          </a:bodyPr>
          <a:lstStyle>
            <a:lvl1pPr marL="0" indent="0">
              <a:spcBef>
                <a:spcPts val="0"/>
              </a:spcBef>
              <a:buNone/>
              <a:defRPr sz="2000" b="0">
                <a:solidFill>
                  <a:schemeClr val="tx1">
                    <a:lumMod val="6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3"/>
          </p:nvPr>
        </p:nvSpPr>
        <p:spPr>
          <a:xfrm>
            <a:off x="6126480" y="1717879"/>
            <a:ext cx="4480560" cy="731520"/>
          </a:xfrm>
        </p:spPr>
        <p:txBody>
          <a:bodyPr anchor="b">
            <a:normAutofit/>
          </a:bodyPr>
          <a:lstStyle>
            <a:lvl1pPr marL="0" indent="0">
              <a:spcBef>
                <a:spcPts val="0"/>
              </a:spcBef>
              <a:buFontTx/>
              <a:buNone/>
              <a:defRPr lang="en-US" sz="2000" b="0" kern="1200" spc="10" baseline="0" dirty="0">
                <a:solidFill>
                  <a:schemeClr val="tx1">
                    <a:lumMod val="65000"/>
                  </a:schemeClr>
                </a:solidFill>
                <a:latin typeface="+mn-lt"/>
                <a:ea typeface="+mn-ea"/>
                <a:cs typeface="+mn-cs"/>
              </a:defRPr>
            </a:lvl1pPr>
          </a:lstStyle>
          <a:p>
            <a:pPr lvl="0"/>
            <a:r>
              <a:rPr lang="en-US"/>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8CCFB6E-6C74-42A1-B859-51061D7C83B9}" type="datetime1">
              <a:rPr lang="en-IN" smtClean="0"/>
              <a:pPr/>
              <a:t>10-03-2023</a:t>
            </a:fld>
            <a:endParaRPr lang="en-IN"/>
          </a:p>
        </p:txBody>
      </p:sp>
      <p:sp>
        <p:nvSpPr>
          <p:cNvPr id="8" name="Footer Placeholder 7"/>
          <p:cNvSpPr>
            <a:spLocks noGrp="1"/>
          </p:cNvSpPr>
          <p:nvPr>
            <p:ph type="ftr" sz="quarter" idx="11"/>
          </p:nvPr>
        </p:nvSpPr>
        <p:spPr/>
        <p:txBody>
          <a:bodyPr/>
          <a:lstStyle/>
          <a:p>
            <a:r>
              <a:rPr lang="en-IN"/>
              <a:t>© PSS Central Institute of Vocational Education, Bhopal 2019</a:t>
            </a:r>
          </a:p>
        </p:txBody>
      </p:sp>
      <p:sp>
        <p:nvSpPr>
          <p:cNvPr id="9" name="Slide Number Placeholder 8"/>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3969828025"/>
      </p:ext>
    </p:extLst>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B70DED-D4D4-4A18-AD99-31DABE8B4A38}" type="datetime1">
              <a:rPr lang="en-IN" smtClean="0"/>
              <a:pPr/>
              <a:t>10-03-2023</a:t>
            </a:fld>
            <a:endParaRPr lang="en-IN"/>
          </a:p>
        </p:txBody>
      </p:sp>
      <p:sp>
        <p:nvSpPr>
          <p:cNvPr id="4" name="Footer Placeholder 3"/>
          <p:cNvSpPr>
            <a:spLocks noGrp="1"/>
          </p:cNvSpPr>
          <p:nvPr>
            <p:ph type="ftr" sz="quarter" idx="11"/>
          </p:nvPr>
        </p:nvSpPr>
        <p:spPr/>
        <p:txBody>
          <a:bodyPr/>
          <a:lstStyle/>
          <a:p>
            <a:r>
              <a:rPr lang="en-IN"/>
              <a:t>© PSS Central Institute of Vocational Education, Bhopal 2019</a:t>
            </a:r>
          </a:p>
        </p:txBody>
      </p:sp>
      <p:sp>
        <p:nvSpPr>
          <p:cNvPr id="5" name="Slide Number Placeholder 4"/>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333270939"/>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15936A-8BAA-4B84-B4BD-0CD3B6D06DB4}" type="datetime1">
              <a:rPr lang="en-IN" smtClean="0"/>
              <a:pPr/>
              <a:t>10-03-2023</a:t>
            </a:fld>
            <a:endParaRPr lang="en-IN"/>
          </a:p>
        </p:txBody>
      </p:sp>
      <p:sp>
        <p:nvSpPr>
          <p:cNvPr id="3" name="Footer Placeholder 2"/>
          <p:cNvSpPr>
            <a:spLocks noGrp="1"/>
          </p:cNvSpPr>
          <p:nvPr>
            <p:ph type="ftr" sz="quarter" idx="11"/>
          </p:nvPr>
        </p:nvSpPr>
        <p:spPr/>
        <p:txBody>
          <a:bodyPr/>
          <a:lstStyle/>
          <a:p>
            <a:r>
              <a:rPr lang="en-IN"/>
              <a:t>© PSS Central Institute of Vocational Education, Bhopal 2019</a:t>
            </a:r>
          </a:p>
        </p:txBody>
      </p:sp>
      <p:sp>
        <p:nvSpPr>
          <p:cNvPr id="4" name="Slide Number Placeholder 3"/>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759371440"/>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F8957DD-5781-4553-A410-EF6817FEF370}" type="datetime1">
              <a:rPr lang="en-IN" smtClean="0"/>
              <a:pPr/>
              <a:t>10-03-2023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155320634"/>
      </p:ext>
    </p:extLst>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tx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tx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F4806A6-7BD0-4CD0-8B1C-D6467C4D39E3}" type="datetime1">
              <a:rPr lang="en-IN" smtClean="0"/>
              <a:pPr/>
              <a:t>10-03-2023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89188204"/>
      </p:ext>
    </p:extLst>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1">
                    <a:lumMod val="50000"/>
                  </a:schemeClr>
                </a:solidFill>
              </a:defRPr>
            </a:lvl1pPr>
          </a:lstStyle>
          <a:p>
            <a:fld id="{A2D715BF-CCD0-4290-985E-C893C1F4B268}" type="datetime1">
              <a:rPr lang="en-IN" smtClean="0"/>
              <a:pPr/>
              <a:t>10-03-2023</a:t>
            </a:fld>
            <a:endParaRPr lang="en-IN"/>
          </a:p>
        </p:txBody>
      </p:sp>
      <p:sp>
        <p:nvSpPr>
          <p:cNvPr id="5" name="Footer Placeholder 4"/>
          <p:cNvSpPr>
            <a:spLocks noGrp="1"/>
          </p:cNvSpPr>
          <p:nvPr>
            <p:ph type="ftr" sz="quarter" idx="3"/>
          </p:nvPr>
        </p:nvSpPr>
        <p:spPr>
          <a:xfrm>
            <a:off x="6947732" y="6469062"/>
            <a:ext cx="4319097" cy="365125"/>
          </a:xfrm>
          <a:prstGeom prst="rect">
            <a:avLst/>
          </a:prstGeom>
        </p:spPr>
        <p:txBody>
          <a:bodyPr vert="horz" lIns="91440" tIns="45720" rIns="91440" bIns="45720" rtlCol="0" anchor="ctr"/>
          <a:lstStyle>
            <a:lvl1pPr algn="r">
              <a:defRPr sz="1050">
                <a:solidFill>
                  <a:srgbClr val="969696"/>
                </a:solidFill>
              </a:defRPr>
            </a:lvl1pPr>
          </a:lstStyle>
          <a:p>
            <a:r>
              <a:rPr lang="en-IN"/>
              <a:t>© PSS Central Institute of Vocational Education, Bhopal 2019</a:t>
            </a:r>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rgbClr val="777777"/>
                </a:solidFill>
              </a:defRPr>
            </a:lvl1pPr>
          </a:lstStyle>
          <a:p>
            <a:fld id="{880B47A4-BD58-476A-BD47-E23F80C3D9B8}" type="slidenum">
              <a:rPr lang="en-IN" smtClean="0"/>
              <a:pPr/>
              <a:t>‹#›</a:t>
            </a:fld>
            <a:endParaRPr lang="en-IN"/>
          </a:p>
        </p:txBody>
      </p:sp>
    </p:spTree>
    <p:extLst>
      <p:ext uri="{BB962C8B-B14F-4D97-AF65-F5344CB8AC3E}">
        <p14:creationId xmlns:p14="http://schemas.microsoft.com/office/powerpoint/2010/main" val="2818571483"/>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advClick="0"/>
  <p:hf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0375" y="907014"/>
            <a:ext cx="10820769" cy="3218412"/>
          </a:xfrm>
        </p:spPr>
        <p:txBody>
          <a:bodyPr anchor="ctr">
            <a:noAutofit/>
          </a:bodyPr>
          <a:lstStyle/>
          <a:p>
            <a:pPr algn="ctr">
              <a:lnSpc>
                <a:spcPct val="150000"/>
              </a:lnSpc>
            </a:pPr>
            <a:r>
              <a:rPr lang="en-IN" sz="3600" b="1" dirty="0">
                <a:solidFill>
                  <a:srgbClr val="FFFF00"/>
                </a:solidFill>
              </a:rPr>
              <a:t>JOB ROLE – </a:t>
            </a:r>
            <a:r>
              <a:rPr lang="en-US" sz="3600" b="1" dirty="0">
                <a:solidFill>
                  <a:srgbClr val="FFFF00"/>
                </a:solidFill>
              </a:rPr>
              <a:t> ROTO ARTIST</a:t>
            </a:r>
            <a:br>
              <a:rPr lang="en-US" sz="3200" dirty="0">
                <a:solidFill>
                  <a:srgbClr val="FFFF00"/>
                </a:solidFill>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Sector – Media and Entertainment Sector</a:t>
            </a:r>
            <a:br>
              <a:rPr lang="en-US" sz="2800" dirty="0">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         (Qualification Pack Code: </a:t>
            </a:r>
            <a:r>
              <a:rPr lang="en-US" sz="2800" dirty="0"/>
              <a:t> </a:t>
            </a:r>
            <a:r>
              <a:rPr lang="en-GB" sz="2800" dirty="0"/>
              <a:t>MES/Q3504)</a:t>
            </a:r>
            <a:br>
              <a:rPr lang="en-US" sz="2800" dirty="0"/>
            </a:br>
            <a:r>
              <a:rPr lang="en-US" sz="1200" dirty="0"/>
              <a:t> </a:t>
            </a:r>
            <a:r>
              <a:rPr lang="en-US" sz="2800" dirty="0">
                <a:effectLst>
                  <a:outerShdw blurRad="38100" dist="38100" dir="2700000" algn="tl">
                    <a:srgbClr val="000000">
                      <a:alpha val="43137"/>
                    </a:srgbClr>
                  </a:outerShdw>
                </a:effectLst>
              </a:rPr>
              <a:t>( Class-XII)</a:t>
            </a:r>
            <a:endParaRPr lang="en-IN" sz="4400" dirty="0">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a:t>
            </a:fld>
            <a:endParaRPr lang="en-IN" dirty="0">
              <a:solidFill>
                <a:schemeClr val="tx1"/>
              </a:solidFill>
            </a:endParaRPr>
          </a:p>
        </p:txBody>
      </p:sp>
      <p:pic>
        <p:nvPicPr>
          <p:cNvPr id="2050" name="Picture 2" descr="Image result for ncert logo transparent white"/>
          <p:cNvPicPr>
            <a:picLocks noChangeAspect="1" noChangeArrowheads="1"/>
          </p:cNvPicPr>
          <p:nvPr/>
        </p:nvPicPr>
        <p:blipFill>
          <a:blip r:embed="rId2" cstate="print">
            <a:clrChange>
              <a:clrFrom>
                <a:srgbClr val="000000">
                  <a:alpha val="0"/>
                </a:srgbClr>
              </a:clrFrom>
              <a:clrTo>
                <a:srgbClr val="000000">
                  <a:alpha val="0"/>
                </a:srgbClr>
              </a:clrTo>
            </a:clrChange>
            <a:duotone>
              <a:prstClr val="black"/>
              <a:schemeClr val="tx1">
                <a:tint val="45000"/>
                <a:satMod val="400000"/>
              </a:schemeClr>
            </a:duotone>
            <a:extLst>
              <a:ext uri="{28A0092B-C50C-407E-A947-70E740481C1C}">
                <a14:useLocalDpi xmlns:a14="http://schemas.microsoft.com/office/drawing/2010/main" val="0"/>
              </a:ext>
            </a:extLst>
          </a:blip>
          <a:srcRect/>
          <a:stretch>
            <a:fillRect/>
          </a:stretch>
        </p:blipFill>
        <p:spPr bwMode="auto">
          <a:xfrm>
            <a:off x="1028538" y="4654233"/>
            <a:ext cx="1001547" cy="1296754"/>
          </a:xfrm>
          <a:prstGeom prst="rect">
            <a:avLst/>
          </a:prstGeom>
          <a:noFill/>
          <a:extLst>
            <a:ext uri="{909E8E84-426E-40DD-AFC4-6F175D3DCCD1}">
              <a14:hiddenFill xmlns:a14="http://schemas.microsoft.com/office/drawing/2010/main">
                <a:solidFill>
                  <a:srgbClr val="FFFFFF"/>
                </a:solidFill>
              </a14:hiddenFill>
            </a:ext>
          </a:extLst>
        </p:spPr>
      </p:pic>
      <p:sp>
        <p:nvSpPr>
          <p:cNvPr id="22532" name="AutoShape 4" descr="https://cdn2.newsok.biz/cache/r960-2b38995263e94014ad19114760834b4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9" name="Subtitle 4"/>
          <p:cNvSpPr txBox="1">
            <a:spLocks/>
          </p:cNvSpPr>
          <p:nvPr/>
        </p:nvSpPr>
        <p:spPr>
          <a:xfrm>
            <a:off x="1514433" y="4406379"/>
            <a:ext cx="9418320" cy="2062683"/>
          </a:xfrm>
          <a:prstGeom prst="rect">
            <a:avLst/>
          </a:prstGeom>
        </p:spPr>
        <p:txBody>
          <a:bodyPr vert="horz" lIns="91440" tIns="45720" rIns="91440" bIns="45720" rtlCol="0">
            <a:normAutofit fontScale="925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600" dirty="0">
              <a:solidFill>
                <a:schemeClr val="tx1"/>
              </a:solidFill>
            </a:endParaRPr>
          </a:p>
          <a:p>
            <a:pPr algn="ctr">
              <a:lnSpc>
                <a:spcPct val="120000"/>
              </a:lnSpc>
              <a:spcBef>
                <a:spcPts val="0"/>
              </a:spcBef>
              <a:spcAft>
                <a:spcPts val="0"/>
              </a:spcAft>
            </a:pPr>
            <a:r>
              <a:rPr lang="en-IN" sz="2600" dirty="0">
                <a:solidFill>
                  <a:schemeClr val="tx1"/>
                </a:solidFill>
              </a:rPr>
              <a:t>PSS Central Institute of Vocational Education</a:t>
            </a:r>
          </a:p>
          <a:p>
            <a:pPr algn="ctr">
              <a:lnSpc>
                <a:spcPct val="120000"/>
              </a:lnSpc>
              <a:spcBef>
                <a:spcPts val="0"/>
              </a:spcBef>
              <a:spcAft>
                <a:spcPts val="0"/>
              </a:spcAft>
            </a:pPr>
            <a:r>
              <a:rPr lang="en-IN" sz="2600" dirty="0">
                <a:solidFill>
                  <a:schemeClr val="tx1"/>
                </a:solidFill>
              </a:rPr>
              <a:t>Shyamla Hills, Bhopal – 462013 , Madhya Pradesh, India</a:t>
            </a:r>
            <a:br>
              <a:rPr lang="en-IN" sz="2600" dirty="0">
                <a:solidFill>
                  <a:schemeClr val="tx1"/>
                </a:solidFill>
              </a:rPr>
            </a:br>
            <a:r>
              <a:rPr lang="en-IN" sz="2500" b="1" dirty="0">
                <a:solidFill>
                  <a:schemeClr val="tx1"/>
                </a:solidFill>
              </a:rPr>
              <a:t>_________________________________________________________</a:t>
            </a:r>
            <a:r>
              <a:rPr lang="en-IN" sz="3000" b="1" dirty="0">
                <a:solidFill>
                  <a:schemeClr val="tx1"/>
                </a:solidFill>
              </a:rPr>
              <a:t> </a:t>
            </a:r>
            <a:r>
              <a:rPr lang="en-IN" sz="3000" dirty="0">
                <a:solidFill>
                  <a:schemeClr val="tx1"/>
                </a:solidFill>
              </a:rPr>
              <a:t>www.psscive.ac.in</a:t>
            </a:r>
          </a:p>
        </p:txBody>
      </p:sp>
    </p:spTree>
    <p:extLst>
      <p:ext uri="{BB962C8B-B14F-4D97-AF65-F5344CB8AC3E}">
        <p14:creationId xmlns:p14="http://schemas.microsoft.com/office/powerpoint/2010/main" val="95007572"/>
      </p:ext>
    </p:extLst>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10</a:t>
            </a:fld>
            <a:endParaRPr lang="en-IN" dirty="0">
              <a:solidFill>
                <a:schemeClr val="tx1"/>
              </a:solidFill>
            </a:endParaRPr>
          </a:p>
        </p:txBody>
      </p:sp>
      <p:sp>
        <p:nvSpPr>
          <p:cNvPr id="10" name="Rectangle 9">
            <a:extLst>
              <a:ext uri="{FF2B5EF4-FFF2-40B4-BE49-F238E27FC236}">
                <a16:creationId xmlns:a16="http://schemas.microsoft.com/office/drawing/2014/main" id="{65FE74A0-5825-4464-947A-8B17A2E3BD16}"/>
              </a:ext>
            </a:extLst>
          </p:cNvPr>
          <p:cNvSpPr/>
          <p:nvPr/>
        </p:nvSpPr>
        <p:spPr>
          <a:xfrm>
            <a:off x="619886" y="762866"/>
            <a:ext cx="5759115" cy="1785104"/>
          </a:xfrm>
          <a:prstGeom prst="rect">
            <a:avLst/>
          </a:prstGeom>
        </p:spPr>
        <p:txBody>
          <a:bodyPr wrap="square">
            <a:spAutoFit/>
          </a:bodyPr>
          <a:lstStyle/>
          <a:p>
            <a:pPr algn="just"/>
            <a:r>
              <a:rPr lang="en-US" sz="2200" dirty="0"/>
              <a:t>If there is a green screen that needs to be removed in the scene. The shot first is being sent to the Keying Department, who removes the green screen, prepares the image and send it to compositor.</a:t>
            </a:r>
          </a:p>
        </p:txBody>
      </p:sp>
      <p:sp>
        <p:nvSpPr>
          <p:cNvPr id="2" name="Rectangle 1">
            <a:extLst>
              <a:ext uri="{FF2B5EF4-FFF2-40B4-BE49-F238E27FC236}">
                <a16:creationId xmlns:a16="http://schemas.microsoft.com/office/drawing/2014/main" id="{DA6869C2-1D58-4980-B7AF-60B8FD7FFCCD}"/>
              </a:ext>
            </a:extLst>
          </p:cNvPr>
          <p:cNvSpPr/>
          <p:nvPr/>
        </p:nvSpPr>
        <p:spPr>
          <a:xfrm>
            <a:off x="499522" y="279273"/>
            <a:ext cx="10210800" cy="483594"/>
          </a:xfrm>
          <a:prstGeom prst="rect">
            <a:avLst/>
          </a:prstGeom>
        </p:spPr>
        <p:txBody>
          <a:bodyPr wrap="square">
            <a:spAutoFit/>
          </a:bodyPr>
          <a:lstStyle/>
          <a:p>
            <a:pPr>
              <a:lnSpc>
                <a:spcPct val="115000"/>
              </a:lnSpc>
              <a:spcBef>
                <a:spcPts val="285"/>
              </a:spcBef>
              <a:spcAft>
                <a:spcPts val="285"/>
              </a:spcAft>
            </a:pPr>
            <a:r>
              <a:rPr lang="en-US" sz="2400" b="1" kern="100" dirty="0">
                <a:solidFill>
                  <a:srgbClr val="FFC000"/>
                </a:solidFill>
                <a:latin typeface="Bookman Old Style" panose="02050604050505020204" pitchFamily="18" charset="0"/>
                <a:ea typeface="Noto Serif CJK SC"/>
                <a:cs typeface="Bookman Old Style" panose="02050604050505020204" pitchFamily="18" charset="0"/>
              </a:rPr>
              <a:t>Chroma Keying</a:t>
            </a:r>
            <a:endParaRPr lang="en-IN" sz="2800" b="1" kern="100" dirty="0">
              <a:solidFill>
                <a:srgbClr val="FFC000"/>
              </a:solidFill>
              <a:effectLst/>
              <a:latin typeface="Liberation Serif" panose="02020603050405020304" pitchFamily="18" charset="0"/>
              <a:ea typeface="Noto Serif CJK SC"/>
              <a:cs typeface="Lohit Devanagari"/>
            </a:endParaRPr>
          </a:p>
        </p:txBody>
      </p:sp>
      <p:pic>
        <p:nvPicPr>
          <p:cNvPr id="6" name="22. Green Screen_Avenger endgame.jpg">
            <a:extLst>
              <a:ext uri="{FF2B5EF4-FFF2-40B4-BE49-F238E27FC236}">
                <a16:creationId xmlns:a16="http://schemas.microsoft.com/office/drawing/2014/main" id="{9C4D25B1-B47E-4B9C-9FA8-1663EE3841F0}"/>
              </a:ext>
            </a:extLst>
          </p:cNvPr>
          <p:cNvPicPr/>
          <p:nvPr/>
        </p:nvPicPr>
        <p:blipFill>
          <a:blip r:embed="rId2"/>
          <a:stretch>
            <a:fillRect/>
          </a:stretch>
        </p:blipFill>
        <p:spPr bwMode="auto">
          <a:xfrm>
            <a:off x="6737732" y="762867"/>
            <a:ext cx="4331321" cy="3046285"/>
          </a:xfrm>
          <a:prstGeom prst="rect">
            <a:avLst/>
          </a:prstGeom>
        </p:spPr>
      </p:pic>
      <p:sp>
        <p:nvSpPr>
          <p:cNvPr id="3" name="Rectangle 2">
            <a:extLst>
              <a:ext uri="{FF2B5EF4-FFF2-40B4-BE49-F238E27FC236}">
                <a16:creationId xmlns:a16="http://schemas.microsoft.com/office/drawing/2014/main" id="{3BCCB541-2F83-4007-A6A5-CED38648E1D8}"/>
              </a:ext>
            </a:extLst>
          </p:cNvPr>
          <p:cNvSpPr/>
          <p:nvPr/>
        </p:nvSpPr>
        <p:spPr>
          <a:xfrm>
            <a:off x="8166286" y="3809152"/>
            <a:ext cx="1802096" cy="307777"/>
          </a:xfrm>
          <a:prstGeom prst="rect">
            <a:avLst/>
          </a:prstGeom>
        </p:spPr>
        <p:txBody>
          <a:bodyPr wrap="none">
            <a:spAutoFit/>
          </a:bodyPr>
          <a:lstStyle/>
          <a:p>
            <a:r>
              <a:rPr lang="en-US" sz="1400" b="1" i="1" dirty="0">
                <a:solidFill>
                  <a:srgbClr val="FFC000"/>
                </a:solidFill>
                <a:latin typeface="Bookman Old Style" panose="02050604050505020204" pitchFamily="18" charset="0"/>
                <a:ea typeface="Times New Roman" panose="02020603050405020304" pitchFamily="18" charset="0"/>
                <a:cs typeface="Times New Roman" panose="02020603050405020304" pitchFamily="18" charset="0"/>
              </a:rPr>
              <a:t>Fig. Chroma key </a:t>
            </a:r>
            <a:endParaRPr lang="en-IN" sz="1400" dirty="0">
              <a:solidFill>
                <a:srgbClr val="FFC000"/>
              </a:solidFill>
            </a:endParaRPr>
          </a:p>
        </p:txBody>
      </p:sp>
      <p:sp>
        <p:nvSpPr>
          <p:cNvPr id="4" name="Rectangle 3">
            <a:extLst>
              <a:ext uri="{FF2B5EF4-FFF2-40B4-BE49-F238E27FC236}">
                <a16:creationId xmlns:a16="http://schemas.microsoft.com/office/drawing/2014/main" id="{373123D7-0CCA-4855-B7AC-3D8F97C36F08}"/>
              </a:ext>
            </a:extLst>
          </p:cNvPr>
          <p:cNvSpPr/>
          <p:nvPr/>
        </p:nvSpPr>
        <p:spPr>
          <a:xfrm>
            <a:off x="619885" y="4193221"/>
            <a:ext cx="2172390" cy="482440"/>
          </a:xfrm>
          <a:prstGeom prst="rect">
            <a:avLst/>
          </a:prstGeom>
        </p:spPr>
        <p:txBody>
          <a:bodyPr wrap="square">
            <a:spAutoFit/>
          </a:bodyPr>
          <a:lstStyle/>
          <a:p>
            <a:pPr>
              <a:lnSpc>
                <a:spcPct val="115000"/>
              </a:lnSpc>
              <a:spcBef>
                <a:spcPts val="285"/>
              </a:spcBef>
              <a:spcAft>
                <a:spcPts val="285"/>
              </a:spcAft>
            </a:pPr>
            <a:r>
              <a:rPr lang="en-US" sz="2400" b="1" kern="100" dirty="0">
                <a:solidFill>
                  <a:srgbClr val="FFC000"/>
                </a:solidFill>
                <a:latin typeface="Bookman Old Style" panose="02050604050505020204" pitchFamily="18" charset="0"/>
              </a:rPr>
              <a:t>Rotoscoping</a:t>
            </a:r>
            <a:endParaRPr lang="en-IN" sz="2400" b="1" kern="100" dirty="0">
              <a:solidFill>
                <a:srgbClr val="FFC000"/>
              </a:solidFill>
              <a:latin typeface="Bookman Old Style" panose="02050604050505020204" pitchFamily="18" charset="0"/>
            </a:endParaRPr>
          </a:p>
        </p:txBody>
      </p:sp>
      <p:sp>
        <p:nvSpPr>
          <p:cNvPr id="7" name="Rectangle 6">
            <a:extLst>
              <a:ext uri="{FF2B5EF4-FFF2-40B4-BE49-F238E27FC236}">
                <a16:creationId xmlns:a16="http://schemas.microsoft.com/office/drawing/2014/main" id="{09ABB950-8C6E-462E-9D2F-10C9A47D9F8D}"/>
              </a:ext>
            </a:extLst>
          </p:cNvPr>
          <p:cNvSpPr/>
          <p:nvPr/>
        </p:nvSpPr>
        <p:spPr>
          <a:xfrm>
            <a:off x="619885" y="4714461"/>
            <a:ext cx="10449168" cy="1446550"/>
          </a:xfrm>
          <a:prstGeom prst="rect">
            <a:avLst/>
          </a:prstGeom>
        </p:spPr>
        <p:txBody>
          <a:bodyPr wrap="square">
            <a:spAutoFit/>
          </a:bodyPr>
          <a:lstStyle/>
          <a:p>
            <a:pPr algn="just"/>
            <a:r>
              <a:rPr lang="en-US" sz="2200" dirty="0"/>
              <a:t>Sometimes there are scenes without the green screen and may be the object needs to be cut out from the background. A rotoscoping department works in this case. They extract the object frame by frame from the background and send it to compositor to integrate it later.</a:t>
            </a:r>
            <a:endParaRPr lang="en-IN" sz="2200" dirty="0"/>
          </a:p>
        </p:txBody>
      </p:sp>
    </p:spTree>
    <p:extLst>
      <p:ext uri="{BB962C8B-B14F-4D97-AF65-F5344CB8AC3E}">
        <p14:creationId xmlns:p14="http://schemas.microsoft.com/office/powerpoint/2010/main" val="811647875"/>
      </p:ext>
    </p:extLst>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11</a:t>
            </a:fld>
            <a:endParaRPr lang="en-IN" dirty="0">
              <a:solidFill>
                <a:schemeClr val="tx1"/>
              </a:solidFill>
            </a:endParaRPr>
          </a:p>
        </p:txBody>
      </p:sp>
      <p:sp>
        <p:nvSpPr>
          <p:cNvPr id="10" name="Rectangle 9">
            <a:extLst>
              <a:ext uri="{FF2B5EF4-FFF2-40B4-BE49-F238E27FC236}">
                <a16:creationId xmlns:a16="http://schemas.microsoft.com/office/drawing/2014/main" id="{65FE74A0-5825-4464-947A-8B17A2E3BD16}"/>
              </a:ext>
            </a:extLst>
          </p:cNvPr>
          <p:cNvSpPr/>
          <p:nvPr/>
        </p:nvSpPr>
        <p:spPr>
          <a:xfrm>
            <a:off x="419360" y="610768"/>
            <a:ext cx="6992093" cy="3046988"/>
          </a:xfrm>
          <a:prstGeom prst="rect">
            <a:avLst/>
          </a:prstGeom>
        </p:spPr>
        <p:txBody>
          <a:bodyPr wrap="square">
            <a:spAutoFit/>
          </a:bodyPr>
          <a:lstStyle/>
          <a:p>
            <a:pPr algn="just"/>
            <a:r>
              <a:rPr lang="en-US" sz="2400" dirty="0"/>
              <a:t>If you want to remove any minor object such as hanging wires or microphone </a:t>
            </a:r>
            <a:r>
              <a:rPr lang="en-US" sz="2400" dirty="0" err="1"/>
              <a:t>picturised</a:t>
            </a:r>
            <a:r>
              <a:rPr lang="en-US" sz="2400" dirty="0"/>
              <a:t> during shooting and if that should not be shown to the audience, it needs to be removed from the shot is done by the retouching personnel in that department. They just paint out the objects that should not be there and then they create the clean shot for you without these objects.</a:t>
            </a:r>
          </a:p>
        </p:txBody>
      </p:sp>
      <p:sp>
        <p:nvSpPr>
          <p:cNvPr id="2" name="Rectangle 1">
            <a:extLst>
              <a:ext uri="{FF2B5EF4-FFF2-40B4-BE49-F238E27FC236}">
                <a16:creationId xmlns:a16="http://schemas.microsoft.com/office/drawing/2014/main" id="{DA6869C2-1D58-4980-B7AF-60B8FD7FFCCD}"/>
              </a:ext>
            </a:extLst>
          </p:cNvPr>
          <p:cNvSpPr/>
          <p:nvPr/>
        </p:nvSpPr>
        <p:spPr>
          <a:xfrm>
            <a:off x="371233" y="100572"/>
            <a:ext cx="10210800" cy="613886"/>
          </a:xfrm>
          <a:prstGeom prst="rect">
            <a:avLst/>
          </a:prstGeom>
        </p:spPr>
        <p:txBody>
          <a:bodyPr wrap="square">
            <a:spAutoFit/>
          </a:bodyPr>
          <a:lstStyle/>
          <a:p>
            <a:pPr>
              <a:lnSpc>
                <a:spcPct val="115000"/>
              </a:lnSpc>
              <a:spcBef>
                <a:spcPts val="285"/>
              </a:spcBef>
              <a:spcAft>
                <a:spcPts val="285"/>
              </a:spcAft>
            </a:pPr>
            <a:r>
              <a:rPr lang="en-US" sz="3200" b="1" kern="100" dirty="0">
                <a:solidFill>
                  <a:srgbClr val="FFC000"/>
                </a:solidFill>
                <a:latin typeface="Bookman Old Style" panose="02050604050505020204" pitchFamily="18" charset="0"/>
                <a:ea typeface="Noto Serif CJK SC"/>
                <a:cs typeface="Bookman Old Style" panose="02050604050505020204" pitchFamily="18" charset="0"/>
              </a:rPr>
              <a:t>Retouch</a:t>
            </a:r>
            <a:endParaRPr lang="en-IN" sz="3600" b="1" kern="100" dirty="0">
              <a:solidFill>
                <a:srgbClr val="FFC000"/>
              </a:solidFill>
              <a:effectLst/>
              <a:latin typeface="Liberation Serif" panose="02020603050405020304" pitchFamily="18" charset="0"/>
              <a:ea typeface="Noto Serif CJK SC"/>
              <a:cs typeface="Lohit Devanagari"/>
            </a:endParaRPr>
          </a:p>
        </p:txBody>
      </p:sp>
      <p:pic>
        <p:nvPicPr>
          <p:cNvPr id="6" name="22.1 Wire removal_Avenger endgame.jpg">
            <a:extLst>
              <a:ext uri="{FF2B5EF4-FFF2-40B4-BE49-F238E27FC236}">
                <a16:creationId xmlns:a16="http://schemas.microsoft.com/office/drawing/2014/main" id="{465245BF-C470-43E0-8D09-FD8B52445BBE}"/>
              </a:ext>
            </a:extLst>
          </p:cNvPr>
          <p:cNvPicPr/>
          <p:nvPr/>
        </p:nvPicPr>
        <p:blipFill>
          <a:blip r:embed="rId2"/>
          <a:stretch>
            <a:fillRect/>
          </a:stretch>
        </p:blipFill>
        <p:spPr bwMode="auto">
          <a:xfrm>
            <a:off x="7459580" y="726214"/>
            <a:ext cx="3657599" cy="2702786"/>
          </a:xfrm>
          <a:prstGeom prst="rect">
            <a:avLst/>
          </a:prstGeom>
        </p:spPr>
      </p:pic>
      <p:sp>
        <p:nvSpPr>
          <p:cNvPr id="3" name="Rectangle 2">
            <a:extLst>
              <a:ext uri="{FF2B5EF4-FFF2-40B4-BE49-F238E27FC236}">
                <a16:creationId xmlns:a16="http://schemas.microsoft.com/office/drawing/2014/main" id="{4F0063D2-26B9-4C1C-AAF6-8AA557E538D6}"/>
              </a:ext>
            </a:extLst>
          </p:cNvPr>
          <p:cNvSpPr/>
          <p:nvPr/>
        </p:nvSpPr>
        <p:spPr>
          <a:xfrm>
            <a:off x="8251365" y="3419605"/>
            <a:ext cx="2515432" cy="338554"/>
          </a:xfrm>
          <a:prstGeom prst="rect">
            <a:avLst/>
          </a:prstGeom>
        </p:spPr>
        <p:txBody>
          <a:bodyPr wrap="none">
            <a:spAutoFit/>
          </a:bodyPr>
          <a:lstStyle/>
          <a:p>
            <a:pPr algn="ctr"/>
            <a:r>
              <a:rPr lang="en-US" sz="1600" b="1" i="1" dirty="0">
                <a:solidFill>
                  <a:srgbClr val="FFC000"/>
                </a:solidFill>
                <a:latin typeface="Bookman Old Style" panose="02050604050505020204" pitchFamily="18" charset="0"/>
                <a:ea typeface="Times New Roman" panose="02020603050405020304" pitchFamily="18" charset="0"/>
                <a:cs typeface="Times New Roman" panose="02020603050405020304" pitchFamily="18" charset="0"/>
              </a:rPr>
              <a:t>Fig. Remove the wire </a:t>
            </a:r>
            <a:endParaRPr lang="en-IN" sz="1600" i="1" dirty="0">
              <a:solidFill>
                <a:srgbClr val="FFC000"/>
              </a:solidFill>
            </a:endParaRPr>
          </a:p>
        </p:txBody>
      </p:sp>
      <p:sp>
        <p:nvSpPr>
          <p:cNvPr id="4" name="Rectangle 3">
            <a:extLst>
              <a:ext uri="{FF2B5EF4-FFF2-40B4-BE49-F238E27FC236}">
                <a16:creationId xmlns:a16="http://schemas.microsoft.com/office/drawing/2014/main" id="{A416869C-4B61-47C5-B5E5-2F87B466C65B}"/>
              </a:ext>
            </a:extLst>
          </p:cNvPr>
          <p:cNvSpPr/>
          <p:nvPr/>
        </p:nvSpPr>
        <p:spPr>
          <a:xfrm>
            <a:off x="475750" y="3759963"/>
            <a:ext cx="10641429" cy="860163"/>
          </a:xfrm>
          <a:prstGeom prst="rect">
            <a:avLst/>
          </a:prstGeom>
        </p:spPr>
        <p:txBody>
          <a:bodyPr wrap="square">
            <a:spAutoFit/>
          </a:bodyPr>
          <a:lstStyle/>
          <a:p>
            <a:pPr algn="just"/>
            <a:r>
              <a:rPr lang="en-US" sz="2400" dirty="0"/>
              <a:t>All these three are called Prep/Paint that stands for preparation and painting.</a:t>
            </a:r>
            <a:endParaRPr lang="en-IN" sz="2400" dirty="0"/>
          </a:p>
        </p:txBody>
      </p:sp>
      <p:pic>
        <p:nvPicPr>
          <p:cNvPr id="8" name="Image496">
            <a:extLst>
              <a:ext uri="{FF2B5EF4-FFF2-40B4-BE49-F238E27FC236}">
                <a16:creationId xmlns:a16="http://schemas.microsoft.com/office/drawing/2014/main" id="{FAB6A46C-A45A-4F97-8472-AB78D4A64318}"/>
              </a:ext>
            </a:extLst>
          </p:cNvPr>
          <p:cNvPicPr/>
          <p:nvPr/>
        </p:nvPicPr>
        <p:blipFill>
          <a:blip r:embed="rId3"/>
          <a:stretch>
            <a:fillRect/>
          </a:stretch>
        </p:blipFill>
        <p:spPr bwMode="auto">
          <a:xfrm>
            <a:off x="3116990" y="4261540"/>
            <a:ext cx="4174146" cy="2208929"/>
          </a:xfrm>
          <a:prstGeom prst="rect">
            <a:avLst/>
          </a:prstGeom>
        </p:spPr>
      </p:pic>
      <p:sp>
        <p:nvSpPr>
          <p:cNvPr id="7" name="Rectangle 6">
            <a:extLst>
              <a:ext uri="{FF2B5EF4-FFF2-40B4-BE49-F238E27FC236}">
                <a16:creationId xmlns:a16="http://schemas.microsoft.com/office/drawing/2014/main" id="{C3CFD010-20BA-4208-9BBC-B6E86993A5DF}"/>
              </a:ext>
            </a:extLst>
          </p:cNvPr>
          <p:cNvSpPr/>
          <p:nvPr/>
        </p:nvSpPr>
        <p:spPr>
          <a:xfrm>
            <a:off x="4373546" y="6461836"/>
            <a:ext cx="1661032" cy="307777"/>
          </a:xfrm>
          <a:prstGeom prst="rect">
            <a:avLst/>
          </a:prstGeom>
        </p:spPr>
        <p:txBody>
          <a:bodyPr wrap="none">
            <a:spAutoFit/>
          </a:bodyPr>
          <a:lstStyle/>
          <a:p>
            <a:pPr algn="ctr"/>
            <a:r>
              <a:rPr lang="en-US" sz="1400" b="1" i="1" dirty="0">
                <a:solidFill>
                  <a:srgbClr val="FFC000"/>
                </a:solidFill>
                <a:latin typeface="Bookman Old Style" panose="02050604050505020204" pitchFamily="18" charset="0"/>
                <a:cs typeface="Times New Roman" panose="02020603050405020304" pitchFamily="18" charset="0"/>
              </a:rPr>
              <a:t>Fig. Prep/Paint </a:t>
            </a:r>
            <a:endParaRPr lang="en-IN" sz="1400" b="1" i="1" dirty="0">
              <a:solidFill>
                <a:srgbClr val="FFC000"/>
              </a:solidFill>
              <a:latin typeface="Bookman Old Style" panose="02050604050505020204" pitchFamily="18" charset="0"/>
              <a:cs typeface="Times New Roman" panose="02020603050405020304" pitchFamily="18" charset="0"/>
            </a:endParaRPr>
          </a:p>
        </p:txBody>
      </p:sp>
    </p:spTree>
    <p:extLst>
      <p:ext uri="{BB962C8B-B14F-4D97-AF65-F5344CB8AC3E}">
        <p14:creationId xmlns:p14="http://schemas.microsoft.com/office/powerpoint/2010/main" val="1797581353"/>
      </p:ext>
    </p:extLst>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12</a:t>
            </a:fld>
            <a:endParaRPr lang="en-IN" dirty="0">
              <a:solidFill>
                <a:schemeClr val="tx1"/>
              </a:solidFill>
            </a:endParaRPr>
          </a:p>
        </p:txBody>
      </p:sp>
      <p:sp>
        <p:nvSpPr>
          <p:cNvPr id="10" name="Rectangle 9">
            <a:extLst>
              <a:ext uri="{FF2B5EF4-FFF2-40B4-BE49-F238E27FC236}">
                <a16:creationId xmlns:a16="http://schemas.microsoft.com/office/drawing/2014/main" id="{65FE74A0-5825-4464-947A-8B17A2E3BD16}"/>
              </a:ext>
            </a:extLst>
          </p:cNvPr>
          <p:cNvSpPr/>
          <p:nvPr/>
        </p:nvSpPr>
        <p:spPr>
          <a:xfrm>
            <a:off x="371234" y="400910"/>
            <a:ext cx="10588442" cy="2123658"/>
          </a:xfrm>
          <a:prstGeom prst="rect">
            <a:avLst/>
          </a:prstGeom>
        </p:spPr>
        <p:txBody>
          <a:bodyPr wrap="square">
            <a:spAutoFit/>
          </a:bodyPr>
          <a:lstStyle/>
          <a:p>
            <a:pPr algn="just"/>
            <a:r>
              <a:rPr lang="en-US" sz="2200" dirty="0"/>
              <a:t>Basically Prep/Paint means cleaning out the shots and preparing the footage for the compositor. Now different projects require different elements. It needs to be integrated into the scene. Different departments use different skills to achieve. When the green screen is removed we need to replace it with something. It can be just a photo shoot that is filmed separately and then placed it or may be any animation or live footage. </a:t>
            </a:r>
          </a:p>
        </p:txBody>
      </p:sp>
      <p:pic>
        <p:nvPicPr>
          <p:cNvPr id="7" name="22.2 Prepare for composie.jpg">
            <a:extLst>
              <a:ext uri="{FF2B5EF4-FFF2-40B4-BE49-F238E27FC236}">
                <a16:creationId xmlns:a16="http://schemas.microsoft.com/office/drawing/2014/main" id="{94BE12AE-2CF6-44EA-BE7B-8E77E176BA31}"/>
              </a:ext>
            </a:extLst>
          </p:cNvPr>
          <p:cNvPicPr/>
          <p:nvPr/>
        </p:nvPicPr>
        <p:blipFill>
          <a:blip r:embed="rId2"/>
          <a:stretch>
            <a:fillRect/>
          </a:stretch>
        </p:blipFill>
        <p:spPr bwMode="auto">
          <a:xfrm>
            <a:off x="2671011" y="2751154"/>
            <a:ext cx="6304547" cy="2975878"/>
          </a:xfrm>
          <a:prstGeom prst="rect">
            <a:avLst/>
          </a:prstGeom>
        </p:spPr>
      </p:pic>
      <p:sp>
        <p:nvSpPr>
          <p:cNvPr id="6" name="Rectangle 5">
            <a:extLst>
              <a:ext uri="{FF2B5EF4-FFF2-40B4-BE49-F238E27FC236}">
                <a16:creationId xmlns:a16="http://schemas.microsoft.com/office/drawing/2014/main" id="{5B1D08DB-980A-4BD9-94A0-6DFD48EA08BD}"/>
              </a:ext>
            </a:extLst>
          </p:cNvPr>
          <p:cNvSpPr/>
          <p:nvPr/>
        </p:nvSpPr>
        <p:spPr>
          <a:xfrm>
            <a:off x="3916557" y="5784341"/>
            <a:ext cx="4358886" cy="338554"/>
          </a:xfrm>
          <a:prstGeom prst="rect">
            <a:avLst/>
          </a:prstGeom>
        </p:spPr>
        <p:txBody>
          <a:bodyPr wrap="none">
            <a:spAutoFit/>
          </a:bodyPr>
          <a:lstStyle/>
          <a:p>
            <a:r>
              <a:rPr lang="en-US" sz="1600" b="1" i="1" dirty="0">
                <a:solidFill>
                  <a:srgbClr val="FFC000"/>
                </a:solidFill>
                <a:latin typeface="Bookman Old Style" panose="02050604050505020204" pitchFamily="18" charset="0"/>
                <a:ea typeface="Times New Roman" panose="02020603050405020304" pitchFamily="18" charset="0"/>
                <a:cs typeface="Times New Roman" panose="02020603050405020304" pitchFamily="18" charset="0"/>
              </a:rPr>
              <a:t>Fig. Shot is prepared for Compositing </a:t>
            </a:r>
            <a:endParaRPr lang="en-IN" sz="1600" i="1" dirty="0">
              <a:solidFill>
                <a:srgbClr val="FFC000"/>
              </a:solidFill>
            </a:endParaRPr>
          </a:p>
        </p:txBody>
      </p:sp>
    </p:spTree>
    <p:extLst>
      <p:ext uri="{BB962C8B-B14F-4D97-AF65-F5344CB8AC3E}">
        <p14:creationId xmlns:p14="http://schemas.microsoft.com/office/powerpoint/2010/main" val="200594398"/>
      </p:ext>
    </p:extLst>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13</a:t>
            </a:fld>
            <a:endParaRPr lang="en-IN" dirty="0">
              <a:solidFill>
                <a:schemeClr val="tx1"/>
              </a:solidFill>
            </a:endParaRPr>
          </a:p>
        </p:txBody>
      </p:sp>
      <p:sp>
        <p:nvSpPr>
          <p:cNvPr id="3" name="Rectangle 2">
            <a:extLst>
              <a:ext uri="{FF2B5EF4-FFF2-40B4-BE49-F238E27FC236}">
                <a16:creationId xmlns:a16="http://schemas.microsoft.com/office/drawing/2014/main" id="{2759C6F0-8148-4FE0-9527-8FDDCCB8EC0E}"/>
              </a:ext>
            </a:extLst>
          </p:cNvPr>
          <p:cNvSpPr/>
          <p:nvPr/>
        </p:nvSpPr>
        <p:spPr>
          <a:xfrm>
            <a:off x="239249" y="175909"/>
            <a:ext cx="8823249" cy="612412"/>
          </a:xfrm>
          <a:prstGeom prst="rect">
            <a:avLst/>
          </a:prstGeom>
        </p:spPr>
        <p:txBody>
          <a:bodyPr wrap="square">
            <a:spAutoFit/>
          </a:bodyPr>
          <a:lstStyle/>
          <a:p>
            <a:pPr>
              <a:lnSpc>
                <a:spcPct val="115000"/>
              </a:lnSpc>
              <a:spcBef>
                <a:spcPts val="285"/>
              </a:spcBef>
              <a:spcAft>
                <a:spcPts val="285"/>
              </a:spcAft>
            </a:pPr>
            <a:r>
              <a:rPr lang="en-IN" sz="3200" b="1" kern="100">
                <a:solidFill>
                  <a:srgbClr val="FFC000"/>
                </a:solidFill>
                <a:latin typeface="Bookman Old Style" panose="02050604050505020204" pitchFamily="18" charset="0"/>
              </a:rPr>
              <a:t>Matte Painting</a:t>
            </a:r>
            <a:endParaRPr lang="en-IN" sz="3200" b="1" kern="100" dirty="0">
              <a:solidFill>
                <a:srgbClr val="FFC000"/>
              </a:solidFill>
              <a:latin typeface="Bookman Old Style" panose="02050604050505020204" pitchFamily="18" charset="0"/>
            </a:endParaRPr>
          </a:p>
        </p:txBody>
      </p:sp>
      <p:sp>
        <p:nvSpPr>
          <p:cNvPr id="4" name="Rectangle 3">
            <a:extLst>
              <a:ext uri="{FF2B5EF4-FFF2-40B4-BE49-F238E27FC236}">
                <a16:creationId xmlns:a16="http://schemas.microsoft.com/office/drawing/2014/main" id="{7CA60EF7-AF60-422E-9777-BAACBC1A8D02}"/>
              </a:ext>
            </a:extLst>
          </p:cNvPr>
          <p:cNvSpPr/>
          <p:nvPr/>
        </p:nvSpPr>
        <p:spPr>
          <a:xfrm>
            <a:off x="453629" y="642788"/>
            <a:ext cx="10588441" cy="1785104"/>
          </a:xfrm>
          <a:prstGeom prst="rect">
            <a:avLst/>
          </a:prstGeom>
        </p:spPr>
        <p:txBody>
          <a:bodyPr wrap="square">
            <a:spAutoFit/>
          </a:bodyPr>
          <a:lstStyle/>
          <a:p>
            <a:pPr algn="just"/>
            <a:r>
              <a:rPr lang="en-US" sz="2200" dirty="0"/>
              <a:t>matte painting is used to digitally paint the background to look more complex for image and projection map. The background before matte painting and the background after matter painting. A 3D model in software looks very different depending on the project and the requirements. The background created can be export and send it to compositor for integration.</a:t>
            </a:r>
            <a:endParaRPr lang="en-IN" sz="2200" dirty="0"/>
          </a:p>
        </p:txBody>
      </p:sp>
      <p:pic>
        <p:nvPicPr>
          <p:cNvPr id="6" name="23. Matte Painting_0">
            <a:extLst>
              <a:ext uri="{FF2B5EF4-FFF2-40B4-BE49-F238E27FC236}">
                <a16:creationId xmlns:a16="http://schemas.microsoft.com/office/drawing/2014/main" id="{69DA6135-2184-480E-AF43-73C8FD2D57AE}"/>
              </a:ext>
            </a:extLst>
          </p:cNvPr>
          <p:cNvPicPr/>
          <p:nvPr/>
        </p:nvPicPr>
        <p:blipFill>
          <a:blip r:embed="rId2"/>
          <a:srcRect l="11980"/>
          <a:stretch>
            <a:fillRect/>
          </a:stretch>
        </p:blipFill>
        <p:spPr bwMode="auto">
          <a:xfrm>
            <a:off x="878289" y="2843715"/>
            <a:ext cx="4686031" cy="3232233"/>
          </a:xfrm>
          <a:prstGeom prst="rect">
            <a:avLst/>
          </a:prstGeom>
        </p:spPr>
      </p:pic>
      <p:pic>
        <p:nvPicPr>
          <p:cNvPr id="7" name="23. Matte Painting_1">
            <a:extLst>
              <a:ext uri="{FF2B5EF4-FFF2-40B4-BE49-F238E27FC236}">
                <a16:creationId xmlns:a16="http://schemas.microsoft.com/office/drawing/2014/main" id="{CBFDC20A-E445-4403-932E-4D24B04BD31C}"/>
              </a:ext>
            </a:extLst>
          </p:cNvPr>
          <p:cNvPicPr/>
          <p:nvPr/>
        </p:nvPicPr>
        <p:blipFill>
          <a:blip r:embed="rId3"/>
          <a:stretch>
            <a:fillRect/>
          </a:stretch>
        </p:blipFill>
        <p:spPr bwMode="auto">
          <a:xfrm>
            <a:off x="6096001" y="2843716"/>
            <a:ext cx="4512936" cy="3172962"/>
          </a:xfrm>
          <a:prstGeom prst="rect">
            <a:avLst/>
          </a:prstGeom>
        </p:spPr>
      </p:pic>
      <p:sp>
        <p:nvSpPr>
          <p:cNvPr id="2" name="Rectangle 1">
            <a:extLst>
              <a:ext uri="{FF2B5EF4-FFF2-40B4-BE49-F238E27FC236}">
                <a16:creationId xmlns:a16="http://schemas.microsoft.com/office/drawing/2014/main" id="{70492821-FDCE-42ED-A758-005D6362F12D}"/>
              </a:ext>
            </a:extLst>
          </p:cNvPr>
          <p:cNvSpPr/>
          <p:nvPr/>
        </p:nvSpPr>
        <p:spPr>
          <a:xfrm>
            <a:off x="1464668" y="6061200"/>
            <a:ext cx="2909771" cy="307777"/>
          </a:xfrm>
          <a:prstGeom prst="rect">
            <a:avLst/>
          </a:prstGeom>
        </p:spPr>
        <p:txBody>
          <a:bodyPr wrap="none">
            <a:spAutoFit/>
          </a:bodyPr>
          <a:lstStyle/>
          <a:p>
            <a:r>
              <a:rPr lang="en-US" sz="1400" b="1" i="1" dirty="0">
                <a:solidFill>
                  <a:srgbClr val="FFC000"/>
                </a:solidFill>
                <a:latin typeface="Bookman Old Style" panose="02050604050505020204" pitchFamily="18" charset="0"/>
                <a:ea typeface="Times New Roman" panose="02020603050405020304" pitchFamily="18" charset="0"/>
                <a:cs typeface="Times New Roman" panose="02020603050405020304" pitchFamily="18" charset="0"/>
              </a:rPr>
              <a:t>Fig.(a) Before matte painting</a:t>
            </a:r>
            <a:endParaRPr lang="en-IN" sz="1400" dirty="0">
              <a:solidFill>
                <a:srgbClr val="FFC000"/>
              </a:solidFill>
            </a:endParaRPr>
          </a:p>
        </p:txBody>
      </p:sp>
      <p:sp>
        <p:nvSpPr>
          <p:cNvPr id="8" name="Rectangle 7">
            <a:extLst>
              <a:ext uri="{FF2B5EF4-FFF2-40B4-BE49-F238E27FC236}">
                <a16:creationId xmlns:a16="http://schemas.microsoft.com/office/drawing/2014/main" id="{CF46CC6F-591D-45CC-AC40-A334D90C5F9B}"/>
              </a:ext>
            </a:extLst>
          </p:cNvPr>
          <p:cNvSpPr/>
          <p:nvPr/>
        </p:nvSpPr>
        <p:spPr>
          <a:xfrm>
            <a:off x="6819406" y="6016956"/>
            <a:ext cx="2826415" cy="307777"/>
          </a:xfrm>
          <a:prstGeom prst="rect">
            <a:avLst/>
          </a:prstGeom>
        </p:spPr>
        <p:txBody>
          <a:bodyPr wrap="none">
            <a:spAutoFit/>
          </a:bodyPr>
          <a:lstStyle/>
          <a:p>
            <a:r>
              <a:rPr lang="en-US" sz="1400" b="1" i="1" dirty="0">
                <a:solidFill>
                  <a:srgbClr val="FFC000"/>
                </a:solidFill>
                <a:latin typeface="Bookman Old Style" panose="02050604050505020204" pitchFamily="18" charset="0"/>
                <a:ea typeface="Times New Roman" panose="02020603050405020304" pitchFamily="18" charset="0"/>
                <a:cs typeface="Times New Roman" panose="02020603050405020304" pitchFamily="18" charset="0"/>
              </a:rPr>
              <a:t>Fig. (b) After matte painting</a:t>
            </a:r>
            <a:endParaRPr lang="en-IN" sz="1400" dirty="0">
              <a:solidFill>
                <a:srgbClr val="FFC000"/>
              </a:solidFill>
            </a:endParaRPr>
          </a:p>
        </p:txBody>
      </p:sp>
    </p:spTree>
    <p:extLst>
      <p:ext uri="{BB962C8B-B14F-4D97-AF65-F5344CB8AC3E}">
        <p14:creationId xmlns:p14="http://schemas.microsoft.com/office/powerpoint/2010/main" val="3686688170"/>
      </p:ext>
    </p:extLst>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14</a:t>
            </a:fld>
            <a:endParaRPr lang="en-IN" dirty="0">
              <a:solidFill>
                <a:schemeClr val="tx1"/>
              </a:solidFill>
            </a:endParaRPr>
          </a:p>
        </p:txBody>
      </p:sp>
      <p:sp>
        <p:nvSpPr>
          <p:cNvPr id="6" name="Rectangle 5">
            <a:extLst>
              <a:ext uri="{FF2B5EF4-FFF2-40B4-BE49-F238E27FC236}">
                <a16:creationId xmlns:a16="http://schemas.microsoft.com/office/drawing/2014/main" id="{BB2214EB-DA4D-4F6E-BB6E-E82CF4B2C43A}"/>
              </a:ext>
            </a:extLst>
          </p:cNvPr>
          <p:cNvSpPr/>
          <p:nvPr/>
        </p:nvSpPr>
        <p:spPr>
          <a:xfrm>
            <a:off x="491836" y="131733"/>
            <a:ext cx="3993680" cy="612412"/>
          </a:xfrm>
          <a:prstGeom prst="rect">
            <a:avLst/>
          </a:prstGeom>
        </p:spPr>
        <p:txBody>
          <a:bodyPr wrap="square">
            <a:spAutoFit/>
          </a:bodyPr>
          <a:lstStyle/>
          <a:p>
            <a:pPr>
              <a:lnSpc>
                <a:spcPct val="115000"/>
              </a:lnSpc>
              <a:spcBef>
                <a:spcPts val="285"/>
              </a:spcBef>
              <a:spcAft>
                <a:spcPts val="285"/>
              </a:spcAft>
            </a:pPr>
            <a:r>
              <a:rPr lang="en-IN" sz="3200" b="1" kern="100" dirty="0">
                <a:solidFill>
                  <a:srgbClr val="FFC000"/>
                </a:solidFill>
                <a:latin typeface="Bookman Old Style" panose="02050604050505020204" pitchFamily="18" charset="0"/>
              </a:rPr>
              <a:t>CGI</a:t>
            </a:r>
          </a:p>
        </p:txBody>
      </p:sp>
      <p:sp>
        <p:nvSpPr>
          <p:cNvPr id="7" name="Rectangle 6">
            <a:extLst>
              <a:ext uri="{FF2B5EF4-FFF2-40B4-BE49-F238E27FC236}">
                <a16:creationId xmlns:a16="http://schemas.microsoft.com/office/drawing/2014/main" id="{8530A50B-A6D8-43AF-BE5C-0BD3C0DC6F08}"/>
              </a:ext>
            </a:extLst>
          </p:cNvPr>
          <p:cNvSpPr/>
          <p:nvPr/>
        </p:nvSpPr>
        <p:spPr>
          <a:xfrm>
            <a:off x="720437" y="744145"/>
            <a:ext cx="10086108" cy="2399824"/>
          </a:xfrm>
          <a:prstGeom prst="rect">
            <a:avLst/>
          </a:prstGeom>
        </p:spPr>
        <p:txBody>
          <a:bodyPr wrap="square">
            <a:spAutoFit/>
          </a:bodyPr>
          <a:lstStyle/>
          <a:p>
            <a:pPr algn="just">
              <a:lnSpc>
                <a:spcPct val="115000"/>
              </a:lnSpc>
              <a:spcBef>
                <a:spcPts val="285"/>
              </a:spcBef>
              <a:spcAft>
                <a:spcPts val="285"/>
              </a:spcAft>
            </a:pPr>
            <a:r>
              <a:rPr lang="en-US" sz="2200" kern="100" dirty="0">
                <a:latin typeface="Bookman Old Style" panose="02050604050505020204" pitchFamily="18" charset="0"/>
                <a:ea typeface="Noto Serif CJK SC"/>
                <a:cs typeface="Bookman Old Style" panose="02050604050505020204" pitchFamily="18" charset="0"/>
              </a:rPr>
              <a:t>3D elements require syncing that is where the CGI department is come. It spreads out further and deeper into more departments like texturing, modeling, rigging, animation, rendering and so on. All of these departments prepare the 3D imagery for compositor and they send it out in different layers. Compositor needs to integrate and mix all these layers. </a:t>
            </a:r>
            <a:endParaRPr lang="en-IN" sz="2200" kern="100" dirty="0">
              <a:effectLst/>
              <a:latin typeface="Liberation Serif" panose="02020603050405020304" pitchFamily="18" charset="0"/>
              <a:ea typeface="Noto Serif CJK SC"/>
              <a:cs typeface="Lohit Devanagari"/>
            </a:endParaRPr>
          </a:p>
        </p:txBody>
      </p:sp>
      <p:pic>
        <p:nvPicPr>
          <p:cNvPr id="8" name="Image497">
            <a:extLst>
              <a:ext uri="{FF2B5EF4-FFF2-40B4-BE49-F238E27FC236}">
                <a16:creationId xmlns:a16="http://schemas.microsoft.com/office/drawing/2014/main" id="{5DDCF5C8-6D4F-4CAA-A8F1-397E633455C3}"/>
              </a:ext>
            </a:extLst>
          </p:cNvPr>
          <p:cNvPicPr/>
          <p:nvPr/>
        </p:nvPicPr>
        <p:blipFill>
          <a:blip r:embed="rId2"/>
          <a:stretch>
            <a:fillRect/>
          </a:stretch>
        </p:blipFill>
        <p:spPr bwMode="auto">
          <a:xfrm>
            <a:off x="2909933" y="2919008"/>
            <a:ext cx="5707116" cy="3194847"/>
          </a:xfrm>
          <a:prstGeom prst="rect">
            <a:avLst/>
          </a:prstGeom>
        </p:spPr>
      </p:pic>
      <p:sp>
        <p:nvSpPr>
          <p:cNvPr id="2" name="Rectangle 1">
            <a:extLst>
              <a:ext uri="{FF2B5EF4-FFF2-40B4-BE49-F238E27FC236}">
                <a16:creationId xmlns:a16="http://schemas.microsoft.com/office/drawing/2014/main" id="{A229CA55-0B76-4F58-A128-3933068B04DC}"/>
              </a:ext>
            </a:extLst>
          </p:cNvPr>
          <p:cNvSpPr/>
          <p:nvPr/>
        </p:nvSpPr>
        <p:spPr>
          <a:xfrm>
            <a:off x="3951243" y="6089792"/>
            <a:ext cx="3025187" cy="307777"/>
          </a:xfrm>
          <a:prstGeom prst="rect">
            <a:avLst/>
          </a:prstGeom>
        </p:spPr>
        <p:txBody>
          <a:bodyPr wrap="none">
            <a:spAutoFit/>
          </a:bodyPr>
          <a:lstStyle/>
          <a:p>
            <a:pPr algn="ctr"/>
            <a:r>
              <a:rPr lang="en-US" sz="1400" b="1" i="1" dirty="0">
                <a:solidFill>
                  <a:srgbClr val="FFC000"/>
                </a:solidFill>
                <a:latin typeface="Bookman Old Style" panose="02050604050505020204" pitchFamily="18" charset="0"/>
                <a:ea typeface="Times New Roman" panose="02020603050405020304" pitchFamily="18" charset="0"/>
                <a:cs typeface="Times New Roman" panose="02020603050405020304" pitchFamily="18" charset="0"/>
              </a:rPr>
              <a:t>Fig. Different CGI Department</a:t>
            </a:r>
            <a:endParaRPr lang="en-IN" sz="1400" dirty="0">
              <a:solidFill>
                <a:srgbClr val="FFC000"/>
              </a:solidFill>
            </a:endParaRPr>
          </a:p>
        </p:txBody>
      </p:sp>
    </p:spTree>
    <p:extLst>
      <p:ext uri="{BB962C8B-B14F-4D97-AF65-F5344CB8AC3E}">
        <p14:creationId xmlns:p14="http://schemas.microsoft.com/office/powerpoint/2010/main" val="344996878"/>
      </p:ext>
    </p:extLst>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15</a:t>
            </a:fld>
            <a:endParaRPr lang="en-IN" dirty="0">
              <a:solidFill>
                <a:schemeClr val="tx1"/>
              </a:solidFill>
            </a:endParaRPr>
          </a:p>
        </p:txBody>
      </p:sp>
      <p:sp>
        <p:nvSpPr>
          <p:cNvPr id="6" name="Rectangle 5">
            <a:extLst>
              <a:ext uri="{FF2B5EF4-FFF2-40B4-BE49-F238E27FC236}">
                <a16:creationId xmlns:a16="http://schemas.microsoft.com/office/drawing/2014/main" id="{BB2214EB-DA4D-4F6E-BB6E-E82CF4B2C43A}"/>
              </a:ext>
            </a:extLst>
          </p:cNvPr>
          <p:cNvSpPr/>
          <p:nvPr/>
        </p:nvSpPr>
        <p:spPr>
          <a:xfrm>
            <a:off x="477981" y="422679"/>
            <a:ext cx="3993680" cy="612412"/>
          </a:xfrm>
          <a:prstGeom prst="rect">
            <a:avLst/>
          </a:prstGeom>
        </p:spPr>
        <p:txBody>
          <a:bodyPr wrap="square">
            <a:spAutoFit/>
          </a:bodyPr>
          <a:lstStyle/>
          <a:p>
            <a:pPr>
              <a:lnSpc>
                <a:spcPct val="115000"/>
              </a:lnSpc>
              <a:spcBef>
                <a:spcPts val="285"/>
              </a:spcBef>
              <a:spcAft>
                <a:spcPts val="285"/>
              </a:spcAft>
            </a:pPr>
            <a:r>
              <a:rPr lang="en-IN" sz="3200" b="1" kern="100">
                <a:solidFill>
                  <a:srgbClr val="FFC000"/>
                </a:solidFill>
                <a:latin typeface="Bookman Old Style" panose="02050604050505020204" pitchFamily="18" charset="0"/>
              </a:rPr>
              <a:t>Motion Tracking</a:t>
            </a:r>
            <a:endParaRPr lang="en-IN" sz="3200" b="1" kern="100" dirty="0">
              <a:solidFill>
                <a:srgbClr val="FFC000"/>
              </a:solidFill>
              <a:latin typeface="Bookman Old Style" panose="02050604050505020204" pitchFamily="18" charset="0"/>
            </a:endParaRPr>
          </a:p>
        </p:txBody>
      </p:sp>
      <p:sp>
        <p:nvSpPr>
          <p:cNvPr id="7" name="Rectangle 6">
            <a:extLst>
              <a:ext uri="{FF2B5EF4-FFF2-40B4-BE49-F238E27FC236}">
                <a16:creationId xmlns:a16="http://schemas.microsoft.com/office/drawing/2014/main" id="{8530A50B-A6D8-43AF-BE5C-0BD3C0DC6F08}"/>
              </a:ext>
            </a:extLst>
          </p:cNvPr>
          <p:cNvSpPr/>
          <p:nvPr/>
        </p:nvSpPr>
        <p:spPr>
          <a:xfrm>
            <a:off x="734292" y="1035091"/>
            <a:ext cx="10086108" cy="2866810"/>
          </a:xfrm>
          <a:prstGeom prst="rect">
            <a:avLst/>
          </a:prstGeom>
        </p:spPr>
        <p:txBody>
          <a:bodyPr wrap="square">
            <a:spAutoFit/>
          </a:bodyPr>
          <a:lstStyle/>
          <a:p>
            <a:pPr algn="just">
              <a:lnSpc>
                <a:spcPct val="115000"/>
              </a:lnSpc>
              <a:spcBef>
                <a:spcPts val="285"/>
              </a:spcBef>
              <a:spcAft>
                <a:spcPts val="285"/>
              </a:spcAft>
            </a:pPr>
            <a:r>
              <a:rPr lang="en-US" sz="2200" kern="100" dirty="0">
                <a:latin typeface="Bookman Old Style" panose="02050604050505020204" pitchFamily="18" charset="0"/>
                <a:ea typeface="Noto Serif CJK SC"/>
                <a:cs typeface="Bookman Old Style" panose="02050604050505020204" pitchFamily="18" charset="0"/>
              </a:rPr>
              <a:t>If there's a complex camera motion that involves CGI objects or character or the background then the process also includes the motion tracking. It is accomplished by different departments.</a:t>
            </a:r>
          </a:p>
          <a:p>
            <a:pPr algn="just">
              <a:lnSpc>
                <a:spcPct val="115000"/>
              </a:lnSpc>
              <a:spcBef>
                <a:spcPts val="285"/>
              </a:spcBef>
              <a:spcAft>
                <a:spcPts val="285"/>
              </a:spcAft>
            </a:pPr>
            <a:r>
              <a:rPr lang="en-US" sz="2200" kern="100" dirty="0">
                <a:latin typeface="Bookman Old Style" panose="02050604050505020204" pitchFamily="18" charset="0"/>
                <a:ea typeface="Noto Serif CJK SC"/>
                <a:cs typeface="Bookman Old Style" panose="02050604050505020204" pitchFamily="18" charset="0"/>
              </a:rPr>
              <a:t>In motion tracking, the motion in live-action shot is tracked and the identical virtual camera is created in 3D. It allows compositor to integrate other elements in synchronization with the motion of the camera. </a:t>
            </a:r>
          </a:p>
        </p:txBody>
      </p:sp>
      <p:pic>
        <p:nvPicPr>
          <p:cNvPr id="8" name="Image498">
            <a:extLst>
              <a:ext uri="{FF2B5EF4-FFF2-40B4-BE49-F238E27FC236}">
                <a16:creationId xmlns:a16="http://schemas.microsoft.com/office/drawing/2014/main" id="{E9381340-35EE-4888-B5F8-3EEF91572059}"/>
              </a:ext>
            </a:extLst>
          </p:cNvPr>
          <p:cNvPicPr/>
          <p:nvPr/>
        </p:nvPicPr>
        <p:blipFill>
          <a:blip r:embed="rId2"/>
          <a:stretch>
            <a:fillRect/>
          </a:stretch>
        </p:blipFill>
        <p:spPr bwMode="auto">
          <a:xfrm>
            <a:off x="2863516" y="3646735"/>
            <a:ext cx="5317958" cy="2525465"/>
          </a:xfrm>
          <a:prstGeom prst="rect">
            <a:avLst/>
          </a:prstGeom>
        </p:spPr>
      </p:pic>
      <p:sp>
        <p:nvSpPr>
          <p:cNvPr id="2" name="Rectangle 1">
            <a:extLst>
              <a:ext uri="{FF2B5EF4-FFF2-40B4-BE49-F238E27FC236}">
                <a16:creationId xmlns:a16="http://schemas.microsoft.com/office/drawing/2014/main" id="{6B38ADAD-A1C3-40DB-9C33-5DD326A2BED7}"/>
              </a:ext>
            </a:extLst>
          </p:cNvPr>
          <p:cNvSpPr/>
          <p:nvPr/>
        </p:nvSpPr>
        <p:spPr>
          <a:xfrm>
            <a:off x="3393014" y="6135329"/>
            <a:ext cx="4071949" cy="324448"/>
          </a:xfrm>
          <a:prstGeom prst="rect">
            <a:avLst/>
          </a:prstGeom>
        </p:spPr>
        <p:txBody>
          <a:bodyPr wrap="none">
            <a:spAutoFit/>
          </a:bodyPr>
          <a:lstStyle/>
          <a:p>
            <a:pPr algn="ctr" hangingPunct="0">
              <a:lnSpc>
                <a:spcPct val="115000"/>
              </a:lnSpc>
              <a:spcBef>
                <a:spcPts val="285"/>
              </a:spcBef>
              <a:spcAft>
                <a:spcPts val="285"/>
              </a:spcAft>
            </a:pPr>
            <a:r>
              <a:rPr lang="en-US" sz="1400" b="1" i="1" dirty="0">
                <a:solidFill>
                  <a:srgbClr val="FFC000"/>
                </a:solidFill>
                <a:latin typeface="Bookman Old Style" panose="02050604050505020204" pitchFamily="18" charset="0"/>
                <a:ea typeface="Times New Roman" panose="02020603050405020304" pitchFamily="18" charset="0"/>
                <a:cs typeface="Times New Roman" panose="02020603050405020304" pitchFamily="18" charset="0"/>
              </a:rPr>
              <a:t>Fig. CGI element is placed in live footage</a:t>
            </a:r>
            <a:endParaRPr lang="en-IN" dirty="0">
              <a:solidFill>
                <a:srgbClr val="FFC000"/>
              </a:solidFill>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1939452177"/>
      </p:ext>
    </p:extLst>
  </p:cSld>
  <p:clrMapOvr>
    <a:masterClrMapping/>
  </p:clrMapOvr>
  <p:transition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16</a:t>
            </a:fld>
            <a:endParaRPr lang="en-IN" dirty="0">
              <a:solidFill>
                <a:schemeClr val="tx1"/>
              </a:solidFill>
            </a:endParaRPr>
          </a:p>
        </p:txBody>
      </p:sp>
      <p:sp>
        <p:nvSpPr>
          <p:cNvPr id="7" name="Rectangle 6">
            <a:extLst>
              <a:ext uri="{FF2B5EF4-FFF2-40B4-BE49-F238E27FC236}">
                <a16:creationId xmlns:a16="http://schemas.microsoft.com/office/drawing/2014/main" id="{8530A50B-A6D8-43AF-BE5C-0BD3C0DC6F08}"/>
              </a:ext>
            </a:extLst>
          </p:cNvPr>
          <p:cNvSpPr/>
          <p:nvPr/>
        </p:nvSpPr>
        <p:spPr>
          <a:xfrm>
            <a:off x="409074" y="409448"/>
            <a:ext cx="10459452" cy="2399824"/>
          </a:xfrm>
          <a:prstGeom prst="rect">
            <a:avLst/>
          </a:prstGeom>
        </p:spPr>
        <p:txBody>
          <a:bodyPr wrap="square">
            <a:spAutoFit/>
          </a:bodyPr>
          <a:lstStyle/>
          <a:p>
            <a:pPr algn="just">
              <a:lnSpc>
                <a:spcPct val="115000"/>
              </a:lnSpc>
              <a:spcBef>
                <a:spcPts val="285"/>
              </a:spcBef>
              <a:spcAft>
                <a:spcPts val="285"/>
              </a:spcAft>
            </a:pPr>
            <a:r>
              <a:rPr lang="en-US" sz="2200" kern="100" dirty="0">
                <a:latin typeface="Bookman Old Style" panose="02050604050505020204" pitchFamily="18" charset="0"/>
                <a:ea typeface="Noto Serif CJK SC"/>
                <a:cs typeface="Bookman Old Style" panose="02050604050505020204" pitchFamily="18" charset="0"/>
              </a:rPr>
              <a:t>After the footage is tracked the data is sent to the CGI or matte painting department as shown in Figure 14.16. Concerning department use it to place their created elements in synchronization with the motion of the shot. For example, if an element is a 2D image. If you have to replace a computer screen then the tracking data might be sent directly to the compositor to synchronize it with the motion. </a:t>
            </a:r>
            <a:endParaRPr lang="en-IN" sz="2200" kern="100" dirty="0">
              <a:effectLst/>
              <a:latin typeface="Liberation Serif" panose="02020603050405020304" pitchFamily="18" charset="0"/>
              <a:ea typeface="Noto Serif CJK SC"/>
              <a:cs typeface="Lohit Devanagari"/>
            </a:endParaRPr>
          </a:p>
        </p:txBody>
      </p:sp>
      <p:pic>
        <p:nvPicPr>
          <p:cNvPr id="8" name="Image499">
            <a:extLst>
              <a:ext uri="{FF2B5EF4-FFF2-40B4-BE49-F238E27FC236}">
                <a16:creationId xmlns:a16="http://schemas.microsoft.com/office/drawing/2014/main" id="{368D3E0B-9167-4539-A8F5-E18BE728214C}"/>
              </a:ext>
            </a:extLst>
          </p:cNvPr>
          <p:cNvPicPr/>
          <p:nvPr/>
        </p:nvPicPr>
        <p:blipFill>
          <a:blip r:embed="rId2"/>
          <a:stretch>
            <a:fillRect/>
          </a:stretch>
        </p:blipFill>
        <p:spPr bwMode="auto">
          <a:xfrm>
            <a:off x="2406316" y="2809272"/>
            <a:ext cx="6232358" cy="2952746"/>
          </a:xfrm>
          <a:prstGeom prst="rect">
            <a:avLst/>
          </a:prstGeom>
        </p:spPr>
      </p:pic>
      <p:sp>
        <p:nvSpPr>
          <p:cNvPr id="2" name="Rectangle 1">
            <a:extLst>
              <a:ext uri="{FF2B5EF4-FFF2-40B4-BE49-F238E27FC236}">
                <a16:creationId xmlns:a16="http://schemas.microsoft.com/office/drawing/2014/main" id="{5357499B-C366-40B8-8782-8924DB8FBA9A}"/>
              </a:ext>
            </a:extLst>
          </p:cNvPr>
          <p:cNvSpPr/>
          <p:nvPr/>
        </p:nvSpPr>
        <p:spPr>
          <a:xfrm>
            <a:off x="2855495" y="5762018"/>
            <a:ext cx="6096000" cy="307777"/>
          </a:xfrm>
          <a:prstGeom prst="rect">
            <a:avLst/>
          </a:prstGeom>
        </p:spPr>
        <p:txBody>
          <a:bodyPr>
            <a:spAutoFit/>
          </a:bodyPr>
          <a:lstStyle/>
          <a:p>
            <a:pPr algn="ctr"/>
            <a:r>
              <a:rPr lang="en-US" sz="1400" b="1" i="1" dirty="0">
                <a:solidFill>
                  <a:srgbClr val="FFC000"/>
                </a:solidFill>
                <a:latin typeface="Bookman Old Style" panose="02050604050505020204" pitchFamily="18" charset="0"/>
                <a:ea typeface="Times New Roman" panose="02020603050405020304" pitchFamily="18" charset="0"/>
                <a:cs typeface="Times New Roman" panose="02020603050405020304" pitchFamily="18" charset="0"/>
              </a:rPr>
              <a:t>Fig. Motion tracking data sent to CGI/Matte painting dept. </a:t>
            </a:r>
            <a:endParaRPr lang="en-IN" sz="1400" dirty="0">
              <a:solidFill>
                <a:srgbClr val="FFC000"/>
              </a:solidFill>
            </a:endParaRPr>
          </a:p>
        </p:txBody>
      </p:sp>
    </p:spTree>
    <p:extLst>
      <p:ext uri="{BB962C8B-B14F-4D97-AF65-F5344CB8AC3E}">
        <p14:creationId xmlns:p14="http://schemas.microsoft.com/office/powerpoint/2010/main" val="2973992772"/>
      </p:ext>
    </p:extLst>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17</a:t>
            </a:fld>
            <a:endParaRPr lang="en-IN" dirty="0">
              <a:solidFill>
                <a:schemeClr val="tx1"/>
              </a:solidFill>
            </a:endParaRPr>
          </a:p>
        </p:txBody>
      </p:sp>
      <p:sp>
        <p:nvSpPr>
          <p:cNvPr id="7" name="Rectangle 6">
            <a:extLst>
              <a:ext uri="{FF2B5EF4-FFF2-40B4-BE49-F238E27FC236}">
                <a16:creationId xmlns:a16="http://schemas.microsoft.com/office/drawing/2014/main" id="{8530A50B-A6D8-43AF-BE5C-0BD3C0DC6F08}"/>
              </a:ext>
            </a:extLst>
          </p:cNvPr>
          <p:cNvSpPr/>
          <p:nvPr/>
        </p:nvSpPr>
        <p:spPr>
          <a:xfrm>
            <a:off x="665019" y="400929"/>
            <a:ext cx="10086108" cy="1231812"/>
          </a:xfrm>
          <a:prstGeom prst="rect">
            <a:avLst/>
          </a:prstGeom>
        </p:spPr>
        <p:txBody>
          <a:bodyPr wrap="square">
            <a:spAutoFit/>
          </a:bodyPr>
          <a:lstStyle/>
          <a:p>
            <a:pPr algn="just">
              <a:lnSpc>
                <a:spcPct val="115000"/>
              </a:lnSpc>
              <a:spcBef>
                <a:spcPts val="285"/>
              </a:spcBef>
              <a:spcAft>
                <a:spcPts val="285"/>
              </a:spcAft>
            </a:pPr>
            <a:r>
              <a:rPr lang="en-US" sz="2200" kern="100" dirty="0">
                <a:latin typeface="Bookman Old Style" panose="02050604050505020204" pitchFamily="18" charset="0"/>
                <a:ea typeface="Noto Serif CJK SC"/>
                <a:cs typeface="Bookman Old Style" panose="02050604050505020204" pitchFamily="18" charset="0"/>
              </a:rPr>
              <a:t>So after all those elements are created and sent to the compositor he combines them there. That is the work of the compositor to make it look real. </a:t>
            </a:r>
            <a:endParaRPr lang="en-IN" sz="2200" kern="100" dirty="0">
              <a:effectLst/>
              <a:latin typeface="Liberation Serif" panose="02020603050405020304" pitchFamily="18" charset="0"/>
              <a:ea typeface="Noto Serif CJK SC"/>
              <a:cs typeface="Lohit Devanagari"/>
            </a:endParaRPr>
          </a:p>
        </p:txBody>
      </p:sp>
      <p:pic>
        <p:nvPicPr>
          <p:cNvPr id="8" name="Image500">
            <a:extLst>
              <a:ext uri="{FF2B5EF4-FFF2-40B4-BE49-F238E27FC236}">
                <a16:creationId xmlns:a16="http://schemas.microsoft.com/office/drawing/2014/main" id="{397DB78E-6776-4099-9DA0-2853738B8D6D}"/>
              </a:ext>
            </a:extLst>
          </p:cNvPr>
          <p:cNvPicPr/>
          <p:nvPr/>
        </p:nvPicPr>
        <p:blipFill>
          <a:blip r:embed="rId2"/>
          <a:stretch>
            <a:fillRect/>
          </a:stretch>
        </p:blipFill>
        <p:spPr bwMode="auto">
          <a:xfrm>
            <a:off x="1633377" y="1512426"/>
            <a:ext cx="7991885" cy="2871662"/>
          </a:xfrm>
          <a:prstGeom prst="rect">
            <a:avLst/>
          </a:prstGeom>
        </p:spPr>
      </p:pic>
      <p:sp>
        <p:nvSpPr>
          <p:cNvPr id="2" name="Rectangle 1">
            <a:extLst>
              <a:ext uri="{FF2B5EF4-FFF2-40B4-BE49-F238E27FC236}">
                <a16:creationId xmlns:a16="http://schemas.microsoft.com/office/drawing/2014/main" id="{26B437F9-D906-41D5-B7F9-11B6438EB340}"/>
              </a:ext>
            </a:extLst>
          </p:cNvPr>
          <p:cNvSpPr/>
          <p:nvPr/>
        </p:nvSpPr>
        <p:spPr>
          <a:xfrm>
            <a:off x="665019" y="4827669"/>
            <a:ext cx="10086108" cy="1653465"/>
          </a:xfrm>
          <a:prstGeom prst="rect">
            <a:avLst/>
          </a:prstGeom>
        </p:spPr>
        <p:txBody>
          <a:bodyPr wrap="square">
            <a:spAutoFit/>
          </a:bodyPr>
          <a:lstStyle/>
          <a:p>
            <a:pPr algn="just">
              <a:lnSpc>
                <a:spcPct val="115000"/>
              </a:lnSpc>
              <a:spcBef>
                <a:spcPts val="285"/>
              </a:spcBef>
              <a:spcAft>
                <a:spcPts val="285"/>
              </a:spcAft>
            </a:pPr>
            <a:r>
              <a:rPr lang="en-US" sz="2200" kern="100" dirty="0">
                <a:latin typeface="Bookman Old Style" panose="02050604050505020204" pitchFamily="18" charset="0"/>
              </a:rPr>
              <a:t>It is a good idea to watch and study the reality how the light interacts, how camera shoots a scene. It is not just putting the images together. It is the way you combine them. The tricks and skills that you use and make it look real.</a:t>
            </a:r>
            <a:endParaRPr lang="en-IN" sz="2200" kern="100" dirty="0">
              <a:latin typeface="Bookman Old Style" panose="02050604050505020204" pitchFamily="18" charset="0"/>
            </a:endParaRPr>
          </a:p>
        </p:txBody>
      </p:sp>
      <p:sp>
        <p:nvSpPr>
          <p:cNvPr id="3" name="Rectangle 2">
            <a:extLst>
              <a:ext uri="{FF2B5EF4-FFF2-40B4-BE49-F238E27FC236}">
                <a16:creationId xmlns:a16="http://schemas.microsoft.com/office/drawing/2014/main" id="{F6214A56-8BC4-4A7A-880B-28A3164F5198}"/>
              </a:ext>
            </a:extLst>
          </p:cNvPr>
          <p:cNvSpPr/>
          <p:nvPr/>
        </p:nvSpPr>
        <p:spPr>
          <a:xfrm>
            <a:off x="2246694" y="4408151"/>
            <a:ext cx="7378568" cy="357598"/>
          </a:xfrm>
          <a:prstGeom prst="rect">
            <a:avLst/>
          </a:prstGeom>
        </p:spPr>
        <p:txBody>
          <a:bodyPr wrap="square">
            <a:spAutoFit/>
          </a:bodyPr>
          <a:lstStyle/>
          <a:p>
            <a:pPr algn="ctr" hangingPunct="0">
              <a:lnSpc>
                <a:spcPct val="115000"/>
              </a:lnSpc>
              <a:spcBef>
                <a:spcPts val="285"/>
              </a:spcBef>
              <a:spcAft>
                <a:spcPts val="285"/>
              </a:spcAft>
            </a:pPr>
            <a:r>
              <a:rPr lang="en-US" sz="1600" b="1" i="1" dirty="0">
                <a:solidFill>
                  <a:srgbClr val="FFC000"/>
                </a:solidFill>
                <a:latin typeface="Bookman Old Style" panose="02050604050505020204" pitchFamily="18" charset="0"/>
                <a:ea typeface="Times New Roman" panose="02020603050405020304" pitchFamily="18" charset="0"/>
                <a:cs typeface="Times New Roman" panose="02020603050405020304" pitchFamily="18" charset="0"/>
              </a:rPr>
              <a:t>Fig. Object is placed using motion tracking data</a:t>
            </a:r>
            <a:endParaRPr lang="en-IN" sz="2000" dirty="0">
              <a:solidFill>
                <a:srgbClr val="FFC000"/>
              </a:solidFill>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651318360"/>
      </p:ext>
    </p:extLst>
  </p:cSld>
  <p:clrMapOvr>
    <a:masterClrMapping/>
  </p:clrMapOvr>
  <p:transition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18</a:t>
            </a:fld>
            <a:endParaRPr lang="en-IN" dirty="0">
              <a:solidFill>
                <a:schemeClr val="tx1"/>
              </a:solidFill>
            </a:endParaRPr>
          </a:p>
        </p:txBody>
      </p:sp>
      <p:sp>
        <p:nvSpPr>
          <p:cNvPr id="6" name="Rectangle 5">
            <a:extLst>
              <a:ext uri="{FF2B5EF4-FFF2-40B4-BE49-F238E27FC236}">
                <a16:creationId xmlns:a16="http://schemas.microsoft.com/office/drawing/2014/main" id="{BB2214EB-DA4D-4F6E-BB6E-E82CF4B2C43A}"/>
              </a:ext>
            </a:extLst>
          </p:cNvPr>
          <p:cNvSpPr/>
          <p:nvPr/>
        </p:nvSpPr>
        <p:spPr>
          <a:xfrm>
            <a:off x="380999" y="97065"/>
            <a:ext cx="9725528" cy="1077218"/>
          </a:xfrm>
          <a:prstGeom prst="rect">
            <a:avLst/>
          </a:prstGeom>
        </p:spPr>
        <p:txBody>
          <a:bodyPr wrap="square">
            <a:spAutoFit/>
          </a:bodyPr>
          <a:lstStyle/>
          <a:p>
            <a:pPr>
              <a:spcBef>
                <a:spcPts val="285"/>
              </a:spcBef>
              <a:spcAft>
                <a:spcPts val="285"/>
              </a:spcAft>
            </a:pPr>
            <a:r>
              <a:rPr lang="en-US" sz="3200" b="1" kern="100" dirty="0">
                <a:solidFill>
                  <a:srgbClr val="FFFF00"/>
                </a:solidFill>
                <a:latin typeface="Bookman Old Style" panose="02050604050505020204" pitchFamily="18" charset="0"/>
              </a:rPr>
              <a:t>Difference between Compositor and other VFX Artist</a:t>
            </a:r>
            <a:endParaRPr lang="en-IN" sz="3200" b="1" kern="100" dirty="0">
              <a:solidFill>
                <a:srgbClr val="FFFF00"/>
              </a:solidFill>
              <a:latin typeface="Bookman Old Style" panose="02050604050505020204" pitchFamily="18" charset="0"/>
            </a:endParaRPr>
          </a:p>
        </p:txBody>
      </p:sp>
      <p:sp>
        <p:nvSpPr>
          <p:cNvPr id="7" name="Rectangle 6">
            <a:extLst>
              <a:ext uri="{FF2B5EF4-FFF2-40B4-BE49-F238E27FC236}">
                <a16:creationId xmlns:a16="http://schemas.microsoft.com/office/drawing/2014/main" id="{8530A50B-A6D8-43AF-BE5C-0BD3C0DC6F08}"/>
              </a:ext>
            </a:extLst>
          </p:cNvPr>
          <p:cNvSpPr/>
          <p:nvPr/>
        </p:nvSpPr>
        <p:spPr>
          <a:xfrm>
            <a:off x="477251" y="1126157"/>
            <a:ext cx="10375234" cy="2616101"/>
          </a:xfrm>
          <a:prstGeom prst="rect">
            <a:avLst/>
          </a:prstGeom>
        </p:spPr>
        <p:txBody>
          <a:bodyPr wrap="square">
            <a:spAutoFit/>
          </a:bodyPr>
          <a:lstStyle/>
          <a:p>
            <a:pPr algn="just">
              <a:spcBef>
                <a:spcPts val="285"/>
              </a:spcBef>
              <a:spcAft>
                <a:spcPts val="285"/>
              </a:spcAft>
            </a:pPr>
            <a:r>
              <a:rPr lang="en-US" sz="2200" kern="100" dirty="0">
                <a:latin typeface="Bookman Old Style" panose="02050604050505020204" pitchFamily="18" charset="0"/>
                <a:ea typeface="Noto Serif CJK SC"/>
                <a:cs typeface="Bookman Old Style" panose="02050604050505020204" pitchFamily="18" charset="0"/>
              </a:rPr>
              <a:t>When you start out, you are probably not going to work on the big-budget films. You probably will be involved with commercials and small budget films. </a:t>
            </a:r>
          </a:p>
          <a:p>
            <a:pPr algn="just">
              <a:spcBef>
                <a:spcPts val="285"/>
              </a:spcBef>
              <a:spcAft>
                <a:spcPts val="285"/>
              </a:spcAft>
            </a:pPr>
            <a:r>
              <a:rPr lang="en-US" sz="2200" kern="100" dirty="0">
                <a:latin typeface="Bookman Old Style" panose="02050604050505020204" pitchFamily="18" charset="0"/>
                <a:ea typeface="Noto Serif CJK SC"/>
                <a:cs typeface="Bookman Old Style" panose="02050604050505020204" pitchFamily="18" charset="0"/>
              </a:rPr>
              <a:t>Those guys are searching for a person who not only composites but has some additional skills. By saying that you want to become a compositor, you probably mean that you want to become a visual effects artist. </a:t>
            </a:r>
          </a:p>
          <a:p>
            <a:pPr algn="just">
              <a:spcBef>
                <a:spcPts val="285"/>
              </a:spcBef>
              <a:spcAft>
                <a:spcPts val="285"/>
              </a:spcAft>
            </a:pPr>
            <a:r>
              <a:rPr lang="en-US" sz="2200" kern="100" dirty="0">
                <a:latin typeface="Bookman Old Style" panose="02050604050505020204" pitchFamily="18" charset="0"/>
                <a:ea typeface="Noto Serif CJK SC"/>
                <a:cs typeface="Bookman Old Style" panose="02050604050505020204" pitchFamily="18" charset="0"/>
              </a:rPr>
              <a:t>What is the difference between those two?</a:t>
            </a:r>
          </a:p>
        </p:txBody>
      </p:sp>
      <p:pic>
        <p:nvPicPr>
          <p:cNvPr id="8" name="Image501">
            <a:extLst>
              <a:ext uri="{FF2B5EF4-FFF2-40B4-BE49-F238E27FC236}">
                <a16:creationId xmlns:a16="http://schemas.microsoft.com/office/drawing/2014/main" id="{37339F7B-043C-4369-AF88-A27B343BD56E}"/>
              </a:ext>
            </a:extLst>
          </p:cNvPr>
          <p:cNvPicPr/>
          <p:nvPr/>
        </p:nvPicPr>
        <p:blipFill>
          <a:blip r:embed="rId2"/>
          <a:stretch>
            <a:fillRect/>
          </a:stretch>
        </p:blipFill>
        <p:spPr bwMode="auto">
          <a:xfrm>
            <a:off x="7810102" y="3624857"/>
            <a:ext cx="3145455" cy="2547343"/>
          </a:xfrm>
          <a:prstGeom prst="rect">
            <a:avLst/>
          </a:prstGeom>
        </p:spPr>
      </p:pic>
      <p:sp>
        <p:nvSpPr>
          <p:cNvPr id="9" name="Rectangle 8">
            <a:extLst>
              <a:ext uri="{FF2B5EF4-FFF2-40B4-BE49-F238E27FC236}">
                <a16:creationId xmlns:a16="http://schemas.microsoft.com/office/drawing/2014/main" id="{83E16992-3743-4F2B-BFD6-0C0649E4171E}"/>
              </a:ext>
            </a:extLst>
          </p:cNvPr>
          <p:cNvSpPr/>
          <p:nvPr/>
        </p:nvSpPr>
        <p:spPr>
          <a:xfrm>
            <a:off x="501314" y="3658474"/>
            <a:ext cx="7229779" cy="2400529"/>
          </a:xfrm>
          <a:prstGeom prst="rect">
            <a:avLst/>
          </a:prstGeom>
        </p:spPr>
        <p:txBody>
          <a:bodyPr wrap="square">
            <a:spAutoFit/>
          </a:bodyPr>
          <a:lstStyle/>
          <a:p>
            <a:pPr algn="just">
              <a:lnSpc>
                <a:spcPct val="115000"/>
              </a:lnSpc>
              <a:spcBef>
                <a:spcPts val="285"/>
              </a:spcBef>
              <a:spcAft>
                <a:spcPts val="285"/>
              </a:spcAft>
            </a:pPr>
            <a:r>
              <a:rPr lang="en-US" sz="2200" kern="100" dirty="0">
                <a:latin typeface="Bookman Old Style" panose="02050604050505020204" pitchFamily="18" charset="0"/>
                <a:ea typeface="Noto Serif CJK SC"/>
                <a:cs typeface="Bookman Old Style" panose="02050604050505020204" pitchFamily="18" charset="0"/>
              </a:rPr>
              <a:t>The compositor combines the images that are created already by the different departments. While the visual effects artist have a variety of skills mentioned in including the compositing. Compositing can be under the visual effects artists skills or as a separate profession. </a:t>
            </a:r>
          </a:p>
        </p:txBody>
      </p:sp>
      <p:sp>
        <p:nvSpPr>
          <p:cNvPr id="2" name="Rectangle 1">
            <a:extLst>
              <a:ext uri="{FF2B5EF4-FFF2-40B4-BE49-F238E27FC236}">
                <a16:creationId xmlns:a16="http://schemas.microsoft.com/office/drawing/2014/main" id="{50BCD970-7243-435E-B8C8-AF9426C4475D}"/>
              </a:ext>
            </a:extLst>
          </p:cNvPr>
          <p:cNvSpPr/>
          <p:nvPr/>
        </p:nvSpPr>
        <p:spPr>
          <a:xfrm>
            <a:off x="7408441" y="6164825"/>
            <a:ext cx="3406702" cy="307777"/>
          </a:xfrm>
          <a:prstGeom prst="rect">
            <a:avLst/>
          </a:prstGeom>
        </p:spPr>
        <p:txBody>
          <a:bodyPr wrap="none">
            <a:spAutoFit/>
          </a:bodyPr>
          <a:lstStyle/>
          <a:p>
            <a:pPr algn="ctr"/>
            <a:r>
              <a:rPr lang="en-US" sz="1400" b="1" i="1" dirty="0">
                <a:solidFill>
                  <a:srgbClr val="FFC000"/>
                </a:solidFill>
                <a:latin typeface="Bookman Old Style" panose="02050604050505020204" pitchFamily="18" charset="0"/>
                <a:ea typeface="Times New Roman" panose="02020603050405020304" pitchFamily="18" charset="0"/>
                <a:cs typeface="Arial" panose="020B0604020202020204" pitchFamily="34" charset="0"/>
              </a:rPr>
              <a:t>Fig. Different Visual Effects Skill </a:t>
            </a:r>
            <a:endParaRPr lang="en-IN" sz="1400" dirty="0">
              <a:solidFill>
                <a:srgbClr val="FFC000"/>
              </a:solidFill>
            </a:endParaRPr>
          </a:p>
        </p:txBody>
      </p:sp>
    </p:spTree>
    <p:extLst>
      <p:ext uri="{BB962C8B-B14F-4D97-AF65-F5344CB8AC3E}">
        <p14:creationId xmlns:p14="http://schemas.microsoft.com/office/powerpoint/2010/main" val="509593797"/>
      </p:ext>
    </p:extLst>
  </p:cSld>
  <p:clrMapOvr>
    <a:masterClrMapping/>
  </p:clrMapOvr>
  <p:transition advClick="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19</a:t>
            </a:fld>
            <a:endParaRPr lang="en-IN" dirty="0">
              <a:solidFill>
                <a:schemeClr val="tx1"/>
              </a:solidFill>
            </a:endParaRPr>
          </a:p>
        </p:txBody>
      </p:sp>
      <p:sp>
        <p:nvSpPr>
          <p:cNvPr id="7" name="Rectangle 6">
            <a:extLst>
              <a:ext uri="{FF2B5EF4-FFF2-40B4-BE49-F238E27FC236}">
                <a16:creationId xmlns:a16="http://schemas.microsoft.com/office/drawing/2014/main" id="{8530A50B-A6D8-43AF-BE5C-0BD3C0DC6F08}"/>
              </a:ext>
            </a:extLst>
          </p:cNvPr>
          <p:cNvSpPr/>
          <p:nvPr/>
        </p:nvSpPr>
        <p:spPr>
          <a:xfrm>
            <a:off x="498764" y="104877"/>
            <a:ext cx="10571018" cy="523220"/>
          </a:xfrm>
          <a:prstGeom prst="rect">
            <a:avLst/>
          </a:prstGeom>
        </p:spPr>
        <p:txBody>
          <a:bodyPr wrap="square">
            <a:spAutoFit/>
          </a:bodyPr>
          <a:lstStyle/>
          <a:p>
            <a:pPr algn="just">
              <a:spcBef>
                <a:spcPts val="285"/>
              </a:spcBef>
              <a:spcAft>
                <a:spcPts val="285"/>
              </a:spcAft>
            </a:pPr>
            <a:r>
              <a:rPr lang="en-US" sz="2800" b="1" kern="100" dirty="0">
                <a:solidFill>
                  <a:srgbClr val="FFFF00"/>
                </a:solidFill>
                <a:latin typeface="Bookman Old Style" panose="02050604050505020204" pitchFamily="18" charset="0"/>
                <a:ea typeface="Noto Serif CJK SC"/>
                <a:cs typeface="Bookman Old Style" panose="02050604050505020204" pitchFamily="18" charset="0"/>
              </a:rPr>
              <a:t>Software for visual effects</a:t>
            </a:r>
            <a:endParaRPr lang="en-US" sz="2800" kern="100" dirty="0">
              <a:solidFill>
                <a:srgbClr val="FFFF00"/>
              </a:solidFill>
              <a:latin typeface="Bookman Old Style" panose="02050604050505020204" pitchFamily="18" charset="0"/>
              <a:ea typeface="Noto Serif CJK SC"/>
              <a:cs typeface="Bookman Old Style" panose="02050604050505020204" pitchFamily="18" charset="0"/>
            </a:endParaRPr>
          </a:p>
        </p:txBody>
      </p:sp>
      <p:sp>
        <p:nvSpPr>
          <p:cNvPr id="2" name="Rectangle 1">
            <a:extLst>
              <a:ext uri="{FF2B5EF4-FFF2-40B4-BE49-F238E27FC236}">
                <a16:creationId xmlns:a16="http://schemas.microsoft.com/office/drawing/2014/main" id="{A5DF7B57-227E-4CD6-A82A-051707C6A5B8}"/>
              </a:ext>
            </a:extLst>
          </p:cNvPr>
          <p:cNvSpPr/>
          <p:nvPr/>
        </p:nvSpPr>
        <p:spPr>
          <a:xfrm>
            <a:off x="498760" y="1571707"/>
            <a:ext cx="10571017" cy="1877437"/>
          </a:xfrm>
          <a:prstGeom prst="rect">
            <a:avLst/>
          </a:prstGeom>
        </p:spPr>
        <p:txBody>
          <a:bodyPr wrap="square">
            <a:spAutoFit/>
          </a:bodyPr>
          <a:lstStyle/>
          <a:p>
            <a:pPr algn="just">
              <a:spcBef>
                <a:spcPts val="285"/>
              </a:spcBef>
              <a:spcAft>
                <a:spcPts val="285"/>
              </a:spcAft>
            </a:pPr>
            <a:r>
              <a:rPr lang="en-IN" sz="2800" b="1" kern="100" dirty="0">
                <a:solidFill>
                  <a:srgbClr val="FFC000"/>
                </a:solidFill>
                <a:latin typeface="Bookman Old Style" panose="02050604050505020204" pitchFamily="18" charset="0"/>
              </a:rPr>
              <a:t>Compositing–</a:t>
            </a:r>
            <a:r>
              <a:rPr lang="en-IN" sz="2200" b="1" kern="100" dirty="0">
                <a:solidFill>
                  <a:srgbClr val="FFC000"/>
                </a:solidFill>
                <a:latin typeface="Bookman Old Style" panose="02050604050505020204" pitchFamily="18" charset="0"/>
              </a:rPr>
              <a:t> </a:t>
            </a:r>
            <a:r>
              <a:rPr lang="en-US" sz="2200" kern="100" dirty="0">
                <a:latin typeface="Bookman Old Style" panose="02050604050505020204" pitchFamily="18" charset="0"/>
              </a:rPr>
              <a:t>For Compositing, the industry standard is considered the Nuke software. However After Effects is very popular and used broadly as well. Nuke is superior over the After Effects or the way around their major and minor differences they are the one of them. </a:t>
            </a:r>
            <a:r>
              <a:rPr lang="en-US" sz="2200" b="1" kern="100" dirty="0">
                <a:solidFill>
                  <a:srgbClr val="FFC000"/>
                </a:solidFill>
                <a:latin typeface="Bookman Old Style" panose="02050604050505020204" pitchFamily="18" charset="0"/>
              </a:rPr>
              <a:t>Table 14.1 shows a comparison between Nuke and After Effects. </a:t>
            </a:r>
            <a:endParaRPr lang="en-IN" sz="2200" b="1" kern="100" dirty="0">
              <a:solidFill>
                <a:srgbClr val="FFC000"/>
              </a:solidFill>
              <a:latin typeface="Bookman Old Style" panose="02050604050505020204" pitchFamily="18" charset="0"/>
            </a:endParaRPr>
          </a:p>
        </p:txBody>
      </p:sp>
      <p:sp>
        <p:nvSpPr>
          <p:cNvPr id="6" name="Rectangle 5">
            <a:extLst>
              <a:ext uri="{FF2B5EF4-FFF2-40B4-BE49-F238E27FC236}">
                <a16:creationId xmlns:a16="http://schemas.microsoft.com/office/drawing/2014/main" id="{EDB94F0F-8A81-4159-B6DF-CD93F6EDFE13}"/>
              </a:ext>
            </a:extLst>
          </p:cNvPr>
          <p:cNvSpPr/>
          <p:nvPr/>
        </p:nvSpPr>
        <p:spPr>
          <a:xfrm>
            <a:off x="498759" y="510236"/>
            <a:ext cx="10571018" cy="1107996"/>
          </a:xfrm>
          <a:prstGeom prst="rect">
            <a:avLst/>
          </a:prstGeom>
        </p:spPr>
        <p:txBody>
          <a:bodyPr wrap="square">
            <a:spAutoFit/>
          </a:bodyPr>
          <a:lstStyle/>
          <a:p>
            <a:pPr algn="just">
              <a:spcBef>
                <a:spcPts val="285"/>
              </a:spcBef>
              <a:spcAft>
                <a:spcPts val="285"/>
              </a:spcAft>
            </a:pPr>
            <a:r>
              <a:rPr lang="en-US" sz="2200" kern="100" dirty="0">
                <a:latin typeface="Bookman Old Style" panose="02050604050505020204" pitchFamily="18" charset="0"/>
              </a:rPr>
              <a:t>The visual effects and animation artist have different work environment. Software used for this work are very costly. So it is better to choose the right software.</a:t>
            </a:r>
            <a:endParaRPr lang="en-IN" sz="2200" kern="100" dirty="0">
              <a:latin typeface="Bookman Old Style" panose="02050604050505020204" pitchFamily="18" charset="0"/>
            </a:endParaRPr>
          </a:p>
        </p:txBody>
      </p:sp>
      <p:graphicFrame>
        <p:nvGraphicFramePr>
          <p:cNvPr id="8" name="Table 7">
            <a:extLst>
              <a:ext uri="{FF2B5EF4-FFF2-40B4-BE49-F238E27FC236}">
                <a16:creationId xmlns:a16="http://schemas.microsoft.com/office/drawing/2014/main" id="{E72A65AF-7922-4529-8F26-A6AEF9142EE7}"/>
              </a:ext>
            </a:extLst>
          </p:cNvPr>
          <p:cNvGraphicFramePr>
            <a:graphicFrameLocks noGrp="1"/>
          </p:cNvGraphicFramePr>
          <p:nvPr>
            <p:extLst>
              <p:ext uri="{D42A27DB-BD31-4B8C-83A1-F6EECF244321}">
                <p14:modId xmlns:p14="http://schemas.microsoft.com/office/powerpoint/2010/main" val="2490812358"/>
              </p:ext>
            </p:extLst>
          </p:nvPr>
        </p:nvGraphicFramePr>
        <p:xfrm>
          <a:off x="570949" y="3477126"/>
          <a:ext cx="10281535" cy="3112460"/>
        </p:xfrm>
        <a:graphic>
          <a:graphicData uri="http://schemas.openxmlformats.org/drawingml/2006/table">
            <a:tbl>
              <a:tblPr firstRow="1" firstCol="1" bandRow="1">
                <a:tableStyleId>{BDBED569-4797-4DF1-A0F4-6AAB3CD982D8}</a:tableStyleId>
              </a:tblPr>
              <a:tblGrid>
                <a:gridCol w="2166253">
                  <a:extLst>
                    <a:ext uri="{9D8B030D-6E8A-4147-A177-3AD203B41FA5}">
                      <a16:colId xmlns:a16="http://schemas.microsoft.com/office/drawing/2014/main" val="2912092749"/>
                    </a:ext>
                  </a:extLst>
                </a:gridCol>
                <a:gridCol w="4057097">
                  <a:extLst>
                    <a:ext uri="{9D8B030D-6E8A-4147-A177-3AD203B41FA5}">
                      <a16:colId xmlns:a16="http://schemas.microsoft.com/office/drawing/2014/main" val="459869499"/>
                    </a:ext>
                  </a:extLst>
                </a:gridCol>
                <a:gridCol w="4058185">
                  <a:extLst>
                    <a:ext uri="{9D8B030D-6E8A-4147-A177-3AD203B41FA5}">
                      <a16:colId xmlns:a16="http://schemas.microsoft.com/office/drawing/2014/main" val="3308759789"/>
                    </a:ext>
                  </a:extLst>
                </a:gridCol>
              </a:tblGrid>
              <a:tr h="230685">
                <a:tc>
                  <a:txBody>
                    <a:bodyPr/>
                    <a:lstStyle/>
                    <a:p>
                      <a:pPr hangingPunct="0">
                        <a:lnSpc>
                          <a:spcPct val="115000"/>
                        </a:lnSpc>
                        <a:spcBef>
                          <a:spcPts val="285"/>
                        </a:spcBef>
                        <a:spcAft>
                          <a:spcPts val="285"/>
                        </a:spcAft>
                      </a:pPr>
                      <a:r>
                        <a:rPr lang="en-US" sz="2000">
                          <a:effectLst/>
                        </a:rPr>
                        <a:t> </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hangingPunct="0">
                        <a:lnSpc>
                          <a:spcPct val="115000"/>
                        </a:lnSpc>
                        <a:spcBef>
                          <a:spcPts val="285"/>
                        </a:spcBef>
                        <a:spcAft>
                          <a:spcPts val="285"/>
                        </a:spcAft>
                      </a:pPr>
                      <a:r>
                        <a:rPr lang="en-US" sz="2000" dirty="0">
                          <a:effectLst/>
                        </a:rPr>
                        <a:t>Nuke</a:t>
                      </a:r>
                      <a:endParaRPr lang="en-IN" sz="2000" dirty="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hangingPunct="0">
                        <a:lnSpc>
                          <a:spcPct val="115000"/>
                        </a:lnSpc>
                        <a:spcBef>
                          <a:spcPts val="285"/>
                        </a:spcBef>
                        <a:spcAft>
                          <a:spcPts val="285"/>
                        </a:spcAft>
                      </a:pPr>
                      <a:r>
                        <a:rPr lang="en-US" sz="2000">
                          <a:effectLst/>
                        </a:rPr>
                        <a:t>After Effects</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extLst>
                  <a:ext uri="{0D108BD9-81ED-4DB2-BD59-A6C34878D82A}">
                    <a16:rowId xmlns:a16="http://schemas.microsoft.com/office/drawing/2014/main" val="1708990379"/>
                  </a:ext>
                </a:extLst>
              </a:tr>
              <a:tr h="230685">
                <a:tc>
                  <a:txBody>
                    <a:bodyPr/>
                    <a:lstStyle/>
                    <a:p>
                      <a:pPr hangingPunct="0">
                        <a:lnSpc>
                          <a:spcPct val="115000"/>
                        </a:lnSpc>
                        <a:spcBef>
                          <a:spcPts val="285"/>
                        </a:spcBef>
                        <a:spcAft>
                          <a:spcPts val="285"/>
                        </a:spcAft>
                      </a:pPr>
                      <a:r>
                        <a:rPr lang="en-US" sz="2000">
                          <a:effectLst/>
                        </a:rPr>
                        <a:t>Workflow</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hangingPunct="0">
                        <a:lnSpc>
                          <a:spcPct val="115000"/>
                        </a:lnSpc>
                        <a:spcBef>
                          <a:spcPts val="285"/>
                        </a:spcBef>
                        <a:spcAft>
                          <a:spcPts val="285"/>
                        </a:spcAft>
                      </a:pPr>
                      <a:r>
                        <a:rPr lang="en-US" sz="2000">
                          <a:effectLst/>
                        </a:rPr>
                        <a:t>Node base</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hangingPunct="0">
                        <a:lnSpc>
                          <a:spcPct val="115000"/>
                        </a:lnSpc>
                        <a:spcBef>
                          <a:spcPts val="285"/>
                        </a:spcBef>
                        <a:spcAft>
                          <a:spcPts val="285"/>
                        </a:spcAft>
                      </a:pPr>
                      <a:r>
                        <a:rPr lang="en-US" sz="2000">
                          <a:effectLst/>
                        </a:rPr>
                        <a:t>Layer base</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extLst>
                  <a:ext uri="{0D108BD9-81ED-4DB2-BD59-A6C34878D82A}">
                    <a16:rowId xmlns:a16="http://schemas.microsoft.com/office/drawing/2014/main" val="131772020"/>
                  </a:ext>
                </a:extLst>
              </a:tr>
              <a:tr h="477561">
                <a:tc>
                  <a:txBody>
                    <a:bodyPr/>
                    <a:lstStyle/>
                    <a:p>
                      <a:pPr hangingPunct="0">
                        <a:lnSpc>
                          <a:spcPct val="115000"/>
                        </a:lnSpc>
                        <a:spcBef>
                          <a:spcPts val="285"/>
                        </a:spcBef>
                        <a:spcAft>
                          <a:spcPts val="285"/>
                        </a:spcAft>
                      </a:pPr>
                      <a:r>
                        <a:rPr lang="en-US" sz="2000">
                          <a:effectLst/>
                        </a:rPr>
                        <a:t>Learning level</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hangingPunct="0">
                        <a:lnSpc>
                          <a:spcPct val="115000"/>
                        </a:lnSpc>
                        <a:spcBef>
                          <a:spcPts val="285"/>
                        </a:spcBef>
                        <a:spcAft>
                          <a:spcPts val="285"/>
                        </a:spcAft>
                      </a:pPr>
                      <a:r>
                        <a:rPr lang="en-US" sz="2000">
                          <a:effectLst/>
                        </a:rPr>
                        <a:t>Hard to learn</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hangingPunct="0">
                        <a:lnSpc>
                          <a:spcPct val="115000"/>
                        </a:lnSpc>
                        <a:spcBef>
                          <a:spcPts val="285"/>
                        </a:spcBef>
                        <a:spcAft>
                          <a:spcPts val="285"/>
                        </a:spcAft>
                      </a:pPr>
                      <a:r>
                        <a:rPr lang="en-US" sz="2000">
                          <a:effectLst/>
                        </a:rPr>
                        <a:t>Easy to learn</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extLst>
                  <a:ext uri="{0D108BD9-81ED-4DB2-BD59-A6C34878D82A}">
                    <a16:rowId xmlns:a16="http://schemas.microsoft.com/office/drawing/2014/main" val="816715435"/>
                  </a:ext>
                </a:extLst>
              </a:tr>
              <a:tr h="724302">
                <a:tc>
                  <a:txBody>
                    <a:bodyPr/>
                    <a:lstStyle/>
                    <a:p>
                      <a:pPr hangingPunct="0">
                        <a:lnSpc>
                          <a:spcPct val="115000"/>
                        </a:lnSpc>
                        <a:spcBef>
                          <a:spcPts val="285"/>
                        </a:spcBef>
                        <a:spcAft>
                          <a:spcPts val="285"/>
                        </a:spcAft>
                      </a:pPr>
                      <a:r>
                        <a:rPr lang="en-US" sz="2000">
                          <a:effectLst/>
                        </a:rPr>
                        <a:t>Environment</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hangingPunct="0">
                        <a:lnSpc>
                          <a:spcPct val="115000"/>
                        </a:lnSpc>
                        <a:spcBef>
                          <a:spcPts val="285"/>
                        </a:spcBef>
                        <a:spcAft>
                          <a:spcPts val="285"/>
                        </a:spcAft>
                      </a:pPr>
                      <a:r>
                        <a:rPr lang="en-US" sz="2000">
                          <a:effectLst/>
                        </a:rPr>
                        <a:t>3D Environment is integrated in software</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hangingPunct="0">
                        <a:lnSpc>
                          <a:spcPct val="115000"/>
                        </a:lnSpc>
                        <a:spcBef>
                          <a:spcPts val="285"/>
                        </a:spcBef>
                        <a:spcAft>
                          <a:spcPts val="285"/>
                        </a:spcAft>
                      </a:pPr>
                      <a:r>
                        <a:rPr lang="en-US" sz="2000">
                          <a:effectLst/>
                        </a:rPr>
                        <a:t>Does not have 3D environment. Need to use external plugins.</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extLst>
                  <a:ext uri="{0D108BD9-81ED-4DB2-BD59-A6C34878D82A}">
                    <a16:rowId xmlns:a16="http://schemas.microsoft.com/office/drawing/2014/main" val="2020080296"/>
                  </a:ext>
                </a:extLst>
              </a:tr>
              <a:tr h="777970">
                <a:tc>
                  <a:txBody>
                    <a:bodyPr/>
                    <a:lstStyle/>
                    <a:p>
                      <a:pPr hangingPunct="0">
                        <a:lnSpc>
                          <a:spcPct val="115000"/>
                        </a:lnSpc>
                        <a:spcBef>
                          <a:spcPts val="285"/>
                        </a:spcBef>
                        <a:spcAft>
                          <a:spcPts val="285"/>
                        </a:spcAft>
                      </a:pPr>
                      <a:r>
                        <a:rPr lang="en-US" sz="2000">
                          <a:effectLst/>
                        </a:rPr>
                        <a:t>Price</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hangingPunct="0">
                        <a:lnSpc>
                          <a:spcPct val="115000"/>
                        </a:lnSpc>
                        <a:spcBef>
                          <a:spcPts val="285"/>
                        </a:spcBef>
                        <a:spcAft>
                          <a:spcPts val="285"/>
                        </a:spcAft>
                      </a:pPr>
                      <a:r>
                        <a:rPr lang="en-US" sz="2000" dirty="0">
                          <a:effectLst/>
                        </a:rPr>
                        <a:t>5000- 8000$</a:t>
                      </a:r>
                      <a:endParaRPr lang="en-IN" sz="2000" dirty="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hangingPunct="0">
                        <a:lnSpc>
                          <a:spcPct val="115000"/>
                        </a:lnSpc>
                        <a:spcBef>
                          <a:spcPts val="285"/>
                        </a:spcBef>
                        <a:spcAft>
                          <a:spcPts val="285"/>
                        </a:spcAft>
                      </a:pPr>
                      <a:r>
                        <a:rPr lang="en-US" sz="2000">
                          <a:effectLst/>
                        </a:rPr>
                        <a:t>20$/month (Standalone unit)</a:t>
                      </a:r>
                      <a:endParaRPr lang="en-IN" sz="2000">
                        <a:effectLst/>
                      </a:endParaRPr>
                    </a:p>
                    <a:p>
                      <a:pPr hangingPunct="0">
                        <a:lnSpc>
                          <a:spcPct val="115000"/>
                        </a:lnSpc>
                        <a:spcBef>
                          <a:spcPts val="285"/>
                        </a:spcBef>
                        <a:spcAft>
                          <a:spcPts val="285"/>
                        </a:spcAft>
                      </a:pPr>
                      <a:r>
                        <a:rPr lang="en-US" sz="2000">
                          <a:effectLst/>
                        </a:rPr>
                        <a:t>50$/month (All adobe product)</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extLst>
                  <a:ext uri="{0D108BD9-81ED-4DB2-BD59-A6C34878D82A}">
                    <a16:rowId xmlns:a16="http://schemas.microsoft.com/office/drawing/2014/main" val="2811575872"/>
                  </a:ext>
                </a:extLst>
              </a:tr>
              <a:tr h="477561">
                <a:tc>
                  <a:txBody>
                    <a:bodyPr/>
                    <a:lstStyle/>
                    <a:p>
                      <a:pPr hangingPunct="0">
                        <a:lnSpc>
                          <a:spcPct val="115000"/>
                        </a:lnSpc>
                        <a:spcBef>
                          <a:spcPts val="285"/>
                        </a:spcBef>
                        <a:spcAft>
                          <a:spcPts val="285"/>
                        </a:spcAft>
                      </a:pPr>
                      <a:r>
                        <a:rPr lang="en-US" sz="2000">
                          <a:effectLst/>
                        </a:rPr>
                        <a:t>Mostly used by</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hangingPunct="0">
                        <a:lnSpc>
                          <a:spcPct val="115000"/>
                        </a:lnSpc>
                        <a:spcBef>
                          <a:spcPts val="285"/>
                        </a:spcBef>
                        <a:spcAft>
                          <a:spcPts val="285"/>
                        </a:spcAft>
                      </a:pPr>
                      <a:r>
                        <a:rPr lang="en-US" sz="2000">
                          <a:effectLst/>
                        </a:rPr>
                        <a:t>Cinema project, movies</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tc>
                  <a:txBody>
                    <a:bodyPr/>
                    <a:lstStyle/>
                    <a:p>
                      <a:pPr hangingPunct="0">
                        <a:lnSpc>
                          <a:spcPct val="115000"/>
                        </a:lnSpc>
                        <a:spcBef>
                          <a:spcPts val="285"/>
                        </a:spcBef>
                        <a:spcAft>
                          <a:spcPts val="285"/>
                        </a:spcAft>
                      </a:pPr>
                      <a:r>
                        <a:rPr lang="en-US" sz="2000" dirty="0">
                          <a:effectLst/>
                        </a:rPr>
                        <a:t>Broadcast, motion graphic work</a:t>
                      </a:r>
                      <a:endParaRPr lang="en-IN" sz="2000" dirty="0">
                        <a:effectLst/>
                        <a:latin typeface="Calibri" panose="020F0502020204030204" pitchFamily="34" charset="0"/>
                        <a:ea typeface="Calibri" panose="020F0502020204030204" pitchFamily="34" charset="0"/>
                        <a:cs typeface="Mangal" panose="02040503050203030202" pitchFamily="18" charset="0"/>
                      </a:endParaRPr>
                    </a:p>
                  </a:txBody>
                  <a:tcPr marL="68580" marR="68580" marT="0" marB="0"/>
                </a:tc>
                <a:extLst>
                  <a:ext uri="{0D108BD9-81ED-4DB2-BD59-A6C34878D82A}">
                    <a16:rowId xmlns:a16="http://schemas.microsoft.com/office/drawing/2014/main" val="3990804501"/>
                  </a:ext>
                </a:extLst>
              </a:tr>
            </a:tbl>
          </a:graphicData>
        </a:graphic>
      </p:graphicFrame>
    </p:spTree>
    <p:extLst>
      <p:ext uri="{BB962C8B-B14F-4D97-AF65-F5344CB8AC3E}">
        <p14:creationId xmlns:p14="http://schemas.microsoft.com/office/powerpoint/2010/main" val="2432769146"/>
      </p:ext>
    </p:extLst>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a:t>
            </a:fld>
            <a:endParaRPr lang="en-IN" dirty="0">
              <a:solidFill>
                <a:schemeClr val="tx1"/>
              </a:solidFill>
            </a:endParaRPr>
          </a:p>
        </p:txBody>
      </p:sp>
      <p:sp>
        <p:nvSpPr>
          <p:cNvPr id="2" name="Content Placeholder 1"/>
          <p:cNvSpPr>
            <a:spLocks noGrp="1"/>
          </p:cNvSpPr>
          <p:nvPr>
            <p:ph idx="1"/>
          </p:nvPr>
        </p:nvSpPr>
        <p:spPr>
          <a:xfrm>
            <a:off x="1784565" y="2726068"/>
            <a:ext cx="8622870" cy="1405863"/>
          </a:xfrm>
        </p:spPr>
        <p:txBody>
          <a:bodyPr>
            <a:normAutofit/>
          </a:bodyPr>
          <a:lstStyle/>
          <a:p>
            <a:pPr marL="0" indent="0" algn="ctr">
              <a:lnSpc>
                <a:spcPct val="150000"/>
              </a:lnSpc>
              <a:buNone/>
            </a:pPr>
            <a:r>
              <a:rPr lang="en-IN" sz="3000" b="1" dirty="0">
                <a:solidFill>
                  <a:srgbClr val="FFFF00"/>
                </a:solidFill>
                <a:latin typeface="+mj-lt"/>
              </a:rPr>
              <a:t>CHAPTER :14 </a:t>
            </a:r>
            <a:r>
              <a:rPr lang="en-US" sz="3000" b="1" dirty="0">
                <a:solidFill>
                  <a:srgbClr val="FFFF00"/>
                </a:solidFill>
                <a:latin typeface="+mj-lt"/>
              </a:rPr>
              <a:t>ROTOSCOPY WORK ENVIONMENT</a:t>
            </a:r>
          </a:p>
        </p:txBody>
      </p:sp>
    </p:spTree>
    <p:extLst>
      <p:ext uri="{BB962C8B-B14F-4D97-AF65-F5344CB8AC3E}">
        <p14:creationId xmlns:p14="http://schemas.microsoft.com/office/powerpoint/2010/main" val="3441852066"/>
      </p:ext>
    </p:extLst>
  </p:cSld>
  <p:clrMapOvr>
    <a:masterClrMapping/>
  </p:clrMapOvr>
  <p:transition advClick="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20</a:t>
            </a:fld>
            <a:endParaRPr lang="en-IN" dirty="0">
              <a:solidFill>
                <a:schemeClr val="tx1"/>
              </a:solidFill>
            </a:endParaRPr>
          </a:p>
        </p:txBody>
      </p:sp>
      <p:sp>
        <p:nvSpPr>
          <p:cNvPr id="7" name="Rectangle 6">
            <a:extLst>
              <a:ext uri="{FF2B5EF4-FFF2-40B4-BE49-F238E27FC236}">
                <a16:creationId xmlns:a16="http://schemas.microsoft.com/office/drawing/2014/main" id="{8530A50B-A6D8-43AF-BE5C-0BD3C0DC6F08}"/>
              </a:ext>
            </a:extLst>
          </p:cNvPr>
          <p:cNvSpPr/>
          <p:nvPr/>
        </p:nvSpPr>
        <p:spPr>
          <a:xfrm>
            <a:off x="218051" y="45636"/>
            <a:ext cx="10946477" cy="3185487"/>
          </a:xfrm>
          <a:prstGeom prst="rect">
            <a:avLst/>
          </a:prstGeom>
        </p:spPr>
        <p:txBody>
          <a:bodyPr wrap="square">
            <a:spAutoFit/>
          </a:bodyPr>
          <a:lstStyle/>
          <a:p>
            <a:pPr algn="just">
              <a:spcBef>
                <a:spcPts val="285"/>
              </a:spcBef>
              <a:spcAft>
                <a:spcPts val="285"/>
              </a:spcAft>
            </a:pPr>
            <a:r>
              <a:rPr lang="en-US" sz="2800" b="1" kern="100" dirty="0">
                <a:solidFill>
                  <a:srgbClr val="FFC000"/>
                </a:solidFill>
                <a:latin typeface="Bookman Old Style" panose="02050604050505020204" pitchFamily="18" charset="0"/>
                <a:ea typeface="Noto Serif CJK SC"/>
                <a:cs typeface="Bookman Old Style" panose="02050604050505020204" pitchFamily="18" charset="0"/>
              </a:rPr>
              <a:t>Keying, Rotoscoping and Retouch – </a:t>
            </a:r>
            <a:r>
              <a:rPr lang="en-US" sz="2100" kern="100" dirty="0">
                <a:latin typeface="Bookman Old Style" panose="02050604050505020204" pitchFamily="18" charset="0"/>
                <a:ea typeface="Noto Serif CJK SC"/>
                <a:cs typeface="Bookman Old Style" panose="02050604050505020204" pitchFamily="18" charset="0"/>
              </a:rPr>
              <a:t>The compositing software is used for green-screen removal (keying) as well as for rotoscoping. However if it gets more complicated there is a software called Mocha Pro. You can buy it as a plugin for software or as a standalone unit as well. </a:t>
            </a:r>
          </a:p>
          <a:p>
            <a:pPr algn="just">
              <a:spcBef>
                <a:spcPts val="285"/>
              </a:spcBef>
              <a:spcAft>
                <a:spcPts val="285"/>
              </a:spcAft>
            </a:pPr>
            <a:r>
              <a:rPr lang="en-US" sz="2100" kern="100" dirty="0">
                <a:latin typeface="Bookman Old Style" panose="02050604050505020204" pitchFamily="18" charset="0"/>
                <a:ea typeface="Noto Serif CJK SC"/>
                <a:cs typeface="Bookman Old Style" panose="02050604050505020204" pitchFamily="18" charset="0"/>
              </a:rPr>
              <a:t>The compositing software is required for retouching. Further a Photoshop software is required to retouch and repaint the environments. Mocha pro is also very helpful for the complex situations of the retouch. Very similar for the matte painting you can do simple fixes in the compositing software and you will need Photoshop as well to paint the background itself. </a:t>
            </a:r>
            <a:endParaRPr lang="en-US" sz="2100" kern="100" dirty="0">
              <a:latin typeface="Bookman Old Style" panose="02050604050505020204" pitchFamily="18" charset="0"/>
            </a:endParaRPr>
          </a:p>
        </p:txBody>
      </p:sp>
      <p:pic>
        <p:nvPicPr>
          <p:cNvPr id="9" name="Image502">
            <a:extLst>
              <a:ext uri="{FF2B5EF4-FFF2-40B4-BE49-F238E27FC236}">
                <a16:creationId xmlns:a16="http://schemas.microsoft.com/office/drawing/2014/main" id="{AF18ED46-7195-436E-9E15-6B4C4EF4C197}"/>
              </a:ext>
            </a:extLst>
          </p:cNvPr>
          <p:cNvPicPr/>
          <p:nvPr/>
        </p:nvPicPr>
        <p:blipFill>
          <a:blip r:embed="rId2"/>
          <a:stretch>
            <a:fillRect/>
          </a:stretch>
        </p:blipFill>
        <p:spPr bwMode="auto">
          <a:xfrm>
            <a:off x="2406316" y="3147465"/>
            <a:ext cx="7411452" cy="3077766"/>
          </a:xfrm>
          <a:prstGeom prst="rect">
            <a:avLst/>
          </a:prstGeom>
        </p:spPr>
      </p:pic>
      <p:sp>
        <p:nvSpPr>
          <p:cNvPr id="2" name="Rectangle 1">
            <a:extLst>
              <a:ext uri="{FF2B5EF4-FFF2-40B4-BE49-F238E27FC236}">
                <a16:creationId xmlns:a16="http://schemas.microsoft.com/office/drawing/2014/main" id="{768DD628-816E-4877-8D73-22882D647194}"/>
              </a:ext>
            </a:extLst>
          </p:cNvPr>
          <p:cNvSpPr/>
          <p:nvPr/>
        </p:nvSpPr>
        <p:spPr>
          <a:xfrm>
            <a:off x="2687052" y="6225231"/>
            <a:ext cx="7411451" cy="307777"/>
          </a:xfrm>
          <a:prstGeom prst="rect">
            <a:avLst/>
          </a:prstGeom>
        </p:spPr>
        <p:txBody>
          <a:bodyPr wrap="square">
            <a:spAutoFit/>
          </a:bodyPr>
          <a:lstStyle/>
          <a:p>
            <a:pPr algn="ctr"/>
            <a:r>
              <a:rPr lang="en-US" sz="1400" b="1" i="1" dirty="0">
                <a:solidFill>
                  <a:srgbClr val="FFC000"/>
                </a:solidFill>
                <a:latin typeface="Bookman Old Style" panose="02050604050505020204" pitchFamily="18" charset="0"/>
                <a:ea typeface="Times New Roman" panose="02020603050405020304" pitchFamily="18" charset="0"/>
                <a:cs typeface="Arial" panose="020B0604020202020204" pitchFamily="34" charset="0"/>
              </a:rPr>
              <a:t>Fig. Software used in Keying, Rotoscoping and Retouching </a:t>
            </a:r>
            <a:endParaRPr lang="en-IN" sz="1400" dirty="0">
              <a:solidFill>
                <a:srgbClr val="FFC000"/>
              </a:solidFill>
            </a:endParaRPr>
          </a:p>
        </p:txBody>
      </p:sp>
    </p:spTree>
    <p:extLst>
      <p:ext uri="{BB962C8B-B14F-4D97-AF65-F5344CB8AC3E}">
        <p14:creationId xmlns:p14="http://schemas.microsoft.com/office/powerpoint/2010/main" val="1474798791"/>
      </p:ext>
    </p:extLst>
  </p:cSld>
  <p:clrMapOvr>
    <a:masterClrMapping/>
  </p:clrMapOvr>
  <p:transition advClick="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21</a:t>
            </a:fld>
            <a:endParaRPr lang="en-IN" dirty="0">
              <a:solidFill>
                <a:schemeClr val="tx1"/>
              </a:solidFill>
            </a:endParaRPr>
          </a:p>
        </p:txBody>
      </p:sp>
      <p:sp>
        <p:nvSpPr>
          <p:cNvPr id="7" name="Rectangle 6">
            <a:extLst>
              <a:ext uri="{FF2B5EF4-FFF2-40B4-BE49-F238E27FC236}">
                <a16:creationId xmlns:a16="http://schemas.microsoft.com/office/drawing/2014/main" id="{8530A50B-A6D8-43AF-BE5C-0BD3C0DC6F08}"/>
              </a:ext>
            </a:extLst>
          </p:cNvPr>
          <p:cNvSpPr/>
          <p:nvPr/>
        </p:nvSpPr>
        <p:spPr>
          <a:xfrm>
            <a:off x="218051" y="45636"/>
            <a:ext cx="10946477" cy="2862322"/>
          </a:xfrm>
          <a:prstGeom prst="rect">
            <a:avLst/>
          </a:prstGeom>
        </p:spPr>
        <p:txBody>
          <a:bodyPr wrap="square">
            <a:spAutoFit/>
          </a:bodyPr>
          <a:lstStyle/>
          <a:p>
            <a:pPr algn="just">
              <a:spcBef>
                <a:spcPts val="285"/>
              </a:spcBef>
              <a:spcAft>
                <a:spcPts val="285"/>
              </a:spcAft>
            </a:pPr>
            <a:r>
              <a:rPr lang="en-US" sz="2800" b="1" kern="100" dirty="0">
                <a:solidFill>
                  <a:srgbClr val="FFC000"/>
                </a:solidFill>
                <a:latin typeface="Bookman Old Style" panose="02050604050505020204" pitchFamily="18" charset="0"/>
                <a:ea typeface="Noto Serif CJK SC"/>
                <a:cs typeface="Bookman Old Style" panose="02050604050505020204" pitchFamily="18" charset="0"/>
              </a:rPr>
              <a:t>Matte Painting-</a:t>
            </a:r>
            <a:r>
              <a:rPr lang="en-US" sz="2100" b="1" kern="100" dirty="0">
                <a:solidFill>
                  <a:srgbClr val="FFC000"/>
                </a:solidFill>
                <a:latin typeface="Bookman Old Style" panose="02050604050505020204" pitchFamily="18" charset="0"/>
                <a:ea typeface="Noto Serif CJK SC"/>
                <a:cs typeface="Bookman Old Style" panose="02050604050505020204" pitchFamily="18" charset="0"/>
              </a:rPr>
              <a:t> </a:t>
            </a:r>
            <a:r>
              <a:rPr lang="en-US" sz="2100" kern="100" dirty="0">
                <a:latin typeface="Bookman Old Style" panose="02050604050505020204" pitchFamily="18" charset="0"/>
                <a:ea typeface="Noto Serif CJK SC"/>
                <a:cs typeface="Bookman Old Style" panose="02050604050505020204" pitchFamily="18" charset="0"/>
              </a:rPr>
              <a:t>Once the shapes are getting more complex you will definitely need a 3D software to make the model. Maya is industry standard software for films, visual effects, video games and 3D animation. </a:t>
            </a:r>
          </a:p>
          <a:p>
            <a:pPr algn="just">
              <a:spcBef>
                <a:spcPts val="285"/>
              </a:spcBef>
              <a:spcAft>
                <a:spcPts val="285"/>
              </a:spcAft>
            </a:pPr>
            <a:r>
              <a:rPr lang="en-US" sz="2100" kern="100" dirty="0">
                <a:latin typeface="Bookman Old Style" panose="02050604050505020204" pitchFamily="18" charset="0"/>
                <a:ea typeface="Noto Serif CJK SC"/>
                <a:cs typeface="Bookman Old Style" panose="02050604050505020204" pitchFamily="18" charset="0"/>
              </a:rPr>
              <a:t>3Ds max© is more used for engineering type of modeling, architecture maybe a product or interior design. There is also easy software called cinema 4D©, which is more user friendly than Maya. it is much easier to learn. Blender is a free and open source software used to achieve good results. You can use any one from this for matte painting.</a:t>
            </a:r>
          </a:p>
        </p:txBody>
      </p:sp>
      <p:sp>
        <p:nvSpPr>
          <p:cNvPr id="2" name="Rectangle 1">
            <a:extLst>
              <a:ext uri="{FF2B5EF4-FFF2-40B4-BE49-F238E27FC236}">
                <a16:creationId xmlns:a16="http://schemas.microsoft.com/office/drawing/2014/main" id="{768DD628-816E-4877-8D73-22882D647194}"/>
              </a:ext>
            </a:extLst>
          </p:cNvPr>
          <p:cNvSpPr/>
          <p:nvPr/>
        </p:nvSpPr>
        <p:spPr>
          <a:xfrm>
            <a:off x="3906252" y="6104337"/>
            <a:ext cx="5566611" cy="338554"/>
          </a:xfrm>
          <a:prstGeom prst="rect">
            <a:avLst/>
          </a:prstGeom>
        </p:spPr>
        <p:txBody>
          <a:bodyPr wrap="square">
            <a:spAutoFit/>
          </a:bodyPr>
          <a:lstStyle/>
          <a:p>
            <a:pPr algn="ctr"/>
            <a:r>
              <a:rPr lang="en-US" sz="1600" b="1" i="1" dirty="0">
                <a:solidFill>
                  <a:srgbClr val="FFC000"/>
                </a:solidFill>
                <a:latin typeface="Bookman Old Style" panose="02050604050505020204" pitchFamily="18" charset="0"/>
                <a:ea typeface="Times New Roman" panose="02020603050405020304" pitchFamily="18" charset="0"/>
                <a:cs typeface="Arial" panose="020B0604020202020204" pitchFamily="34" charset="0"/>
              </a:rPr>
              <a:t>Fig. Software used in Matte Painting </a:t>
            </a:r>
            <a:endParaRPr lang="en-IN" sz="1600" dirty="0">
              <a:solidFill>
                <a:srgbClr val="FFC000"/>
              </a:solidFill>
            </a:endParaRPr>
          </a:p>
        </p:txBody>
      </p:sp>
      <p:pic>
        <p:nvPicPr>
          <p:cNvPr id="6" name="Image509">
            <a:extLst>
              <a:ext uri="{FF2B5EF4-FFF2-40B4-BE49-F238E27FC236}">
                <a16:creationId xmlns:a16="http://schemas.microsoft.com/office/drawing/2014/main" id="{61644D1E-5380-4102-9910-3ED1769DB93A}"/>
              </a:ext>
            </a:extLst>
          </p:cNvPr>
          <p:cNvPicPr/>
          <p:nvPr/>
        </p:nvPicPr>
        <p:blipFill>
          <a:blip r:embed="rId2"/>
          <a:stretch>
            <a:fillRect/>
          </a:stretch>
        </p:blipFill>
        <p:spPr bwMode="auto">
          <a:xfrm>
            <a:off x="2767263" y="2995163"/>
            <a:ext cx="6971052" cy="3157880"/>
          </a:xfrm>
          <a:prstGeom prst="rect">
            <a:avLst/>
          </a:prstGeom>
        </p:spPr>
      </p:pic>
    </p:spTree>
    <p:extLst>
      <p:ext uri="{BB962C8B-B14F-4D97-AF65-F5344CB8AC3E}">
        <p14:creationId xmlns:p14="http://schemas.microsoft.com/office/powerpoint/2010/main" val="2306396910"/>
      </p:ext>
    </p:extLst>
  </p:cSld>
  <p:clrMapOvr>
    <a:masterClrMapping/>
  </p:clrMapOvr>
  <p:transition advClick="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22</a:t>
            </a:fld>
            <a:endParaRPr lang="en-IN" dirty="0">
              <a:solidFill>
                <a:schemeClr val="tx1"/>
              </a:solidFill>
            </a:endParaRPr>
          </a:p>
        </p:txBody>
      </p:sp>
      <p:sp>
        <p:nvSpPr>
          <p:cNvPr id="7" name="Rectangle 6">
            <a:extLst>
              <a:ext uri="{FF2B5EF4-FFF2-40B4-BE49-F238E27FC236}">
                <a16:creationId xmlns:a16="http://schemas.microsoft.com/office/drawing/2014/main" id="{8530A50B-A6D8-43AF-BE5C-0BD3C0DC6F08}"/>
              </a:ext>
            </a:extLst>
          </p:cNvPr>
          <p:cNvSpPr/>
          <p:nvPr/>
        </p:nvSpPr>
        <p:spPr>
          <a:xfrm>
            <a:off x="218051" y="45636"/>
            <a:ext cx="10946477" cy="523220"/>
          </a:xfrm>
          <a:prstGeom prst="rect">
            <a:avLst/>
          </a:prstGeom>
        </p:spPr>
        <p:txBody>
          <a:bodyPr wrap="square">
            <a:spAutoFit/>
          </a:bodyPr>
          <a:lstStyle/>
          <a:p>
            <a:pPr algn="just">
              <a:spcBef>
                <a:spcPts val="285"/>
              </a:spcBef>
              <a:spcAft>
                <a:spcPts val="285"/>
              </a:spcAft>
            </a:pPr>
            <a:r>
              <a:rPr lang="en-US" sz="2800" b="1" kern="100" dirty="0">
                <a:solidFill>
                  <a:srgbClr val="FFC000"/>
                </a:solidFill>
                <a:latin typeface="Bookman Old Style" panose="02050604050505020204" pitchFamily="18" charset="0"/>
                <a:ea typeface="Noto Serif CJK SC"/>
                <a:cs typeface="Bookman Old Style" panose="02050604050505020204" pitchFamily="18" charset="0"/>
              </a:rPr>
              <a:t>Table 14.2 Comparison between Maya and 3ds max</a:t>
            </a:r>
            <a:endParaRPr lang="en-US" sz="2100" kern="100" dirty="0">
              <a:latin typeface="Bookman Old Style" panose="02050604050505020204" pitchFamily="18" charset="0"/>
              <a:ea typeface="Noto Serif CJK SC"/>
              <a:cs typeface="Bookman Old Style" panose="02050604050505020204" pitchFamily="18" charset="0"/>
            </a:endParaRPr>
          </a:p>
        </p:txBody>
      </p:sp>
      <p:graphicFrame>
        <p:nvGraphicFramePr>
          <p:cNvPr id="3" name="Table 2">
            <a:extLst>
              <a:ext uri="{FF2B5EF4-FFF2-40B4-BE49-F238E27FC236}">
                <a16:creationId xmlns:a16="http://schemas.microsoft.com/office/drawing/2014/main" id="{154B56F6-2CDC-4A19-B4C1-059AE8E8B892}"/>
              </a:ext>
            </a:extLst>
          </p:cNvPr>
          <p:cNvGraphicFramePr>
            <a:graphicFrameLocks noGrp="1"/>
          </p:cNvGraphicFramePr>
          <p:nvPr>
            <p:extLst>
              <p:ext uri="{D42A27DB-BD31-4B8C-83A1-F6EECF244321}">
                <p14:modId xmlns:p14="http://schemas.microsoft.com/office/powerpoint/2010/main" val="3852107672"/>
              </p:ext>
            </p:extLst>
          </p:nvPr>
        </p:nvGraphicFramePr>
        <p:xfrm>
          <a:off x="452740" y="544793"/>
          <a:ext cx="10840100" cy="6131247"/>
        </p:xfrm>
        <a:graphic>
          <a:graphicData uri="http://schemas.openxmlformats.org/drawingml/2006/table">
            <a:tbl>
              <a:tblPr firstRow="1" firstCol="1" bandRow="1">
                <a:tableStyleId>{BDBED569-4797-4DF1-A0F4-6AAB3CD982D8}</a:tableStyleId>
              </a:tblPr>
              <a:tblGrid>
                <a:gridCol w="1664818">
                  <a:extLst>
                    <a:ext uri="{9D8B030D-6E8A-4147-A177-3AD203B41FA5}">
                      <a16:colId xmlns:a16="http://schemas.microsoft.com/office/drawing/2014/main" val="1901691552"/>
                    </a:ext>
                  </a:extLst>
                </a:gridCol>
                <a:gridCol w="4740442">
                  <a:extLst>
                    <a:ext uri="{9D8B030D-6E8A-4147-A177-3AD203B41FA5}">
                      <a16:colId xmlns:a16="http://schemas.microsoft.com/office/drawing/2014/main" val="581135937"/>
                    </a:ext>
                  </a:extLst>
                </a:gridCol>
                <a:gridCol w="4434840">
                  <a:extLst>
                    <a:ext uri="{9D8B030D-6E8A-4147-A177-3AD203B41FA5}">
                      <a16:colId xmlns:a16="http://schemas.microsoft.com/office/drawing/2014/main" val="3500704635"/>
                    </a:ext>
                  </a:extLst>
                </a:gridCol>
              </a:tblGrid>
              <a:tr h="311967">
                <a:tc>
                  <a:txBody>
                    <a:bodyPr/>
                    <a:lstStyle/>
                    <a:p>
                      <a:pPr hangingPunct="0">
                        <a:lnSpc>
                          <a:spcPct val="115000"/>
                        </a:lnSpc>
                        <a:spcBef>
                          <a:spcPts val="285"/>
                        </a:spcBef>
                        <a:spcAft>
                          <a:spcPts val="285"/>
                        </a:spcAft>
                      </a:pPr>
                      <a:r>
                        <a:rPr lang="en-US" sz="2200">
                          <a:effectLst/>
                        </a:rPr>
                        <a:t> </a:t>
                      </a:r>
                      <a:endParaRPr lang="en-IN" sz="22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200">
                          <a:effectLst/>
                        </a:rPr>
                        <a:t>Maya</a:t>
                      </a:r>
                      <a:r>
                        <a:rPr lang="en-US" sz="2200" baseline="30000">
                          <a:effectLst/>
                        </a:rPr>
                        <a:t>©</a:t>
                      </a:r>
                      <a:endParaRPr lang="en-IN" sz="22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200">
                          <a:effectLst/>
                        </a:rPr>
                        <a:t>3Ds max</a:t>
                      </a:r>
                      <a:r>
                        <a:rPr lang="en-US" sz="2200" baseline="30000">
                          <a:effectLst/>
                        </a:rPr>
                        <a:t>©</a:t>
                      </a:r>
                      <a:endParaRPr lang="en-IN" sz="22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extLst>
                  <a:ext uri="{0D108BD9-81ED-4DB2-BD59-A6C34878D82A}">
                    <a16:rowId xmlns:a16="http://schemas.microsoft.com/office/drawing/2014/main" val="1692204877"/>
                  </a:ext>
                </a:extLst>
              </a:tr>
              <a:tr h="680283">
                <a:tc>
                  <a:txBody>
                    <a:bodyPr/>
                    <a:lstStyle/>
                    <a:p>
                      <a:pPr hangingPunct="0">
                        <a:lnSpc>
                          <a:spcPct val="115000"/>
                        </a:lnSpc>
                        <a:spcBef>
                          <a:spcPts val="285"/>
                        </a:spcBef>
                        <a:spcAft>
                          <a:spcPts val="285"/>
                        </a:spcAft>
                      </a:pPr>
                      <a:r>
                        <a:rPr lang="en-US" sz="2200">
                          <a:effectLst/>
                        </a:rPr>
                        <a:t>Basics</a:t>
                      </a:r>
                      <a:endParaRPr lang="en-IN" sz="22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200" dirty="0">
                          <a:effectLst/>
                        </a:rPr>
                        <a:t>3D animation, modeling, simulation and rendering program.</a:t>
                      </a:r>
                      <a:endParaRPr lang="en-IN" sz="2200" dirty="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200">
                          <a:effectLst/>
                        </a:rPr>
                        <a:t>3D modeling software</a:t>
                      </a:r>
                      <a:endParaRPr lang="en-IN" sz="22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extLst>
                  <a:ext uri="{0D108BD9-81ED-4DB2-BD59-A6C34878D82A}">
                    <a16:rowId xmlns:a16="http://schemas.microsoft.com/office/drawing/2014/main" val="3115116393"/>
                  </a:ext>
                </a:extLst>
              </a:tr>
              <a:tr h="979767">
                <a:tc>
                  <a:txBody>
                    <a:bodyPr/>
                    <a:lstStyle/>
                    <a:p>
                      <a:pPr fontAlgn="base" hangingPunct="0">
                        <a:lnSpc>
                          <a:spcPct val="115000"/>
                        </a:lnSpc>
                        <a:spcBef>
                          <a:spcPts val="285"/>
                        </a:spcBef>
                        <a:spcAft>
                          <a:spcPts val="285"/>
                        </a:spcAft>
                      </a:pPr>
                      <a:r>
                        <a:rPr lang="en-US" sz="2200">
                          <a:effectLst/>
                        </a:rPr>
                        <a:t>3D modeling</a:t>
                      </a:r>
                      <a:endParaRPr lang="en-IN" sz="2200">
                        <a:effectLst/>
                      </a:endParaRPr>
                    </a:p>
                    <a:p>
                      <a:pPr hangingPunct="0">
                        <a:lnSpc>
                          <a:spcPct val="115000"/>
                        </a:lnSpc>
                        <a:spcBef>
                          <a:spcPts val="285"/>
                        </a:spcBef>
                        <a:spcAft>
                          <a:spcPts val="285"/>
                        </a:spcAft>
                      </a:pPr>
                      <a:r>
                        <a:rPr lang="en-US" sz="2200">
                          <a:effectLst/>
                        </a:rPr>
                        <a:t> </a:t>
                      </a:r>
                      <a:endParaRPr lang="en-IN" sz="22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200">
                          <a:effectLst/>
                        </a:rPr>
                        <a:t>Offers the possibility to work on really complex 3D projects.</a:t>
                      </a:r>
                      <a:endParaRPr lang="en-IN" sz="22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200" dirty="0">
                          <a:effectLst/>
                        </a:rPr>
                        <a:t>Perfect for the creation of interior design, and for architectural visualizations.</a:t>
                      </a:r>
                      <a:endParaRPr lang="en-IN" sz="2200" dirty="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extLst>
                  <a:ext uri="{0D108BD9-81ED-4DB2-BD59-A6C34878D82A}">
                    <a16:rowId xmlns:a16="http://schemas.microsoft.com/office/drawing/2014/main" val="1825528248"/>
                  </a:ext>
                </a:extLst>
              </a:tr>
              <a:tr h="717196">
                <a:tc>
                  <a:txBody>
                    <a:bodyPr/>
                    <a:lstStyle/>
                    <a:p>
                      <a:pPr fontAlgn="base" hangingPunct="0">
                        <a:lnSpc>
                          <a:spcPct val="115000"/>
                        </a:lnSpc>
                        <a:spcBef>
                          <a:spcPts val="285"/>
                        </a:spcBef>
                        <a:spcAft>
                          <a:spcPts val="285"/>
                        </a:spcAft>
                      </a:pPr>
                      <a:r>
                        <a:rPr lang="en-US" sz="2200">
                          <a:effectLst/>
                        </a:rPr>
                        <a:t>Animation</a:t>
                      </a:r>
                      <a:endParaRPr lang="en-IN" sz="2200">
                        <a:effectLst/>
                      </a:endParaRPr>
                    </a:p>
                    <a:p>
                      <a:pPr hangingPunct="0">
                        <a:lnSpc>
                          <a:spcPct val="115000"/>
                        </a:lnSpc>
                        <a:spcBef>
                          <a:spcPts val="285"/>
                        </a:spcBef>
                        <a:spcAft>
                          <a:spcPts val="285"/>
                        </a:spcAft>
                      </a:pPr>
                      <a:r>
                        <a:rPr lang="en-US" sz="2200">
                          <a:effectLst/>
                        </a:rPr>
                        <a:t> </a:t>
                      </a:r>
                      <a:endParaRPr lang="en-IN" sz="22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200" dirty="0">
                          <a:effectLst/>
                        </a:rPr>
                        <a:t>Powerful for animation, already used by a lots of professionals.</a:t>
                      </a:r>
                      <a:endParaRPr lang="en-IN" sz="2200" dirty="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200">
                          <a:effectLst/>
                        </a:rPr>
                        <a:t>Comparably Weaker</a:t>
                      </a:r>
                      <a:endParaRPr lang="en-IN" sz="22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extLst>
                  <a:ext uri="{0D108BD9-81ED-4DB2-BD59-A6C34878D82A}">
                    <a16:rowId xmlns:a16="http://schemas.microsoft.com/office/drawing/2014/main" val="1044103107"/>
                  </a:ext>
                </a:extLst>
              </a:tr>
              <a:tr h="749273">
                <a:tc>
                  <a:txBody>
                    <a:bodyPr/>
                    <a:lstStyle/>
                    <a:p>
                      <a:pPr fontAlgn="base" hangingPunct="0">
                        <a:lnSpc>
                          <a:spcPct val="115000"/>
                        </a:lnSpc>
                        <a:spcBef>
                          <a:spcPts val="285"/>
                        </a:spcBef>
                        <a:spcAft>
                          <a:spcPts val="285"/>
                        </a:spcAft>
                      </a:pPr>
                      <a:r>
                        <a:rPr lang="en-US" sz="2200">
                          <a:effectLst/>
                        </a:rPr>
                        <a:t>Rigging</a:t>
                      </a:r>
                      <a:endParaRPr lang="en-IN" sz="2200">
                        <a:effectLst/>
                      </a:endParaRPr>
                    </a:p>
                    <a:p>
                      <a:pPr hangingPunct="0">
                        <a:lnSpc>
                          <a:spcPct val="115000"/>
                        </a:lnSpc>
                        <a:spcBef>
                          <a:spcPts val="285"/>
                        </a:spcBef>
                        <a:spcAft>
                          <a:spcPts val="285"/>
                        </a:spcAft>
                      </a:pPr>
                      <a:r>
                        <a:rPr lang="en-US" sz="2200">
                          <a:effectLst/>
                        </a:rPr>
                        <a:t> </a:t>
                      </a:r>
                      <a:endParaRPr lang="en-IN" sz="22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200" dirty="0">
                          <a:effectLst/>
                        </a:rPr>
                        <a:t>Recommend using Maya, which is better to create complex rigs.</a:t>
                      </a:r>
                      <a:endParaRPr lang="en-IN" sz="2200" dirty="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200">
                          <a:effectLst/>
                        </a:rPr>
                        <a:t>If you are not really experienced, you can use 3ds Max</a:t>
                      </a:r>
                      <a:endParaRPr lang="en-IN" sz="22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extLst>
                  <a:ext uri="{0D108BD9-81ED-4DB2-BD59-A6C34878D82A}">
                    <a16:rowId xmlns:a16="http://schemas.microsoft.com/office/drawing/2014/main" val="1030274473"/>
                  </a:ext>
                </a:extLst>
              </a:tr>
              <a:tr h="443297">
                <a:tc>
                  <a:txBody>
                    <a:bodyPr/>
                    <a:lstStyle/>
                    <a:p>
                      <a:pPr fontAlgn="base" hangingPunct="0">
                        <a:lnSpc>
                          <a:spcPct val="115000"/>
                        </a:lnSpc>
                        <a:spcBef>
                          <a:spcPts val="285"/>
                        </a:spcBef>
                        <a:spcAft>
                          <a:spcPts val="285"/>
                        </a:spcAft>
                      </a:pPr>
                      <a:r>
                        <a:rPr lang="en-US" sz="2200" dirty="0">
                          <a:effectLst/>
                        </a:rPr>
                        <a:t>Rendering</a:t>
                      </a:r>
                      <a:endParaRPr lang="en-IN" sz="2200" b="1" dirty="0">
                        <a:effectLst/>
                        <a:latin typeface="Calibri" panose="020F0502020204030204" pitchFamily="34" charset="0"/>
                        <a:ea typeface="Verdana" panose="020B060403050404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200" dirty="0">
                          <a:effectLst/>
                        </a:rPr>
                        <a:t>Creates same Result</a:t>
                      </a:r>
                      <a:endParaRPr lang="en-IN" sz="2200" dirty="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200">
                          <a:effectLst/>
                        </a:rPr>
                        <a:t>Creates same Result</a:t>
                      </a:r>
                      <a:endParaRPr lang="en-IN" sz="22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extLst>
                  <a:ext uri="{0D108BD9-81ED-4DB2-BD59-A6C34878D82A}">
                    <a16:rowId xmlns:a16="http://schemas.microsoft.com/office/drawing/2014/main" val="4170936540"/>
                  </a:ext>
                </a:extLst>
              </a:tr>
              <a:tr h="1215298">
                <a:tc>
                  <a:txBody>
                    <a:bodyPr/>
                    <a:lstStyle/>
                    <a:p>
                      <a:pPr hangingPunct="0">
                        <a:lnSpc>
                          <a:spcPct val="115000"/>
                        </a:lnSpc>
                        <a:spcBef>
                          <a:spcPts val="285"/>
                        </a:spcBef>
                        <a:spcAft>
                          <a:spcPts val="285"/>
                        </a:spcAft>
                      </a:pPr>
                      <a:r>
                        <a:rPr lang="en-US" sz="2200">
                          <a:effectLst/>
                        </a:rPr>
                        <a:t>Mostly used by</a:t>
                      </a:r>
                      <a:endParaRPr lang="en-IN" sz="22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200" dirty="0">
                          <a:effectLst/>
                        </a:rPr>
                        <a:t>cinema or animation projects, character creation, virtual reality and animations</a:t>
                      </a:r>
                      <a:endParaRPr lang="en-IN" sz="2200" dirty="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200" dirty="0">
                          <a:effectLst/>
                        </a:rPr>
                        <a:t>video game developers, movie pre-visualization, virtual reality experiences, and design visualization</a:t>
                      </a:r>
                      <a:endParaRPr lang="en-IN" sz="2200" dirty="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extLst>
                  <a:ext uri="{0D108BD9-81ED-4DB2-BD59-A6C34878D82A}">
                    <a16:rowId xmlns:a16="http://schemas.microsoft.com/office/drawing/2014/main" val="69778221"/>
                  </a:ext>
                </a:extLst>
              </a:tr>
            </a:tbl>
          </a:graphicData>
        </a:graphic>
      </p:graphicFrame>
    </p:spTree>
    <p:extLst>
      <p:ext uri="{BB962C8B-B14F-4D97-AF65-F5344CB8AC3E}">
        <p14:creationId xmlns:p14="http://schemas.microsoft.com/office/powerpoint/2010/main" val="2533239343"/>
      </p:ext>
    </p:extLst>
  </p:cSld>
  <p:clrMapOvr>
    <a:masterClrMapping/>
  </p:clrMapOvr>
  <p:transition advClick="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23</a:t>
            </a:fld>
            <a:endParaRPr lang="en-IN" dirty="0">
              <a:solidFill>
                <a:schemeClr val="tx1"/>
              </a:solidFill>
            </a:endParaRPr>
          </a:p>
        </p:txBody>
      </p:sp>
      <p:sp>
        <p:nvSpPr>
          <p:cNvPr id="7" name="Rectangle 6">
            <a:extLst>
              <a:ext uri="{FF2B5EF4-FFF2-40B4-BE49-F238E27FC236}">
                <a16:creationId xmlns:a16="http://schemas.microsoft.com/office/drawing/2014/main" id="{8530A50B-A6D8-43AF-BE5C-0BD3C0DC6F08}"/>
              </a:ext>
            </a:extLst>
          </p:cNvPr>
          <p:cNvSpPr/>
          <p:nvPr/>
        </p:nvSpPr>
        <p:spPr>
          <a:xfrm>
            <a:off x="218051" y="141888"/>
            <a:ext cx="6158686" cy="1492716"/>
          </a:xfrm>
          <a:prstGeom prst="rect">
            <a:avLst/>
          </a:prstGeom>
        </p:spPr>
        <p:txBody>
          <a:bodyPr wrap="square">
            <a:spAutoFit/>
          </a:bodyPr>
          <a:lstStyle/>
          <a:p>
            <a:pPr algn="just">
              <a:spcBef>
                <a:spcPts val="285"/>
              </a:spcBef>
              <a:spcAft>
                <a:spcPts val="285"/>
              </a:spcAft>
            </a:pPr>
            <a:r>
              <a:rPr lang="en-US" sz="2800" b="1" kern="100" dirty="0">
                <a:solidFill>
                  <a:srgbClr val="FFC000"/>
                </a:solidFill>
                <a:latin typeface="Bookman Old Style" panose="02050604050505020204" pitchFamily="18" charset="0"/>
                <a:ea typeface="Noto Serif CJK SC"/>
                <a:cs typeface="Bookman Old Style" panose="02050604050505020204" pitchFamily="18" charset="0"/>
              </a:rPr>
              <a:t>CGI-</a:t>
            </a:r>
            <a:r>
              <a:rPr lang="en-US" sz="2100" b="1" kern="100" dirty="0">
                <a:solidFill>
                  <a:srgbClr val="FFC000"/>
                </a:solidFill>
                <a:latin typeface="Bookman Old Style" panose="02050604050505020204" pitchFamily="18" charset="0"/>
                <a:ea typeface="Noto Serif CJK SC"/>
                <a:cs typeface="Bookman Old Style" panose="02050604050505020204" pitchFamily="18" charset="0"/>
              </a:rPr>
              <a:t> </a:t>
            </a:r>
            <a:r>
              <a:rPr lang="en-US" sz="2100" kern="100" dirty="0">
                <a:latin typeface="Bookman Old Style" panose="02050604050505020204" pitchFamily="18" charset="0"/>
                <a:ea typeface="Noto Serif CJK SC"/>
                <a:cs typeface="Bookman Old Style" panose="02050604050505020204" pitchFamily="18" charset="0"/>
              </a:rPr>
              <a:t>Mostly 3D software are used for CGI. The examples of most commonly used software for CGI includes, MAYA, 3D Max, Cinema 4D, Blender.</a:t>
            </a:r>
          </a:p>
        </p:txBody>
      </p:sp>
      <p:sp>
        <p:nvSpPr>
          <p:cNvPr id="2" name="Rectangle 1">
            <a:extLst>
              <a:ext uri="{FF2B5EF4-FFF2-40B4-BE49-F238E27FC236}">
                <a16:creationId xmlns:a16="http://schemas.microsoft.com/office/drawing/2014/main" id="{768DD628-816E-4877-8D73-22882D647194}"/>
              </a:ext>
            </a:extLst>
          </p:cNvPr>
          <p:cNvSpPr/>
          <p:nvPr/>
        </p:nvSpPr>
        <p:spPr>
          <a:xfrm>
            <a:off x="7283112" y="1916702"/>
            <a:ext cx="3673643" cy="338554"/>
          </a:xfrm>
          <a:prstGeom prst="rect">
            <a:avLst/>
          </a:prstGeom>
        </p:spPr>
        <p:txBody>
          <a:bodyPr wrap="square">
            <a:spAutoFit/>
          </a:bodyPr>
          <a:lstStyle/>
          <a:p>
            <a:pPr algn="ctr"/>
            <a:r>
              <a:rPr lang="en-US" sz="1600" b="1" i="1" dirty="0">
                <a:solidFill>
                  <a:srgbClr val="FFC000"/>
                </a:solidFill>
                <a:latin typeface="Bookman Old Style" panose="02050604050505020204" pitchFamily="18" charset="0"/>
                <a:ea typeface="Times New Roman" panose="02020603050405020304" pitchFamily="18" charset="0"/>
                <a:cs typeface="Arial" panose="020B0604020202020204" pitchFamily="34" charset="0"/>
              </a:rPr>
              <a:t>Fig. Software used in CGI </a:t>
            </a:r>
            <a:endParaRPr lang="en-IN" sz="1600" dirty="0">
              <a:solidFill>
                <a:srgbClr val="FFC000"/>
              </a:solidFill>
            </a:endParaRPr>
          </a:p>
        </p:txBody>
      </p:sp>
      <p:pic>
        <p:nvPicPr>
          <p:cNvPr id="8" name="Image510">
            <a:extLst>
              <a:ext uri="{FF2B5EF4-FFF2-40B4-BE49-F238E27FC236}">
                <a16:creationId xmlns:a16="http://schemas.microsoft.com/office/drawing/2014/main" id="{F24D9C75-F0F8-4C07-8787-81A856114ED3}"/>
              </a:ext>
            </a:extLst>
          </p:cNvPr>
          <p:cNvPicPr/>
          <p:nvPr/>
        </p:nvPicPr>
        <p:blipFill>
          <a:blip r:embed="rId2"/>
          <a:stretch>
            <a:fillRect/>
          </a:stretch>
        </p:blipFill>
        <p:spPr bwMode="auto">
          <a:xfrm>
            <a:off x="6604976" y="137713"/>
            <a:ext cx="4351779" cy="1827115"/>
          </a:xfrm>
          <a:prstGeom prst="rect">
            <a:avLst/>
          </a:prstGeom>
        </p:spPr>
      </p:pic>
      <p:sp>
        <p:nvSpPr>
          <p:cNvPr id="3" name="Rectangle 2">
            <a:extLst>
              <a:ext uri="{FF2B5EF4-FFF2-40B4-BE49-F238E27FC236}">
                <a16:creationId xmlns:a16="http://schemas.microsoft.com/office/drawing/2014/main" id="{9799E546-F442-49FC-B859-3C6C54169C62}"/>
              </a:ext>
            </a:extLst>
          </p:cNvPr>
          <p:cNvSpPr/>
          <p:nvPr/>
        </p:nvSpPr>
        <p:spPr>
          <a:xfrm>
            <a:off x="482745" y="2310131"/>
            <a:ext cx="10273486" cy="430887"/>
          </a:xfrm>
          <a:prstGeom prst="rect">
            <a:avLst/>
          </a:prstGeom>
        </p:spPr>
        <p:txBody>
          <a:bodyPr wrap="square">
            <a:spAutoFit/>
          </a:bodyPr>
          <a:lstStyle/>
          <a:p>
            <a:pPr algn="just">
              <a:spcBef>
                <a:spcPts val="285"/>
              </a:spcBef>
              <a:spcAft>
                <a:spcPts val="285"/>
              </a:spcAft>
            </a:pPr>
            <a:r>
              <a:rPr lang="en-US" sz="2200" b="1" kern="100" dirty="0">
                <a:solidFill>
                  <a:srgbClr val="FFC000"/>
                </a:solidFill>
                <a:latin typeface="Bookman Old Style" panose="02050604050505020204" pitchFamily="18" charset="0"/>
              </a:rPr>
              <a:t>Table 14.3 Comparison between Maya and Cinema 4D </a:t>
            </a:r>
            <a:endParaRPr lang="en-IN" sz="2200" b="1" kern="100" dirty="0">
              <a:solidFill>
                <a:srgbClr val="FFC000"/>
              </a:solidFill>
              <a:latin typeface="Bookman Old Style" panose="02050604050505020204" pitchFamily="18" charset="0"/>
            </a:endParaRPr>
          </a:p>
        </p:txBody>
      </p:sp>
      <p:graphicFrame>
        <p:nvGraphicFramePr>
          <p:cNvPr id="4" name="Table 3">
            <a:extLst>
              <a:ext uri="{FF2B5EF4-FFF2-40B4-BE49-F238E27FC236}">
                <a16:creationId xmlns:a16="http://schemas.microsoft.com/office/drawing/2014/main" id="{3E272F04-2ADB-4E82-A86B-700632A0558D}"/>
              </a:ext>
            </a:extLst>
          </p:cNvPr>
          <p:cNvGraphicFramePr>
            <a:graphicFrameLocks noGrp="1"/>
          </p:cNvGraphicFramePr>
          <p:nvPr>
            <p:extLst>
              <p:ext uri="{D42A27DB-BD31-4B8C-83A1-F6EECF244321}">
                <p14:modId xmlns:p14="http://schemas.microsoft.com/office/powerpoint/2010/main" val="2721128076"/>
              </p:ext>
            </p:extLst>
          </p:nvPr>
        </p:nvGraphicFramePr>
        <p:xfrm>
          <a:off x="482745" y="2747733"/>
          <a:ext cx="10810095" cy="3930778"/>
        </p:xfrm>
        <a:graphic>
          <a:graphicData uri="http://schemas.openxmlformats.org/drawingml/2006/table">
            <a:tbl>
              <a:tblPr firstRow="1" firstCol="1" bandRow="1">
                <a:tableStyleId>{BDBED569-4797-4DF1-A0F4-6AAB3CD982D8}</a:tableStyleId>
              </a:tblPr>
              <a:tblGrid>
                <a:gridCol w="1897177">
                  <a:extLst>
                    <a:ext uri="{9D8B030D-6E8A-4147-A177-3AD203B41FA5}">
                      <a16:colId xmlns:a16="http://schemas.microsoft.com/office/drawing/2014/main" val="3289516539"/>
                    </a:ext>
                  </a:extLst>
                </a:gridCol>
                <a:gridCol w="4455899">
                  <a:extLst>
                    <a:ext uri="{9D8B030D-6E8A-4147-A177-3AD203B41FA5}">
                      <a16:colId xmlns:a16="http://schemas.microsoft.com/office/drawing/2014/main" val="909799504"/>
                    </a:ext>
                  </a:extLst>
                </a:gridCol>
                <a:gridCol w="4457019">
                  <a:extLst>
                    <a:ext uri="{9D8B030D-6E8A-4147-A177-3AD203B41FA5}">
                      <a16:colId xmlns:a16="http://schemas.microsoft.com/office/drawing/2014/main" val="3741201065"/>
                    </a:ext>
                  </a:extLst>
                </a:gridCol>
              </a:tblGrid>
              <a:tr h="333756">
                <a:tc>
                  <a:txBody>
                    <a:bodyPr/>
                    <a:lstStyle/>
                    <a:p>
                      <a:pPr hangingPunct="0">
                        <a:lnSpc>
                          <a:spcPct val="115000"/>
                        </a:lnSpc>
                        <a:spcBef>
                          <a:spcPts val="285"/>
                        </a:spcBef>
                        <a:spcAft>
                          <a:spcPts val="285"/>
                        </a:spcAft>
                      </a:pPr>
                      <a:r>
                        <a:rPr lang="en-US" sz="2000">
                          <a:effectLst/>
                        </a:rPr>
                        <a:t> </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000">
                          <a:effectLst/>
                        </a:rPr>
                        <a:t>Maya</a:t>
                      </a:r>
                      <a:r>
                        <a:rPr lang="en-US" sz="2000" baseline="30000">
                          <a:effectLst/>
                        </a:rPr>
                        <a:t>©</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000">
                          <a:effectLst/>
                        </a:rPr>
                        <a:t>Cinema 4D</a:t>
                      </a:r>
                      <a:r>
                        <a:rPr lang="en-US" sz="2000" baseline="30000">
                          <a:effectLst/>
                        </a:rPr>
                        <a:t>©</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extLst>
                  <a:ext uri="{0D108BD9-81ED-4DB2-BD59-A6C34878D82A}">
                    <a16:rowId xmlns:a16="http://schemas.microsoft.com/office/drawing/2014/main" val="743396629"/>
                  </a:ext>
                </a:extLst>
              </a:tr>
              <a:tr h="655780">
                <a:tc>
                  <a:txBody>
                    <a:bodyPr/>
                    <a:lstStyle/>
                    <a:p>
                      <a:pPr hangingPunct="0">
                        <a:lnSpc>
                          <a:spcPct val="115000"/>
                        </a:lnSpc>
                        <a:spcBef>
                          <a:spcPts val="285"/>
                        </a:spcBef>
                        <a:spcAft>
                          <a:spcPts val="285"/>
                        </a:spcAft>
                      </a:pPr>
                      <a:r>
                        <a:rPr lang="en-US" sz="2000">
                          <a:effectLst/>
                        </a:rPr>
                        <a:t>basics</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000">
                          <a:effectLst/>
                        </a:rPr>
                        <a:t>Maya is 3D simulation, modeling, animation and rendering software.</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000">
                          <a:effectLst/>
                        </a:rPr>
                        <a:t>Cinema 4D is a 3D modeling, animation, and rendering software.</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extLst>
                  <a:ext uri="{0D108BD9-81ED-4DB2-BD59-A6C34878D82A}">
                    <a16:rowId xmlns:a16="http://schemas.microsoft.com/office/drawing/2014/main" val="3274242771"/>
                  </a:ext>
                </a:extLst>
              </a:tr>
              <a:tr h="357732">
                <a:tc>
                  <a:txBody>
                    <a:bodyPr/>
                    <a:lstStyle/>
                    <a:p>
                      <a:pPr hangingPunct="0">
                        <a:lnSpc>
                          <a:spcPct val="115000"/>
                        </a:lnSpc>
                        <a:spcBef>
                          <a:spcPts val="285"/>
                        </a:spcBef>
                        <a:spcAft>
                          <a:spcPts val="285"/>
                        </a:spcAft>
                      </a:pPr>
                      <a:r>
                        <a:rPr lang="en-US" sz="2000">
                          <a:effectLst/>
                        </a:rPr>
                        <a:t>Developed by</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000">
                          <a:effectLst/>
                        </a:rPr>
                        <a:t>Autodesk</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000">
                          <a:effectLst/>
                        </a:rPr>
                        <a:t>Maxon</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extLst>
                  <a:ext uri="{0D108BD9-81ED-4DB2-BD59-A6C34878D82A}">
                    <a16:rowId xmlns:a16="http://schemas.microsoft.com/office/drawing/2014/main" val="1402527809"/>
                  </a:ext>
                </a:extLst>
              </a:tr>
              <a:tr h="655954">
                <a:tc>
                  <a:txBody>
                    <a:bodyPr/>
                    <a:lstStyle/>
                    <a:p>
                      <a:pPr hangingPunct="0">
                        <a:lnSpc>
                          <a:spcPct val="115000"/>
                        </a:lnSpc>
                        <a:spcBef>
                          <a:spcPts val="285"/>
                        </a:spcBef>
                        <a:spcAft>
                          <a:spcPts val="285"/>
                        </a:spcAft>
                      </a:pPr>
                      <a:r>
                        <a:rPr lang="en-US" sz="2000">
                          <a:effectLst/>
                        </a:rPr>
                        <a:t>Interface and features</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000" dirty="0">
                          <a:effectLst/>
                        </a:rPr>
                        <a:t>Maya’s interface is hard to master</a:t>
                      </a:r>
                      <a:endParaRPr lang="en-IN" sz="2000" dirty="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000">
                          <a:effectLst/>
                        </a:rPr>
                        <a:t>Cinema 4D relies on a hand-on interface</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extLst>
                  <a:ext uri="{0D108BD9-81ED-4DB2-BD59-A6C34878D82A}">
                    <a16:rowId xmlns:a16="http://schemas.microsoft.com/office/drawing/2014/main" val="1304146619"/>
                  </a:ext>
                </a:extLst>
              </a:tr>
              <a:tr h="977978">
                <a:tc>
                  <a:txBody>
                    <a:bodyPr/>
                    <a:lstStyle/>
                    <a:p>
                      <a:pPr hangingPunct="0">
                        <a:lnSpc>
                          <a:spcPct val="115000"/>
                        </a:lnSpc>
                        <a:spcBef>
                          <a:spcPts val="285"/>
                        </a:spcBef>
                        <a:spcAft>
                          <a:spcPts val="285"/>
                        </a:spcAft>
                      </a:pPr>
                      <a:r>
                        <a:rPr lang="en-US" sz="2000">
                          <a:effectLst/>
                        </a:rPr>
                        <a:t>Animation &amp; Visual Effects</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000" dirty="0">
                          <a:effectLst/>
                        </a:rPr>
                        <a:t>Maya is excellent with tasks that involve character rigging and animation superimposing.</a:t>
                      </a:r>
                      <a:endParaRPr lang="en-IN" sz="2000" dirty="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000">
                          <a:effectLst/>
                        </a:rPr>
                        <a:t>Easy to learn in motion graphic and faster than 3DS Max.</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extLst>
                  <a:ext uri="{0D108BD9-81ED-4DB2-BD59-A6C34878D82A}">
                    <a16:rowId xmlns:a16="http://schemas.microsoft.com/office/drawing/2014/main" val="3317187099"/>
                  </a:ext>
                </a:extLst>
              </a:tr>
              <a:tr h="655954">
                <a:tc>
                  <a:txBody>
                    <a:bodyPr/>
                    <a:lstStyle/>
                    <a:p>
                      <a:pPr hangingPunct="0">
                        <a:lnSpc>
                          <a:spcPct val="115000"/>
                        </a:lnSpc>
                        <a:spcBef>
                          <a:spcPts val="285"/>
                        </a:spcBef>
                        <a:spcAft>
                          <a:spcPts val="285"/>
                        </a:spcAft>
                      </a:pPr>
                      <a:r>
                        <a:rPr lang="en-US" sz="2000">
                          <a:effectLst/>
                        </a:rPr>
                        <a:t>Mostly used in</a:t>
                      </a:r>
                      <a:endParaRPr lang="en-IN" sz="200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000" dirty="0">
                          <a:effectLst/>
                        </a:rPr>
                        <a:t>Film and Video game industry</a:t>
                      </a:r>
                      <a:endParaRPr lang="en-IN" sz="2000" dirty="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tc>
                  <a:txBody>
                    <a:bodyPr/>
                    <a:lstStyle/>
                    <a:p>
                      <a:pPr hangingPunct="0">
                        <a:lnSpc>
                          <a:spcPct val="115000"/>
                        </a:lnSpc>
                        <a:spcBef>
                          <a:spcPts val="285"/>
                        </a:spcBef>
                        <a:spcAft>
                          <a:spcPts val="285"/>
                        </a:spcAft>
                      </a:pPr>
                      <a:r>
                        <a:rPr lang="en-US" sz="2000" dirty="0">
                          <a:effectLst/>
                        </a:rPr>
                        <a:t>TV commercial and advertising creation</a:t>
                      </a:r>
                      <a:endParaRPr lang="en-IN" sz="2000" dirty="0">
                        <a:effectLst/>
                        <a:latin typeface="Calibri" panose="020F0502020204030204" pitchFamily="34" charset="0"/>
                        <a:ea typeface="Calibri" panose="020F0502020204030204" pitchFamily="34" charset="0"/>
                        <a:cs typeface="Mangal" panose="02040503050203030202" pitchFamily="18" charset="0"/>
                      </a:endParaRPr>
                    </a:p>
                  </a:txBody>
                  <a:tcPr marL="17780" marR="17780" marT="17780" marB="17780"/>
                </a:tc>
                <a:extLst>
                  <a:ext uri="{0D108BD9-81ED-4DB2-BD59-A6C34878D82A}">
                    <a16:rowId xmlns:a16="http://schemas.microsoft.com/office/drawing/2014/main" val="2002465975"/>
                  </a:ext>
                </a:extLst>
              </a:tr>
            </a:tbl>
          </a:graphicData>
        </a:graphic>
      </p:graphicFrame>
    </p:spTree>
    <p:extLst>
      <p:ext uri="{BB962C8B-B14F-4D97-AF65-F5344CB8AC3E}">
        <p14:creationId xmlns:p14="http://schemas.microsoft.com/office/powerpoint/2010/main" val="737680118"/>
      </p:ext>
    </p:extLst>
  </p:cSld>
  <p:clrMapOvr>
    <a:masterClrMapping/>
  </p:clrMapOvr>
  <p:transition advClick="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24</a:t>
            </a:fld>
            <a:endParaRPr lang="en-IN" dirty="0">
              <a:solidFill>
                <a:schemeClr val="tx1"/>
              </a:solidFill>
            </a:endParaRPr>
          </a:p>
        </p:txBody>
      </p:sp>
      <p:sp>
        <p:nvSpPr>
          <p:cNvPr id="7" name="Rectangle 6">
            <a:extLst>
              <a:ext uri="{FF2B5EF4-FFF2-40B4-BE49-F238E27FC236}">
                <a16:creationId xmlns:a16="http://schemas.microsoft.com/office/drawing/2014/main" id="{8530A50B-A6D8-43AF-BE5C-0BD3C0DC6F08}"/>
              </a:ext>
            </a:extLst>
          </p:cNvPr>
          <p:cNvSpPr/>
          <p:nvPr/>
        </p:nvSpPr>
        <p:spPr>
          <a:xfrm>
            <a:off x="218051" y="45635"/>
            <a:ext cx="7770917" cy="2462213"/>
          </a:xfrm>
          <a:prstGeom prst="rect">
            <a:avLst/>
          </a:prstGeom>
        </p:spPr>
        <p:txBody>
          <a:bodyPr wrap="square">
            <a:spAutoFit/>
          </a:bodyPr>
          <a:lstStyle/>
          <a:p>
            <a:pPr algn="just">
              <a:spcBef>
                <a:spcPts val="285"/>
              </a:spcBef>
              <a:spcAft>
                <a:spcPts val="285"/>
              </a:spcAft>
            </a:pPr>
            <a:r>
              <a:rPr lang="en-US" sz="2800" b="1" kern="100" dirty="0">
                <a:solidFill>
                  <a:srgbClr val="FFC000"/>
                </a:solidFill>
                <a:latin typeface="Bookman Old Style" panose="02050604050505020204" pitchFamily="18" charset="0"/>
                <a:ea typeface="Noto Serif CJK SC"/>
                <a:cs typeface="Bookman Old Style" panose="02050604050505020204" pitchFamily="18" charset="0"/>
              </a:rPr>
              <a:t>Digital effects -</a:t>
            </a:r>
            <a:r>
              <a:rPr lang="en-US" sz="2100" b="1" kern="100" dirty="0">
                <a:solidFill>
                  <a:srgbClr val="FFC000"/>
                </a:solidFill>
                <a:latin typeface="Bookman Old Style" panose="02050604050505020204" pitchFamily="18" charset="0"/>
                <a:ea typeface="Noto Serif CJK SC"/>
                <a:cs typeface="Bookman Old Style" panose="02050604050505020204" pitchFamily="18" charset="0"/>
              </a:rPr>
              <a:t> </a:t>
            </a:r>
            <a:r>
              <a:rPr lang="en-US" sz="2100" kern="100" dirty="0">
                <a:latin typeface="Bookman Old Style" panose="02050604050505020204" pitchFamily="18" charset="0"/>
                <a:ea typeface="Noto Serif CJK SC"/>
                <a:cs typeface="Bookman Old Style" panose="02050604050505020204" pitchFamily="18" charset="0"/>
              </a:rPr>
              <a:t>Fire explosions, fluid simulations, destruction and much more can be achieved with 3d software's that we have mentioned before, which allow achieving good results. You can also use an external plugins for the compositing or 3d software. There is popular software that specializes in digital effects known as Houdini. </a:t>
            </a:r>
          </a:p>
        </p:txBody>
      </p:sp>
      <p:sp>
        <p:nvSpPr>
          <p:cNvPr id="2" name="Rectangle 1">
            <a:extLst>
              <a:ext uri="{FF2B5EF4-FFF2-40B4-BE49-F238E27FC236}">
                <a16:creationId xmlns:a16="http://schemas.microsoft.com/office/drawing/2014/main" id="{768DD628-816E-4877-8D73-22882D647194}"/>
              </a:ext>
            </a:extLst>
          </p:cNvPr>
          <p:cNvSpPr/>
          <p:nvPr/>
        </p:nvSpPr>
        <p:spPr>
          <a:xfrm>
            <a:off x="8061158" y="2507848"/>
            <a:ext cx="3457075" cy="338554"/>
          </a:xfrm>
          <a:prstGeom prst="rect">
            <a:avLst/>
          </a:prstGeom>
        </p:spPr>
        <p:txBody>
          <a:bodyPr wrap="square">
            <a:spAutoFit/>
          </a:bodyPr>
          <a:lstStyle/>
          <a:p>
            <a:pPr algn="ctr"/>
            <a:r>
              <a:rPr lang="en-US" sz="1600" b="1" i="1" dirty="0">
                <a:solidFill>
                  <a:srgbClr val="FFC000"/>
                </a:solidFill>
                <a:latin typeface="Bookman Old Style" panose="02050604050505020204" pitchFamily="18" charset="0"/>
                <a:ea typeface="Times New Roman" panose="02020603050405020304" pitchFamily="18" charset="0"/>
                <a:cs typeface="Arial" panose="020B0604020202020204" pitchFamily="34" charset="0"/>
              </a:rPr>
              <a:t>Fig. Software used in FX </a:t>
            </a:r>
            <a:endParaRPr lang="en-IN" sz="1600" dirty="0">
              <a:solidFill>
                <a:srgbClr val="FFC000"/>
              </a:solidFill>
            </a:endParaRPr>
          </a:p>
        </p:txBody>
      </p:sp>
      <p:pic>
        <p:nvPicPr>
          <p:cNvPr id="8" name="Image511">
            <a:extLst>
              <a:ext uri="{FF2B5EF4-FFF2-40B4-BE49-F238E27FC236}">
                <a16:creationId xmlns:a16="http://schemas.microsoft.com/office/drawing/2014/main" id="{BBF2B7E5-3D0E-4CD7-80D9-74B9F01403E0}"/>
              </a:ext>
            </a:extLst>
          </p:cNvPr>
          <p:cNvPicPr/>
          <p:nvPr/>
        </p:nvPicPr>
        <p:blipFill>
          <a:blip r:embed="rId2"/>
          <a:stretch>
            <a:fillRect/>
          </a:stretch>
        </p:blipFill>
        <p:spPr bwMode="auto">
          <a:xfrm>
            <a:off x="8181474" y="288065"/>
            <a:ext cx="2767263" cy="2219784"/>
          </a:xfrm>
          <a:prstGeom prst="rect">
            <a:avLst/>
          </a:prstGeom>
        </p:spPr>
      </p:pic>
      <p:sp>
        <p:nvSpPr>
          <p:cNvPr id="9" name="Rectangle 8">
            <a:extLst>
              <a:ext uri="{FF2B5EF4-FFF2-40B4-BE49-F238E27FC236}">
                <a16:creationId xmlns:a16="http://schemas.microsoft.com/office/drawing/2014/main" id="{D18608F6-92E0-4108-BFAF-978ECA91076F}"/>
              </a:ext>
            </a:extLst>
          </p:cNvPr>
          <p:cNvSpPr/>
          <p:nvPr/>
        </p:nvSpPr>
        <p:spPr>
          <a:xfrm>
            <a:off x="193988" y="2772542"/>
            <a:ext cx="11098852" cy="1815882"/>
          </a:xfrm>
          <a:prstGeom prst="rect">
            <a:avLst/>
          </a:prstGeom>
        </p:spPr>
        <p:txBody>
          <a:bodyPr wrap="square">
            <a:spAutoFit/>
          </a:bodyPr>
          <a:lstStyle/>
          <a:p>
            <a:pPr algn="just">
              <a:spcBef>
                <a:spcPts val="285"/>
              </a:spcBef>
              <a:spcAft>
                <a:spcPts val="285"/>
              </a:spcAft>
            </a:pPr>
            <a:r>
              <a:rPr lang="en-US" sz="2800" b="1" kern="100" dirty="0">
                <a:solidFill>
                  <a:srgbClr val="FFC000"/>
                </a:solidFill>
                <a:latin typeface="Bookman Old Style" panose="02050604050505020204" pitchFamily="18" charset="0"/>
                <a:ea typeface="Noto Serif CJK SC"/>
                <a:cs typeface="Bookman Old Style" panose="02050604050505020204" pitchFamily="18" charset="0"/>
              </a:rPr>
              <a:t>Tracking -</a:t>
            </a:r>
            <a:r>
              <a:rPr lang="en-US" sz="2100" b="1" kern="100" dirty="0">
                <a:solidFill>
                  <a:srgbClr val="FFC000"/>
                </a:solidFill>
                <a:latin typeface="Bookman Old Style" panose="02050604050505020204" pitchFamily="18" charset="0"/>
                <a:ea typeface="Noto Serif CJK SC"/>
                <a:cs typeface="Bookman Old Style" panose="02050604050505020204" pitchFamily="18" charset="0"/>
              </a:rPr>
              <a:t> </a:t>
            </a:r>
            <a:r>
              <a:rPr lang="en-US" sz="2100" kern="100" dirty="0">
                <a:latin typeface="Bookman Old Style" panose="02050604050505020204" pitchFamily="18" charset="0"/>
                <a:ea typeface="Noto Serif CJK SC"/>
                <a:cs typeface="Bookman Old Style" panose="02050604050505020204" pitchFamily="18" charset="0"/>
              </a:rPr>
              <a:t>The compositing software does contain tracking, which might be enough for you. But if the scene becomes more complex you might need external software. There is one of them is </a:t>
            </a:r>
            <a:r>
              <a:rPr lang="en-US" sz="2100" kern="100" dirty="0" err="1">
                <a:latin typeface="Bookman Old Style" panose="02050604050505020204" pitchFamily="18" charset="0"/>
                <a:ea typeface="Noto Serif CJK SC"/>
                <a:cs typeface="Bookman Old Style" panose="02050604050505020204" pitchFamily="18" charset="0"/>
              </a:rPr>
              <a:t>Boujou</a:t>
            </a:r>
            <a:r>
              <a:rPr lang="en-US" sz="2100" kern="100" dirty="0">
                <a:latin typeface="Bookman Old Style" panose="02050604050505020204" pitchFamily="18" charset="0"/>
                <a:ea typeface="Noto Serif CJK SC"/>
                <a:cs typeface="Bookman Old Style" panose="02050604050505020204" pitchFamily="18" charset="0"/>
              </a:rPr>
              <a:t> the most expensive one it's around 4,800$ but it's a good software then there is </a:t>
            </a:r>
            <a:r>
              <a:rPr lang="en-US" sz="2100" kern="100" dirty="0" err="1">
                <a:latin typeface="Bookman Old Style" panose="02050604050505020204" pitchFamily="18" charset="0"/>
                <a:ea typeface="Noto Serif CJK SC"/>
                <a:cs typeface="Bookman Old Style" panose="02050604050505020204" pitchFamily="18" charset="0"/>
              </a:rPr>
              <a:t>Syntheyes</a:t>
            </a:r>
            <a:r>
              <a:rPr lang="en-US" sz="2100" kern="100" dirty="0">
                <a:latin typeface="Bookman Old Style" panose="02050604050505020204" pitchFamily="18" charset="0"/>
                <a:ea typeface="Noto Serif CJK SC"/>
                <a:cs typeface="Bookman Old Style" panose="02050604050505020204" pitchFamily="18" charset="0"/>
              </a:rPr>
              <a:t> which has got a very good manual tracking, but it's not really user friendly. </a:t>
            </a:r>
          </a:p>
        </p:txBody>
      </p:sp>
      <p:pic>
        <p:nvPicPr>
          <p:cNvPr id="10" name="Image512">
            <a:extLst>
              <a:ext uri="{FF2B5EF4-FFF2-40B4-BE49-F238E27FC236}">
                <a16:creationId xmlns:a16="http://schemas.microsoft.com/office/drawing/2014/main" id="{D4F72AD6-7175-4B6C-97BD-0952C69D8B44}"/>
              </a:ext>
            </a:extLst>
          </p:cNvPr>
          <p:cNvPicPr/>
          <p:nvPr/>
        </p:nvPicPr>
        <p:blipFill>
          <a:blip r:embed="rId3"/>
          <a:stretch>
            <a:fillRect/>
          </a:stretch>
        </p:blipFill>
        <p:spPr bwMode="auto">
          <a:xfrm>
            <a:off x="6681136" y="4319572"/>
            <a:ext cx="4410374" cy="2178174"/>
          </a:xfrm>
          <a:prstGeom prst="rect">
            <a:avLst/>
          </a:prstGeom>
        </p:spPr>
      </p:pic>
      <p:sp>
        <p:nvSpPr>
          <p:cNvPr id="11" name="Rectangle 10">
            <a:extLst>
              <a:ext uri="{FF2B5EF4-FFF2-40B4-BE49-F238E27FC236}">
                <a16:creationId xmlns:a16="http://schemas.microsoft.com/office/drawing/2014/main" id="{77FF6BD4-3029-4FA7-A0F8-3DE391D21E0F}"/>
              </a:ext>
            </a:extLst>
          </p:cNvPr>
          <p:cNvSpPr/>
          <p:nvPr/>
        </p:nvSpPr>
        <p:spPr>
          <a:xfrm>
            <a:off x="218050" y="4524108"/>
            <a:ext cx="6303065" cy="2031325"/>
          </a:xfrm>
          <a:prstGeom prst="rect">
            <a:avLst/>
          </a:prstGeom>
        </p:spPr>
        <p:txBody>
          <a:bodyPr wrap="square">
            <a:spAutoFit/>
          </a:bodyPr>
          <a:lstStyle/>
          <a:p>
            <a:pPr algn="just">
              <a:spcBef>
                <a:spcPts val="285"/>
              </a:spcBef>
              <a:spcAft>
                <a:spcPts val="285"/>
              </a:spcAft>
            </a:pPr>
            <a:r>
              <a:rPr lang="en-US" sz="2100" kern="100" dirty="0">
                <a:latin typeface="Bookman Old Style" panose="02050604050505020204" pitchFamily="18" charset="0"/>
                <a:ea typeface="Noto Serif CJK SC"/>
                <a:cs typeface="Bookman Old Style" panose="02050604050505020204" pitchFamily="18" charset="0"/>
              </a:rPr>
              <a:t>PF track is around 1700$ dollars and it is an old base which is close to the way nuke works. Then this mocha Pro which I mentioned before instead of 2D or 3D tracking mocha Pro uses planar tracker which is very helpful in extra complex situations. </a:t>
            </a:r>
          </a:p>
        </p:txBody>
      </p:sp>
      <p:sp>
        <p:nvSpPr>
          <p:cNvPr id="3" name="Rectangle 2">
            <a:extLst>
              <a:ext uri="{FF2B5EF4-FFF2-40B4-BE49-F238E27FC236}">
                <a16:creationId xmlns:a16="http://schemas.microsoft.com/office/drawing/2014/main" id="{160478DD-F564-4DE0-8209-1ABCCE378AAC}"/>
              </a:ext>
            </a:extLst>
          </p:cNvPr>
          <p:cNvSpPr/>
          <p:nvPr/>
        </p:nvSpPr>
        <p:spPr>
          <a:xfrm>
            <a:off x="6633010" y="6452127"/>
            <a:ext cx="4410374" cy="338554"/>
          </a:xfrm>
          <a:prstGeom prst="rect">
            <a:avLst/>
          </a:prstGeom>
        </p:spPr>
        <p:txBody>
          <a:bodyPr wrap="square">
            <a:spAutoFit/>
          </a:bodyPr>
          <a:lstStyle/>
          <a:p>
            <a:pPr algn="ctr"/>
            <a:r>
              <a:rPr lang="en-US" sz="1600" b="1" i="1" dirty="0">
                <a:solidFill>
                  <a:srgbClr val="FFC000"/>
                </a:solidFill>
                <a:latin typeface="Bookman Old Style" panose="02050604050505020204" pitchFamily="18" charset="0"/>
                <a:cs typeface="Arial" panose="020B0604020202020204" pitchFamily="34" charset="0"/>
              </a:rPr>
              <a:t>Fig. Software used in Motion Tracking </a:t>
            </a:r>
            <a:endParaRPr lang="en-IN" sz="1600" b="1" i="1" dirty="0">
              <a:solidFill>
                <a:srgbClr val="FFC000"/>
              </a:solidFill>
              <a:latin typeface="Bookman Old Style" panose="02050604050505020204" pitchFamily="18" charset="0"/>
              <a:cs typeface="Arial" panose="020B0604020202020204" pitchFamily="34" charset="0"/>
            </a:endParaRPr>
          </a:p>
        </p:txBody>
      </p:sp>
    </p:spTree>
    <p:extLst>
      <p:ext uri="{BB962C8B-B14F-4D97-AF65-F5344CB8AC3E}">
        <p14:creationId xmlns:p14="http://schemas.microsoft.com/office/powerpoint/2010/main" val="2084018535"/>
      </p:ext>
    </p:extLst>
  </p:cSld>
  <p:clrMapOvr>
    <a:masterClrMapping/>
  </p:clrMapOvr>
  <p:transition advClick="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25</a:t>
            </a:fld>
            <a:endParaRPr lang="en-IN" dirty="0">
              <a:solidFill>
                <a:schemeClr val="tx1"/>
              </a:solidFill>
            </a:endParaRPr>
          </a:p>
        </p:txBody>
      </p:sp>
      <p:sp>
        <p:nvSpPr>
          <p:cNvPr id="7" name="Rectangle 6">
            <a:extLst>
              <a:ext uri="{FF2B5EF4-FFF2-40B4-BE49-F238E27FC236}">
                <a16:creationId xmlns:a16="http://schemas.microsoft.com/office/drawing/2014/main" id="{8530A50B-A6D8-43AF-BE5C-0BD3C0DC6F08}"/>
              </a:ext>
            </a:extLst>
          </p:cNvPr>
          <p:cNvSpPr/>
          <p:nvPr/>
        </p:nvSpPr>
        <p:spPr>
          <a:xfrm>
            <a:off x="594701" y="819213"/>
            <a:ext cx="7770917" cy="584775"/>
          </a:xfrm>
          <a:prstGeom prst="rect">
            <a:avLst/>
          </a:prstGeom>
        </p:spPr>
        <p:txBody>
          <a:bodyPr wrap="square">
            <a:spAutoFit/>
          </a:bodyPr>
          <a:lstStyle/>
          <a:p>
            <a:pPr algn="just">
              <a:spcBef>
                <a:spcPts val="285"/>
              </a:spcBef>
              <a:spcAft>
                <a:spcPts val="285"/>
              </a:spcAft>
            </a:pPr>
            <a:r>
              <a:rPr lang="en-US" sz="3200" b="1" kern="100" dirty="0">
                <a:solidFill>
                  <a:srgbClr val="FFFF00"/>
                </a:solidFill>
                <a:latin typeface="Bookman Old Style" panose="02050604050505020204" pitchFamily="18" charset="0"/>
                <a:ea typeface="Noto Serif CJK SC"/>
                <a:cs typeface="Bookman Old Style" panose="02050604050505020204" pitchFamily="18" charset="0"/>
              </a:rPr>
              <a:t>The career growth in VFX </a:t>
            </a:r>
            <a:endParaRPr lang="en-US" sz="2400" kern="100" dirty="0">
              <a:solidFill>
                <a:srgbClr val="FFFF00"/>
              </a:solidFill>
              <a:latin typeface="Bookman Old Style" panose="02050604050505020204" pitchFamily="18" charset="0"/>
              <a:ea typeface="Noto Serif CJK SC"/>
              <a:cs typeface="Bookman Old Style" panose="02050604050505020204" pitchFamily="18" charset="0"/>
            </a:endParaRPr>
          </a:p>
        </p:txBody>
      </p:sp>
      <p:sp>
        <p:nvSpPr>
          <p:cNvPr id="9" name="Rectangle 8">
            <a:extLst>
              <a:ext uri="{FF2B5EF4-FFF2-40B4-BE49-F238E27FC236}">
                <a16:creationId xmlns:a16="http://schemas.microsoft.com/office/drawing/2014/main" id="{D18608F6-92E0-4108-BFAF-978ECA91076F}"/>
              </a:ext>
            </a:extLst>
          </p:cNvPr>
          <p:cNvSpPr/>
          <p:nvPr/>
        </p:nvSpPr>
        <p:spPr>
          <a:xfrm>
            <a:off x="594701" y="1342433"/>
            <a:ext cx="9969026" cy="2799677"/>
          </a:xfrm>
          <a:prstGeom prst="rect">
            <a:avLst/>
          </a:prstGeom>
        </p:spPr>
        <p:txBody>
          <a:bodyPr wrap="square">
            <a:spAutoFit/>
          </a:bodyPr>
          <a:lstStyle/>
          <a:p>
            <a:pPr algn="just">
              <a:lnSpc>
                <a:spcPct val="150000"/>
              </a:lnSpc>
              <a:spcBef>
                <a:spcPts val="285"/>
              </a:spcBef>
              <a:spcAft>
                <a:spcPts val="285"/>
              </a:spcAft>
            </a:pPr>
            <a:r>
              <a:rPr lang="en-US" sz="2400" kern="100" dirty="0">
                <a:latin typeface="Bookman Old Style" panose="02050604050505020204" pitchFamily="18" charset="0"/>
                <a:ea typeface="Noto Serif CJK SC"/>
                <a:cs typeface="Bookman Old Style" panose="02050604050505020204" pitchFamily="18" charset="0"/>
              </a:rPr>
              <a:t>As mentioned in introduction, you can start your career as a roto-artist in VFX field. Then after gaining experience you can choose the department you wish to go like Matte Painting, CGI, Compositing and many more. After year of experience you can become VFX supervisor.</a:t>
            </a:r>
          </a:p>
        </p:txBody>
      </p:sp>
    </p:spTree>
    <p:extLst>
      <p:ext uri="{BB962C8B-B14F-4D97-AF65-F5344CB8AC3E}">
        <p14:creationId xmlns:p14="http://schemas.microsoft.com/office/powerpoint/2010/main" val="348183706"/>
      </p:ext>
    </p:extLst>
  </p:cSld>
  <p:clrMapOvr>
    <a:masterClrMapping/>
  </p:clrMapOvr>
  <p:transition advClick="0"/>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6168" y="1169802"/>
            <a:ext cx="9829800" cy="4006882"/>
          </a:xfrm>
        </p:spPr>
        <p:txBody>
          <a:bodyPr>
            <a:normAutofit fontScale="70000" lnSpcReduction="20000"/>
          </a:bodyPr>
          <a:lstStyle/>
          <a:p>
            <a:pPr marL="60325" indent="-1588" algn="ctr">
              <a:lnSpc>
                <a:spcPct val="100000"/>
              </a:lnSpc>
              <a:buNone/>
            </a:pPr>
            <a:r>
              <a:rPr lang="en-US" sz="4500" b="1" dirty="0">
                <a:solidFill>
                  <a:srgbClr val="FFFF00"/>
                </a:solidFill>
                <a:cs typeface="Century Schoolbook"/>
              </a:rPr>
              <a:t>Summary</a:t>
            </a:r>
          </a:p>
          <a:p>
            <a:pPr marL="60325" indent="-1588" algn="just">
              <a:lnSpc>
                <a:spcPct val="100000"/>
              </a:lnSpc>
              <a:buNone/>
            </a:pPr>
            <a:r>
              <a:rPr lang="en-US" sz="3200" dirty="0"/>
              <a:t>In this lesson, you learned about CGI means any three dimensional object that you see on screen. It is computer generated graphics. SFX is created on sets while FX is a digital effect. A Compositor is connected with Keying, Rotoscoping, Retouching, matte painting, motion tracking and CGI department. Matte painter digitally paints the background. CGI department have various sub-department such as Modeling, Texturing, Lighting/Shading, Rigging, 3D animation and Rendering. Motion Tracking enables you to put 3D object into the live action shots. Nuke, After Effects and Mocha Pro software is used for compositing, Keying, Retouch and Rotoscoping. MAYA, 3D Max, Cinema 4D and Blender are used to create CGI and FX.</a:t>
            </a:r>
          </a:p>
          <a:p>
            <a:pPr marL="60325" indent="-1588" algn="just">
              <a:lnSpc>
                <a:spcPct val="100000"/>
              </a:lnSpc>
              <a:buNone/>
            </a:pPr>
            <a:endParaRPr lang="en-US" sz="3200" dirty="0"/>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26</a:t>
            </a:fld>
            <a:endParaRPr lang="en-IN" dirty="0">
              <a:solidFill>
                <a:schemeClr val="tx1"/>
              </a:solidFill>
            </a:endParaRPr>
          </a:p>
        </p:txBody>
      </p:sp>
    </p:spTree>
  </p:cSld>
  <p:clrMapOvr>
    <a:masterClrMapping/>
  </p:clrMapOvr>
  <p:transition advClick="0"/>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r>
              <a:rPr lang="en-IN" sz="3100" dirty="0">
                <a:solidFill>
                  <a:srgbClr val="FFFF00"/>
                </a:solidFill>
              </a:rPr>
              <a:t>Project Coordinator : </a:t>
            </a:r>
            <a:r>
              <a:rPr lang="en-IN" sz="3100" dirty="0" err="1"/>
              <a:t>Dr.</a:t>
            </a:r>
            <a:r>
              <a:rPr lang="en-IN" sz="3100" dirty="0"/>
              <a:t> Deepak D. </a:t>
            </a:r>
            <a:r>
              <a:rPr lang="en-IN" sz="3100" dirty="0" err="1"/>
              <a:t>Shudhalwar</a:t>
            </a:r>
            <a:br>
              <a:rPr lang="en-IN" sz="3100" dirty="0"/>
            </a:br>
            <a:br>
              <a:rPr lang="en-IN" sz="3100" dirty="0"/>
            </a:br>
            <a:r>
              <a:rPr lang="en-IN" sz="2700" dirty="0">
                <a:solidFill>
                  <a:srgbClr val="FFFF00"/>
                </a:solidFill>
              </a:rPr>
              <a:t>Assistance</a:t>
            </a:r>
            <a:br>
              <a:rPr lang="en-IN" sz="2700" dirty="0"/>
            </a:br>
            <a:r>
              <a:rPr lang="en-IN" sz="2700" dirty="0"/>
              <a:t>Mr. </a:t>
            </a:r>
            <a:r>
              <a:rPr lang="en-IN" sz="2700" dirty="0" err="1"/>
              <a:t>Abhinaw</a:t>
            </a:r>
            <a:r>
              <a:rPr lang="en-IN" sz="2700" dirty="0"/>
              <a:t> Kumar Dwivedi</a:t>
            </a:r>
            <a:br>
              <a:rPr lang="en-IN" sz="2700" dirty="0"/>
            </a:br>
            <a:r>
              <a:rPr lang="en-IN" sz="2700" dirty="0"/>
              <a:t>Mr. Rajesh Kahar</a:t>
            </a:r>
            <a:br>
              <a:rPr lang="en-IN" sz="2700" dirty="0"/>
            </a:br>
            <a:br>
              <a:rPr lang="en-IN" sz="4900" dirty="0"/>
            </a:br>
            <a:endParaRPr lang="en-IN" dirty="0"/>
          </a:p>
        </p:txBody>
      </p:sp>
      <p:sp>
        <p:nvSpPr>
          <p:cNvPr id="6" name="Subtitle 4"/>
          <p:cNvSpPr txBox="1">
            <a:spLocks/>
          </p:cNvSpPr>
          <p:nvPr/>
        </p:nvSpPr>
        <p:spPr>
          <a:xfrm>
            <a:off x="504968" y="4549096"/>
            <a:ext cx="10495128" cy="2062683"/>
          </a:xfrm>
          <a:prstGeom prst="rect">
            <a:avLst/>
          </a:prstGeom>
        </p:spPr>
        <p:txBody>
          <a:bodyPr vert="horz" lIns="91440" tIns="45720" rIns="91440" bIns="45720" rtlCol="0">
            <a:normAutofit fontScale="250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a:p>
            <a:pPr algn="ctr">
              <a:lnSpc>
                <a:spcPct val="120000"/>
              </a:lnSpc>
              <a:spcBef>
                <a:spcPts val="0"/>
              </a:spcBef>
              <a:spcAft>
                <a:spcPts val="0"/>
              </a:spcAft>
            </a:pPr>
            <a:r>
              <a:rPr lang="en-IN" sz="5600" b="1" dirty="0">
                <a:solidFill>
                  <a:schemeClr val="tx1"/>
                </a:solidFill>
              </a:rPr>
              <a:t>Joint Director</a:t>
            </a:r>
          </a:p>
          <a:p>
            <a:pPr algn="ctr">
              <a:lnSpc>
                <a:spcPct val="120000"/>
              </a:lnSpc>
              <a:spcBef>
                <a:spcPts val="0"/>
              </a:spcBef>
              <a:spcAft>
                <a:spcPts val="0"/>
              </a:spcAft>
            </a:pPr>
            <a:r>
              <a:rPr lang="en-IN" sz="6400" dirty="0">
                <a:solidFill>
                  <a:schemeClr val="tx1"/>
                </a:solidFill>
              </a:rPr>
              <a:t>PSS Central Institute of Vocational Education</a:t>
            </a:r>
          </a:p>
          <a:p>
            <a:pPr algn="ctr">
              <a:lnSpc>
                <a:spcPct val="120000"/>
              </a:lnSpc>
              <a:spcBef>
                <a:spcPts val="0"/>
              </a:spcBef>
              <a:spcAft>
                <a:spcPts val="0"/>
              </a:spcAft>
            </a:pPr>
            <a:r>
              <a:rPr lang="en-IN" sz="6400" dirty="0">
                <a:solidFill>
                  <a:schemeClr val="tx1"/>
                </a:solidFill>
              </a:rPr>
              <a:t>Shyamla Hills, Bhopal – 462013 , Madhya Pradesh, India</a:t>
            </a:r>
            <a:br>
              <a:rPr lang="en-IN" sz="6400" dirty="0">
                <a:solidFill>
                  <a:schemeClr val="tx1"/>
                </a:solidFill>
              </a:rPr>
            </a:br>
            <a:r>
              <a:rPr lang="en-IN" sz="6400" b="1" dirty="0">
                <a:solidFill>
                  <a:schemeClr val="tx1"/>
                </a:solidFill>
              </a:rPr>
              <a:t>__________________________________________________________________________</a:t>
            </a:r>
            <a:endParaRPr lang="en-IN" sz="6400" dirty="0">
              <a:solidFill>
                <a:schemeClr val="tx1"/>
              </a:solidFill>
            </a:endParaRPr>
          </a:p>
          <a:p>
            <a:pPr algn="ctr">
              <a:lnSpc>
                <a:spcPct val="120000"/>
              </a:lnSpc>
              <a:spcBef>
                <a:spcPts val="0"/>
              </a:spcBef>
              <a:spcAft>
                <a:spcPts val="0"/>
              </a:spcAft>
            </a:pPr>
            <a:r>
              <a:rPr lang="en-IN" sz="4800" b="1" dirty="0">
                <a:solidFill>
                  <a:schemeClr val="tx1"/>
                </a:solidFill>
              </a:rPr>
              <a:t>E-mail: </a:t>
            </a:r>
            <a:r>
              <a:rPr lang="en-IN" sz="4800" b="1" dirty="0" err="1">
                <a:solidFill>
                  <a:schemeClr val="tx1"/>
                </a:solidFill>
              </a:rPr>
              <a:t>jdpsscive@gmail.com</a:t>
            </a:r>
            <a:br>
              <a:rPr lang="en-IN" sz="4800" b="1" dirty="0">
                <a:solidFill>
                  <a:schemeClr val="tx1"/>
                </a:solidFill>
              </a:rPr>
            </a:br>
            <a:r>
              <a:rPr lang="en-IN" sz="4800" b="1" dirty="0">
                <a:solidFill>
                  <a:schemeClr val="tx1"/>
                </a:solidFill>
              </a:rPr>
              <a:t>Tel. +91 755 2660691, 2704100, 2660391, 2660564</a:t>
            </a:r>
            <a:br>
              <a:rPr lang="en-IN" sz="4800" b="1" dirty="0">
                <a:solidFill>
                  <a:schemeClr val="tx1"/>
                </a:solidFill>
              </a:rPr>
            </a:br>
            <a:r>
              <a:rPr lang="en-IN" sz="4800" b="1" dirty="0">
                <a:solidFill>
                  <a:schemeClr val="tx1"/>
                </a:solidFill>
              </a:rPr>
              <a:t>Fax +91 755 2660481</a:t>
            </a:r>
            <a:br>
              <a:rPr lang="en-IN" sz="4800" b="1" dirty="0">
                <a:solidFill>
                  <a:schemeClr val="tx1"/>
                </a:solidFill>
              </a:rPr>
            </a:br>
            <a:r>
              <a:rPr lang="en-IN" sz="4800" b="1" dirty="0">
                <a:solidFill>
                  <a:schemeClr val="tx1"/>
                </a:solidFill>
              </a:rPr>
              <a:t>Website: </a:t>
            </a:r>
            <a:r>
              <a:rPr lang="en-IN" sz="4800" b="1" dirty="0" err="1">
                <a:solidFill>
                  <a:schemeClr val="tx1"/>
                </a:solidFill>
              </a:rPr>
              <a:t>www.psscive.ac.in</a:t>
            </a:r>
            <a:endParaRPr lang="en-IN" sz="4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27</a:t>
            </a:fld>
            <a:endParaRPr lang="en-IN" dirty="0">
              <a:solidFill>
                <a:schemeClr val="tx1"/>
              </a:solidFill>
            </a:endParaRPr>
          </a:p>
        </p:txBody>
      </p:sp>
      <p:sp>
        <p:nvSpPr>
          <p:cNvPr id="8" name="Rectangle 7"/>
          <p:cNvSpPr/>
          <p:nvPr/>
        </p:nvSpPr>
        <p:spPr>
          <a:xfrm>
            <a:off x="7325714" y="6611779"/>
            <a:ext cx="6096000" cy="246221"/>
          </a:xfrm>
          <a:prstGeom prst="rect">
            <a:avLst/>
          </a:prstGeom>
        </p:spPr>
        <p:txBody>
          <a:bodyPr>
            <a:spAutoFit/>
          </a:bodyPr>
          <a:lstStyle/>
          <a:p>
            <a:r>
              <a:rPr lang="en-IN" sz="1000" dirty="0"/>
              <a:t>© PSS Central Institute of Vocational Education, Bhopal 2019</a:t>
            </a:r>
          </a:p>
        </p:txBody>
      </p:sp>
      <p:pic>
        <p:nvPicPr>
          <p:cNvPr id="10" name="Picture 2" descr="Image result for ncert logo transparent whi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21478" y="3561162"/>
            <a:ext cx="678381" cy="98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6174416"/>
      </p:ext>
    </p:extLst>
  </p:cSld>
  <p:clrMapOvr>
    <a:masterClrMapping/>
  </p:clrMapOvr>
  <p:transition advClick="0"/>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3AC67-ABDB-4ABF-8037-A777A91C8B8C}"/>
              </a:ext>
            </a:extLst>
          </p:cNvPr>
          <p:cNvSpPr>
            <a:spLocks noGrp="1"/>
          </p:cNvSpPr>
          <p:nvPr>
            <p:ph type="ctrTitle"/>
          </p:nvPr>
        </p:nvSpPr>
        <p:spPr>
          <a:xfrm>
            <a:off x="1042988" y="495300"/>
            <a:ext cx="9418637" cy="4054475"/>
          </a:xfrm>
        </p:spPr>
        <p:txBody>
          <a:bodyPr>
            <a:normAutofit fontScale="90000"/>
          </a:bodyPr>
          <a:lstStyle/>
          <a:p>
            <a:pPr algn="ctr">
              <a:lnSpc>
                <a:spcPct val="100000"/>
              </a:lnSpc>
              <a:defRPr/>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endParaRPr lang="en-IN" dirty="0"/>
          </a:p>
        </p:txBody>
      </p:sp>
      <p:sp>
        <p:nvSpPr>
          <p:cNvPr id="6" name="Subtitle 4">
            <a:extLst>
              <a:ext uri="{FF2B5EF4-FFF2-40B4-BE49-F238E27FC236}">
                <a16:creationId xmlns:a16="http://schemas.microsoft.com/office/drawing/2014/main" id="{2AC219DF-565D-4168-9C0F-749161FE631D}"/>
              </a:ext>
            </a:extLst>
          </p:cNvPr>
          <p:cNvSpPr txBox="1">
            <a:spLocks/>
          </p:cNvSpPr>
          <p:nvPr/>
        </p:nvSpPr>
        <p:spPr>
          <a:xfrm>
            <a:off x="917575" y="1903413"/>
            <a:ext cx="10494963" cy="2062162"/>
          </a:xfrm>
          <a:prstGeom prst="rect">
            <a:avLst/>
          </a:prstGeom>
        </p:spPr>
        <p:txBody>
          <a:bodyPr>
            <a:normAutofit/>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defRPr/>
            </a:pPr>
            <a:endParaRPr lang="en-IN" sz="2800" b="1" dirty="0">
              <a:solidFill>
                <a:schemeClr val="tx1"/>
              </a:solidFill>
            </a:endParaRPr>
          </a:p>
        </p:txBody>
      </p:sp>
      <p:sp>
        <p:nvSpPr>
          <p:cNvPr id="9" name="Slide Number Placeholder 8">
            <a:extLst>
              <a:ext uri="{FF2B5EF4-FFF2-40B4-BE49-F238E27FC236}">
                <a16:creationId xmlns:a16="http://schemas.microsoft.com/office/drawing/2014/main" id="{8D160869-E2A7-4A92-9D65-FA95739171FE}"/>
              </a:ext>
            </a:extLst>
          </p:cNvPr>
          <p:cNvSpPr>
            <a:spLocks noGrp="1"/>
          </p:cNvSpPr>
          <p:nvPr>
            <p:ph type="sldNum" sz="quarter" idx="12"/>
          </p:nvPr>
        </p:nvSpPr>
        <p:spPr/>
        <p:txBody>
          <a:bodyPr>
            <a:normAutofit lnSpcReduction="10000"/>
          </a:bodyPr>
          <a:lstStyle/>
          <a:p>
            <a:pPr>
              <a:defRPr/>
            </a:pPr>
            <a:fld id="{CC4F686C-96FD-4ED9-953C-10EA4819021B}" type="slidenum">
              <a:rPr lang="en-IN" smtClean="0">
                <a:solidFill>
                  <a:schemeClr val="tx1"/>
                </a:solidFill>
              </a:rPr>
              <a:pPr>
                <a:defRPr/>
              </a:pPr>
              <a:t>28</a:t>
            </a:fld>
            <a:endParaRPr lang="en-IN" dirty="0">
              <a:solidFill>
                <a:schemeClr val="tx1"/>
              </a:solidFill>
            </a:endParaRPr>
          </a:p>
        </p:txBody>
      </p:sp>
      <p:pic>
        <p:nvPicPr>
          <p:cNvPr id="45061" name="Picture 2">
            <a:extLst>
              <a:ext uri="{FF2B5EF4-FFF2-40B4-BE49-F238E27FC236}">
                <a16:creationId xmlns:a16="http://schemas.microsoft.com/office/drawing/2014/main" id="{73E6C5D6-0EC5-461D-93FE-7664514FC3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0250" y="1819275"/>
            <a:ext cx="8191500" cy="321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3" y="637339"/>
            <a:ext cx="11291777" cy="658070"/>
          </a:xfrm>
        </p:spPr>
        <p:txBody>
          <a:bodyPr>
            <a:normAutofit/>
          </a:bodyPr>
          <a:lstStyle/>
          <a:p>
            <a:pPr algn="ctr"/>
            <a:r>
              <a:rPr lang="en-IN" sz="4000" b="1" dirty="0">
                <a:solidFill>
                  <a:srgbClr val="FFFF00"/>
                </a:solidFill>
              </a:rPr>
              <a:t>Content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3</a:t>
            </a:fld>
            <a:endParaRPr lang="en-IN"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944134338"/>
              </p:ext>
            </p:extLst>
          </p:nvPr>
        </p:nvGraphicFramePr>
        <p:xfrm>
          <a:off x="687882" y="1499206"/>
          <a:ext cx="9918137" cy="4392420"/>
        </p:xfrm>
        <a:graphic>
          <a:graphicData uri="http://schemas.openxmlformats.org/drawingml/2006/table">
            <a:tbl>
              <a:tblPr firstRow="1" bandRow="1">
                <a:tableStyleId>{7DF18680-E054-41AD-8BC1-D1AEF772440D}</a:tableStyleId>
              </a:tblPr>
              <a:tblGrid>
                <a:gridCol w="7986726">
                  <a:extLst>
                    <a:ext uri="{9D8B030D-6E8A-4147-A177-3AD203B41FA5}">
                      <a16:colId xmlns:a16="http://schemas.microsoft.com/office/drawing/2014/main" val="466885541"/>
                    </a:ext>
                  </a:extLst>
                </a:gridCol>
                <a:gridCol w="1931411">
                  <a:extLst>
                    <a:ext uri="{9D8B030D-6E8A-4147-A177-3AD203B41FA5}">
                      <a16:colId xmlns:a16="http://schemas.microsoft.com/office/drawing/2014/main" val="1759081340"/>
                    </a:ext>
                  </a:extLst>
                </a:gridCol>
              </a:tblGrid>
              <a:tr h="439908">
                <a:tc>
                  <a:txBody>
                    <a:bodyPr/>
                    <a:lstStyle/>
                    <a:p>
                      <a:pPr algn="l">
                        <a:lnSpc>
                          <a:spcPct val="100000"/>
                        </a:lnSpc>
                      </a:pPr>
                      <a:r>
                        <a:rPr lang="en-US" sz="2600" dirty="0"/>
                        <a:t>Title</a:t>
                      </a:r>
                    </a:p>
                  </a:txBody>
                  <a:tcPr marL="97866" marR="97866" marT="48933" marB="48933"/>
                </a:tc>
                <a:tc>
                  <a:txBody>
                    <a:bodyPr/>
                    <a:lstStyle/>
                    <a:p>
                      <a:pPr algn="l">
                        <a:lnSpc>
                          <a:spcPct val="100000"/>
                        </a:lnSpc>
                      </a:pPr>
                      <a:r>
                        <a:rPr lang="en-US" sz="2600" dirty="0"/>
                        <a:t>Slide</a:t>
                      </a:r>
                      <a:r>
                        <a:rPr lang="en-US" sz="2600" baseline="0" dirty="0"/>
                        <a:t> No.</a:t>
                      </a:r>
                      <a:endParaRPr lang="en-US" sz="2600" dirty="0"/>
                    </a:p>
                  </a:txBody>
                  <a:tcPr marL="97866" marR="97866" marT="48933" marB="48933"/>
                </a:tc>
                <a:extLst>
                  <a:ext uri="{0D108BD9-81ED-4DB2-BD59-A6C34878D82A}">
                    <a16:rowId xmlns:a16="http://schemas.microsoft.com/office/drawing/2014/main" val="3294882017"/>
                  </a:ext>
                </a:extLst>
              </a:tr>
              <a:tr h="392299">
                <a:tc>
                  <a:txBody>
                    <a:bodyPr/>
                    <a:lstStyle/>
                    <a:p>
                      <a:pPr algn="l">
                        <a:lnSpc>
                          <a:spcPct val="100000"/>
                        </a:lnSpc>
                      </a:pPr>
                      <a:r>
                        <a:rPr lang="en-US" sz="2200" dirty="0"/>
                        <a:t>Chapter Objective</a:t>
                      </a:r>
                      <a:endParaRPr lang="en-US" sz="2200" b="0" i="0" dirty="0">
                        <a:solidFill>
                          <a:schemeClr val="bg1"/>
                        </a:solidFill>
                      </a:endParaRPr>
                    </a:p>
                  </a:txBody>
                  <a:tcPr marL="97866" marR="97866" marT="48933" marB="48933"/>
                </a:tc>
                <a:tc>
                  <a:txBody>
                    <a:bodyPr/>
                    <a:lstStyle/>
                    <a:p>
                      <a:pPr algn="l">
                        <a:lnSpc>
                          <a:spcPct val="100000"/>
                        </a:lnSpc>
                      </a:pPr>
                      <a:r>
                        <a:rPr lang="en-US" sz="2200" dirty="0"/>
                        <a:t>04</a:t>
                      </a:r>
                    </a:p>
                  </a:txBody>
                  <a:tcPr marL="97866" marR="97866" marT="48933" marB="48933"/>
                </a:tc>
                <a:extLst>
                  <a:ext uri="{0D108BD9-81ED-4DB2-BD59-A6C34878D82A}">
                    <a16:rowId xmlns:a16="http://schemas.microsoft.com/office/drawing/2014/main" val="10001"/>
                  </a:ext>
                </a:extLst>
              </a:tr>
              <a:tr h="39774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a:t>Introduction</a:t>
                      </a:r>
                      <a:r>
                        <a:rPr lang="en-IN" sz="2200" dirty="0"/>
                        <a:t>	</a:t>
                      </a:r>
                      <a:endParaRPr lang="en-IN" sz="2200" b="0" i="0" dirty="0">
                        <a:solidFill>
                          <a:schemeClr val="bg1"/>
                        </a:solidFill>
                      </a:endParaRPr>
                    </a:p>
                  </a:txBody>
                  <a:tcPr marL="97866" marR="97866" marT="48933" marB="48933"/>
                </a:tc>
                <a:tc>
                  <a:txBody>
                    <a:bodyPr/>
                    <a:lstStyle/>
                    <a:p>
                      <a:pPr algn="l">
                        <a:lnSpc>
                          <a:spcPct val="100000"/>
                        </a:lnSpc>
                      </a:pPr>
                      <a:r>
                        <a:rPr lang="en-US" sz="2200" dirty="0"/>
                        <a:t>05</a:t>
                      </a:r>
                      <a:endParaRPr lang="en-US" sz="2200" b="0" dirty="0"/>
                    </a:p>
                  </a:txBody>
                  <a:tcPr marL="97866" marR="97866" marT="48933" marB="48933"/>
                </a:tc>
                <a:extLst>
                  <a:ext uri="{0D108BD9-81ED-4DB2-BD59-A6C34878D82A}">
                    <a16:rowId xmlns:a16="http://schemas.microsoft.com/office/drawing/2014/main" val="1977436750"/>
                  </a:ext>
                </a:extLst>
              </a:tr>
              <a:tr h="3922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a:t>Difference between CGI, VFX, SFX and FX</a:t>
                      </a:r>
                    </a:p>
                  </a:txBody>
                  <a:tcPr marL="97866" marR="97866" marT="48933" marB="48933"/>
                </a:tc>
                <a:tc>
                  <a:txBody>
                    <a:bodyPr/>
                    <a:lstStyle/>
                    <a:p>
                      <a:pPr algn="l">
                        <a:lnSpc>
                          <a:spcPct val="100000"/>
                        </a:lnSpc>
                      </a:pPr>
                      <a:r>
                        <a:rPr lang="en-US" sz="2200" dirty="0"/>
                        <a:t>06-07</a:t>
                      </a:r>
                      <a:endParaRPr lang="en-US" sz="2200" b="0" dirty="0"/>
                    </a:p>
                  </a:txBody>
                  <a:tcPr marL="97866" marR="97866" marT="48933" marB="48933"/>
                </a:tc>
                <a:extLst>
                  <a:ext uri="{0D108BD9-81ED-4DB2-BD59-A6C34878D82A}">
                    <a16:rowId xmlns:a16="http://schemas.microsoft.com/office/drawing/2014/main" val="2644528309"/>
                  </a:ext>
                </a:extLst>
              </a:tr>
              <a:tr h="3922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a:t>Connection between all these departments</a:t>
                      </a:r>
                    </a:p>
                  </a:txBody>
                  <a:tcPr marL="97866" marR="97866" marT="48933" marB="48933"/>
                </a:tc>
                <a:tc>
                  <a:txBody>
                    <a:bodyPr/>
                    <a:lstStyle/>
                    <a:p>
                      <a:pPr algn="l">
                        <a:lnSpc>
                          <a:spcPct val="100000"/>
                        </a:lnSpc>
                      </a:pPr>
                      <a:r>
                        <a:rPr lang="en-US" sz="2200" dirty="0"/>
                        <a:t>08</a:t>
                      </a:r>
                      <a:endParaRPr lang="en-US" sz="2200" b="0" dirty="0"/>
                    </a:p>
                  </a:txBody>
                  <a:tcPr marL="97866" marR="97866" marT="48933" marB="48933"/>
                </a:tc>
                <a:extLst>
                  <a:ext uri="{0D108BD9-81ED-4DB2-BD59-A6C34878D82A}">
                    <a16:rowId xmlns:a16="http://schemas.microsoft.com/office/drawing/2014/main" val="10005"/>
                  </a:ext>
                </a:extLst>
              </a:tr>
              <a:tr h="3922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b="0" i="0" dirty="0">
                          <a:solidFill>
                            <a:schemeClr val="bg1"/>
                          </a:solidFill>
                        </a:rPr>
                        <a:t>Different work area</a:t>
                      </a:r>
                    </a:p>
                  </a:txBody>
                  <a:tcPr marL="97866" marR="97866" marT="48933" marB="48933"/>
                </a:tc>
                <a:tc>
                  <a:txBody>
                    <a:bodyPr/>
                    <a:lstStyle/>
                    <a:p>
                      <a:pPr algn="l">
                        <a:lnSpc>
                          <a:spcPct val="100000"/>
                        </a:lnSpc>
                      </a:pPr>
                      <a:r>
                        <a:rPr lang="en-US" sz="2200" dirty="0"/>
                        <a:t>09-17</a:t>
                      </a:r>
                    </a:p>
                  </a:txBody>
                  <a:tcPr marL="97866" marR="97866" marT="48933" marB="48933"/>
                </a:tc>
                <a:extLst>
                  <a:ext uri="{0D108BD9-81ED-4DB2-BD59-A6C34878D82A}">
                    <a16:rowId xmlns:a16="http://schemas.microsoft.com/office/drawing/2014/main" val="602396849"/>
                  </a:ext>
                </a:extLst>
              </a:tr>
              <a:tr h="3922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b="0" i="0" dirty="0">
                          <a:solidFill>
                            <a:schemeClr val="bg1"/>
                          </a:solidFill>
                        </a:rPr>
                        <a:t>Difference between Compositor and other VFX Artist</a:t>
                      </a:r>
                    </a:p>
                  </a:txBody>
                  <a:tcPr marL="97866" marR="97866" marT="48933" marB="48933"/>
                </a:tc>
                <a:tc>
                  <a:txBody>
                    <a:bodyPr/>
                    <a:lstStyle/>
                    <a:p>
                      <a:pPr algn="l">
                        <a:lnSpc>
                          <a:spcPct val="100000"/>
                        </a:lnSpc>
                      </a:pPr>
                      <a:r>
                        <a:rPr lang="en-US" sz="2200" dirty="0"/>
                        <a:t>18</a:t>
                      </a:r>
                    </a:p>
                  </a:txBody>
                  <a:tcPr marL="97866" marR="97866" marT="48933" marB="48933"/>
                </a:tc>
                <a:extLst>
                  <a:ext uri="{0D108BD9-81ED-4DB2-BD59-A6C34878D82A}">
                    <a16:rowId xmlns:a16="http://schemas.microsoft.com/office/drawing/2014/main" val="4080798774"/>
                  </a:ext>
                </a:extLst>
              </a:tr>
              <a:tr h="3922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b="0" i="0" dirty="0">
                          <a:solidFill>
                            <a:schemeClr val="bg1"/>
                          </a:solidFill>
                        </a:rPr>
                        <a:t>Software for visual effects</a:t>
                      </a:r>
                    </a:p>
                  </a:txBody>
                  <a:tcPr marL="97866" marR="97866" marT="48933" marB="48933"/>
                </a:tc>
                <a:tc>
                  <a:txBody>
                    <a:bodyPr/>
                    <a:lstStyle/>
                    <a:p>
                      <a:pPr algn="l">
                        <a:lnSpc>
                          <a:spcPct val="100000"/>
                        </a:lnSpc>
                      </a:pPr>
                      <a:r>
                        <a:rPr lang="en-US" sz="2200" dirty="0"/>
                        <a:t>19-24</a:t>
                      </a:r>
                    </a:p>
                  </a:txBody>
                  <a:tcPr marL="97866" marR="97866" marT="48933" marB="48933"/>
                </a:tc>
                <a:extLst>
                  <a:ext uri="{0D108BD9-81ED-4DB2-BD59-A6C34878D82A}">
                    <a16:rowId xmlns:a16="http://schemas.microsoft.com/office/drawing/2014/main" val="2206032094"/>
                  </a:ext>
                </a:extLst>
              </a:tr>
              <a:tr h="3922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b="0" i="0" dirty="0">
                          <a:solidFill>
                            <a:schemeClr val="bg1"/>
                          </a:solidFill>
                        </a:rPr>
                        <a:t>The career growth in VFX </a:t>
                      </a:r>
                    </a:p>
                  </a:txBody>
                  <a:tcPr marL="97866" marR="97866" marT="48933" marB="48933"/>
                </a:tc>
                <a:tc>
                  <a:txBody>
                    <a:bodyPr/>
                    <a:lstStyle/>
                    <a:p>
                      <a:pPr algn="l">
                        <a:lnSpc>
                          <a:spcPct val="100000"/>
                        </a:lnSpc>
                      </a:pPr>
                      <a:r>
                        <a:rPr lang="en-US" sz="2200" dirty="0"/>
                        <a:t>25</a:t>
                      </a:r>
                    </a:p>
                  </a:txBody>
                  <a:tcPr marL="97866" marR="97866" marT="48933" marB="48933"/>
                </a:tc>
                <a:extLst>
                  <a:ext uri="{0D108BD9-81ED-4DB2-BD59-A6C34878D82A}">
                    <a16:rowId xmlns:a16="http://schemas.microsoft.com/office/drawing/2014/main" val="3023611188"/>
                  </a:ext>
                </a:extLst>
              </a:tr>
              <a:tr h="3922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200" dirty="0"/>
                        <a:t>Summary</a:t>
                      </a:r>
                      <a:endParaRPr lang="en-IN" sz="2200" b="0" i="0" dirty="0">
                        <a:solidFill>
                          <a:schemeClr val="bg1"/>
                        </a:solidFill>
                      </a:endParaRPr>
                    </a:p>
                  </a:txBody>
                  <a:tcPr marL="97866" marR="97866" marT="48933" marB="48933"/>
                </a:tc>
                <a:tc>
                  <a:txBody>
                    <a:bodyPr/>
                    <a:lstStyle/>
                    <a:p>
                      <a:pPr algn="l">
                        <a:lnSpc>
                          <a:spcPct val="100000"/>
                        </a:lnSpc>
                      </a:pPr>
                      <a:r>
                        <a:rPr lang="en-US" sz="2200" dirty="0"/>
                        <a:t>26</a:t>
                      </a:r>
                    </a:p>
                  </a:txBody>
                  <a:tcPr marL="97866" marR="97866" marT="48933" marB="48933"/>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767763670"/>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074" y="334253"/>
            <a:ext cx="10012403" cy="978131"/>
          </a:xfrm>
        </p:spPr>
        <p:txBody>
          <a:bodyPr>
            <a:normAutofit/>
          </a:bodyPr>
          <a:lstStyle/>
          <a:p>
            <a:pPr algn="ctr"/>
            <a:r>
              <a:rPr lang="en-IN" sz="4000" b="1" dirty="0">
                <a:solidFill>
                  <a:srgbClr val="FFFF00"/>
                </a:solidFill>
              </a:rPr>
              <a:t>Chapter Objectives</a:t>
            </a:r>
          </a:p>
        </p:txBody>
      </p:sp>
      <p:sp>
        <p:nvSpPr>
          <p:cNvPr id="3" name="Content Placeholder 2"/>
          <p:cNvSpPr>
            <a:spLocks noGrp="1"/>
          </p:cNvSpPr>
          <p:nvPr>
            <p:ph idx="1"/>
          </p:nvPr>
        </p:nvSpPr>
        <p:spPr>
          <a:xfrm>
            <a:off x="1018796" y="1452040"/>
            <a:ext cx="9763998" cy="4299831"/>
          </a:xfrm>
        </p:spPr>
        <p:txBody>
          <a:bodyPr>
            <a:noAutofit/>
          </a:bodyPr>
          <a:lstStyle/>
          <a:p>
            <a:pPr marL="0" indent="0" algn="just">
              <a:buNone/>
            </a:pPr>
            <a:r>
              <a:rPr lang="en-IN" sz="2400" dirty="0"/>
              <a:t>The students will be able to:</a:t>
            </a:r>
          </a:p>
          <a:p>
            <a:pPr marL="573088" indent="-341313" algn="just">
              <a:buFont typeface="Wingdings" pitchFamily="2" charset="2"/>
              <a:buChar char="q"/>
            </a:pPr>
            <a:r>
              <a:rPr lang="en-IN" sz="2400" dirty="0"/>
              <a:t>	</a:t>
            </a:r>
            <a:r>
              <a:rPr lang="en-US" sz="2400" dirty="0"/>
              <a:t>Introduction</a:t>
            </a:r>
            <a:endParaRPr lang="en-IN" sz="2400" dirty="0"/>
          </a:p>
          <a:p>
            <a:pPr marL="573088" indent="-341313" algn="just">
              <a:buFont typeface="Wingdings" pitchFamily="2" charset="2"/>
              <a:buChar char="q"/>
            </a:pPr>
            <a:r>
              <a:rPr lang="en-IN" sz="2400" dirty="0"/>
              <a:t>	</a:t>
            </a:r>
            <a:r>
              <a:rPr lang="en-US" sz="2400" dirty="0"/>
              <a:t>Difference between CGI, VFX, SFX and FX</a:t>
            </a:r>
          </a:p>
          <a:p>
            <a:pPr marL="573088" indent="-341313" algn="just">
              <a:buFont typeface="Wingdings" pitchFamily="2" charset="2"/>
              <a:buChar char="q"/>
            </a:pPr>
            <a:r>
              <a:rPr lang="en-IN" sz="2400" dirty="0"/>
              <a:t>	</a:t>
            </a:r>
            <a:r>
              <a:rPr lang="en-US" sz="2400" dirty="0"/>
              <a:t>Connection between all these departments</a:t>
            </a:r>
            <a:endParaRPr lang="en-IN" sz="2400" dirty="0"/>
          </a:p>
          <a:p>
            <a:pPr marL="900113" indent="-668338" algn="just">
              <a:buFont typeface="Wingdings" pitchFamily="2" charset="2"/>
              <a:buChar char="q"/>
            </a:pPr>
            <a:r>
              <a:rPr lang="en-US" sz="2400" dirty="0"/>
              <a:t> Different work area</a:t>
            </a:r>
          </a:p>
          <a:p>
            <a:pPr marL="900113" indent="-668338" algn="just">
              <a:buFont typeface="Wingdings" pitchFamily="2" charset="2"/>
              <a:buChar char="q"/>
            </a:pPr>
            <a:r>
              <a:rPr lang="en-US" sz="2400" dirty="0"/>
              <a:t>Difference between Compositor and other VFX Artist</a:t>
            </a:r>
          </a:p>
          <a:p>
            <a:pPr marL="900113" indent="-668338" algn="just">
              <a:buFont typeface="Wingdings" pitchFamily="2" charset="2"/>
              <a:buChar char="q"/>
            </a:pPr>
            <a:r>
              <a:rPr lang="en-US" sz="2400" dirty="0"/>
              <a:t>Software for visual effects</a:t>
            </a:r>
          </a:p>
          <a:p>
            <a:pPr marL="900113" indent="-668338" algn="just">
              <a:buFont typeface="Wingdings" pitchFamily="2" charset="2"/>
              <a:buChar char="q"/>
            </a:pPr>
            <a:r>
              <a:rPr lang="en-US" sz="2400" dirty="0"/>
              <a:t>The career growth in VFX </a:t>
            </a:r>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4</a:t>
            </a:fld>
            <a:endParaRPr lang="en-IN" dirty="0">
              <a:solidFill>
                <a:schemeClr val="tx1"/>
              </a:solidFill>
            </a:endParaRPr>
          </a:p>
        </p:txBody>
      </p:sp>
    </p:spTree>
    <p:extLst>
      <p:ext uri="{BB962C8B-B14F-4D97-AF65-F5344CB8AC3E}">
        <p14:creationId xmlns:p14="http://schemas.microsoft.com/office/powerpoint/2010/main" val="1820600327"/>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919" y="560034"/>
            <a:ext cx="9692640" cy="623433"/>
          </a:xfrm>
        </p:spPr>
        <p:txBody>
          <a:bodyPr>
            <a:normAutofit fontScale="90000"/>
          </a:bodyPr>
          <a:lstStyle/>
          <a:p>
            <a:r>
              <a:rPr lang="en-US" b="1" dirty="0">
                <a:solidFill>
                  <a:srgbClr val="FFFF00"/>
                </a:solidFill>
              </a:rPr>
              <a:t>Introduction</a:t>
            </a:r>
            <a:endParaRPr lang="en-IN" sz="32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5</a:t>
            </a:fld>
            <a:endParaRPr lang="en-IN" dirty="0">
              <a:solidFill>
                <a:schemeClr val="tx1"/>
              </a:solidFill>
            </a:endParaRPr>
          </a:p>
        </p:txBody>
      </p:sp>
      <p:sp>
        <p:nvSpPr>
          <p:cNvPr id="3" name="Rectangle 2"/>
          <p:cNvSpPr/>
          <p:nvPr/>
        </p:nvSpPr>
        <p:spPr>
          <a:xfrm>
            <a:off x="396919" y="1183467"/>
            <a:ext cx="10407439" cy="2308324"/>
          </a:xfrm>
          <a:prstGeom prst="rect">
            <a:avLst/>
          </a:prstGeom>
        </p:spPr>
        <p:txBody>
          <a:bodyPr wrap="square">
            <a:spAutoFit/>
          </a:bodyPr>
          <a:lstStyle/>
          <a:p>
            <a:pPr algn="just"/>
            <a:r>
              <a:rPr lang="en-US" sz="2400" dirty="0"/>
              <a:t>The world of animation is open after rotoscoping. It is required in all animations and VFX houses. Rotoscoping is a starting point for career. One can explore his or her capabilities and take career further in compositor, VFX supervisor and many more. In this chapter you will understand all about animation and visual effects industry, which will prepare you for the future. </a:t>
            </a:r>
          </a:p>
        </p:txBody>
      </p:sp>
      <p:pic>
        <p:nvPicPr>
          <p:cNvPr id="6" name="Image489">
            <a:extLst>
              <a:ext uri="{FF2B5EF4-FFF2-40B4-BE49-F238E27FC236}">
                <a16:creationId xmlns:a16="http://schemas.microsoft.com/office/drawing/2014/main" id="{8290BEA8-8B5F-4F3D-A1A7-75DA3453089F}"/>
              </a:ext>
            </a:extLst>
          </p:cNvPr>
          <p:cNvPicPr/>
          <p:nvPr/>
        </p:nvPicPr>
        <p:blipFill>
          <a:blip r:embed="rId2"/>
          <a:stretch>
            <a:fillRect/>
          </a:stretch>
        </p:blipFill>
        <p:spPr bwMode="auto">
          <a:xfrm>
            <a:off x="2141622" y="3477125"/>
            <a:ext cx="7700210" cy="2569864"/>
          </a:xfrm>
          <a:prstGeom prst="rect">
            <a:avLst/>
          </a:prstGeom>
        </p:spPr>
      </p:pic>
      <p:sp>
        <p:nvSpPr>
          <p:cNvPr id="4" name="Rectangle 3">
            <a:extLst>
              <a:ext uri="{FF2B5EF4-FFF2-40B4-BE49-F238E27FC236}">
                <a16:creationId xmlns:a16="http://schemas.microsoft.com/office/drawing/2014/main" id="{170E0DD7-1DBB-4D78-9C95-939E37BF9FA7}"/>
              </a:ext>
            </a:extLst>
          </p:cNvPr>
          <p:cNvSpPr/>
          <p:nvPr/>
        </p:nvSpPr>
        <p:spPr>
          <a:xfrm>
            <a:off x="3047999" y="6046989"/>
            <a:ext cx="6096000" cy="584775"/>
          </a:xfrm>
          <a:prstGeom prst="rect">
            <a:avLst/>
          </a:prstGeom>
        </p:spPr>
        <p:txBody>
          <a:bodyPr>
            <a:spAutoFit/>
          </a:bodyPr>
          <a:lstStyle/>
          <a:p>
            <a:pPr algn="ctr"/>
            <a:r>
              <a:rPr lang="en-US" sz="1600" b="1" i="1" dirty="0">
                <a:solidFill>
                  <a:srgbClr val="FFC000"/>
                </a:solidFill>
                <a:latin typeface="Bookman Old Style" panose="02050604050505020204" pitchFamily="18" charset="0"/>
                <a:ea typeface="Times New Roman" panose="02020603050405020304" pitchFamily="18" charset="0"/>
                <a:cs typeface="Times New Roman" panose="02020603050405020304" pitchFamily="18" charset="0"/>
              </a:rPr>
              <a:t>Fig. Rohan is searching about Animation and VFX Career options </a:t>
            </a:r>
            <a:endParaRPr lang="en-IN" sz="1600" dirty="0">
              <a:solidFill>
                <a:srgbClr val="FFC000"/>
              </a:solidFill>
            </a:endParaRPr>
          </a:p>
        </p:txBody>
      </p:sp>
    </p:spTree>
    <p:extLst>
      <p:ext uri="{BB962C8B-B14F-4D97-AF65-F5344CB8AC3E}">
        <p14:creationId xmlns:p14="http://schemas.microsoft.com/office/powerpoint/2010/main" val="398939277"/>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489" y="90516"/>
            <a:ext cx="10922094" cy="469127"/>
          </a:xfrm>
        </p:spPr>
        <p:txBody>
          <a:bodyPr anchor="t">
            <a:noAutofit/>
          </a:bodyPr>
          <a:lstStyle/>
          <a:p>
            <a:r>
              <a:rPr lang="en-US" sz="2800" b="1" dirty="0">
                <a:solidFill>
                  <a:srgbClr val="FFFF00"/>
                </a:solidFill>
              </a:rPr>
              <a:t>Difference between CGI, VFX, SFX and FX</a:t>
            </a:r>
            <a:endParaRPr lang="en-IN" sz="20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6</a:t>
            </a:fld>
            <a:endParaRPr lang="en-IN" dirty="0">
              <a:solidFill>
                <a:schemeClr val="tx1"/>
              </a:solidFill>
            </a:endParaRPr>
          </a:p>
        </p:txBody>
      </p:sp>
      <p:sp>
        <p:nvSpPr>
          <p:cNvPr id="6" name="Rectangle 5"/>
          <p:cNvSpPr/>
          <p:nvPr/>
        </p:nvSpPr>
        <p:spPr>
          <a:xfrm>
            <a:off x="273761" y="520081"/>
            <a:ext cx="10386218" cy="769441"/>
          </a:xfrm>
          <a:prstGeom prst="rect">
            <a:avLst/>
          </a:prstGeom>
        </p:spPr>
        <p:txBody>
          <a:bodyPr wrap="square">
            <a:spAutoFit/>
          </a:bodyPr>
          <a:lstStyle/>
          <a:p>
            <a:pPr algn="just"/>
            <a:r>
              <a:rPr lang="en-US" sz="2200" dirty="0"/>
              <a:t>Some abbreviations are used in the post-production field. So it is essential to understand some of the important terms.</a:t>
            </a:r>
          </a:p>
        </p:txBody>
      </p:sp>
      <p:sp>
        <p:nvSpPr>
          <p:cNvPr id="3" name="Rectangle 2">
            <a:extLst>
              <a:ext uri="{FF2B5EF4-FFF2-40B4-BE49-F238E27FC236}">
                <a16:creationId xmlns:a16="http://schemas.microsoft.com/office/drawing/2014/main" id="{3D3BF37F-2790-4B04-8BBA-79A633AEDC8C}"/>
              </a:ext>
            </a:extLst>
          </p:cNvPr>
          <p:cNvSpPr/>
          <p:nvPr/>
        </p:nvSpPr>
        <p:spPr>
          <a:xfrm>
            <a:off x="156363" y="1255069"/>
            <a:ext cx="1035858" cy="548740"/>
          </a:xfrm>
          <a:prstGeom prst="rect">
            <a:avLst/>
          </a:prstGeom>
        </p:spPr>
        <p:txBody>
          <a:bodyPr wrap="square">
            <a:spAutoFit/>
          </a:bodyPr>
          <a:lstStyle/>
          <a:p>
            <a:pPr algn="just">
              <a:lnSpc>
                <a:spcPct val="115000"/>
              </a:lnSpc>
              <a:spcBef>
                <a:spcPts val="285"/>
              </a:spcBef>
              <a:spcAft>
                <a:spcPts val="285"/>
              </a:spcAft>
              <a:tabLst>
                <a:tab pos="31115" algn="l"/>
              </a:tabLst>
            </a:pPr>
            <a:r>
              <a:rPr lang="en-IN" sz="2800" b="1" kern="100" dirty="0">
                <a:solidFill>
                  <a:srgbClr val="FFC000"/>
                </a:solidFill>
                <a:latin typeface="Bookman Old Style" panose="02050604050505020204" pitchFamily="18" charset="0"/>
                <a:ea typeface="Noto Serif CJK SC"/>
                <a:cs typeface="Bookman Old Style" panose="02050604050505020204" pitchFamily="18" charset="0"/>
              </a:rPr>
              <a:t>CGI</a:t>
            </a:r>
            <a:endParaRPr lang="en-IN" sz="3200" kern="100" dirty="0">
              <a:solidFill>
                <a:srgbClr val="FFC000"/>
              </a:solidFill>
              <a:effectLst/>
              <a:latin typeface="Liberation Serif" panose="02020603050405020304" pitchFamily="18" charset="0"/>
              <a:ea typeface="Noto Serif CJK SC"/>
              <a:cs typeface="Lohit Devanagari"/>
            </a:endParaRPr>
          </a:p>
        </p:txBody>
      </p:sp>
      <p:sp>
        <p:nvSpPr>
          <p:cNvPr id="8" name="Rectangle 7">
            <a:extLst>
              <a:ext uri="{FF2B5EF4-FFF2-40B4-BE49-F238E27FC236}">
                <a16:creationId xmlns:a16="http://schemas.microsoft.com/office/drawing/2014/main" id="{80F03109-2786-41D1-A9D4-91398ADAA6C0}"/>
              </a:ext>
            </a:extLst>
          </p:cNvPr>
          <p:cNvSpPr/>
          <p:nvPr/>
        </p:nvSpPr>
        <p:spPr>
          <a:xfrm>
            <a:off x="204489" y="1719087"/>
            <a:ext cx="6776744" cy="2123658"/>
          </a:xfrm>
          <a:prstGeom prst="rect">
            <a:avLst/>
          </a:prstGeom>
        </p:spPr>
        <p:txBody>
          <a:bodyPr wrap="square">
            <a:spAutoFit/>
          </a:bodyPr>
          <a:lstStyle/>
          <a:p>
            <a:pPr algn="just"/>
            <a:r>
              <a:rPr lang="en-US" sz="2200" dirty="0"/>
              <a:t>It stands for Computer-Generated Imagery. It is a 3D picture prepared by using computer hence the name computer-generated imagery. It can be a video game, 3D animation, may be just a model made in computer. It does not include the live-action shot. </a:t>
            </a:r>
            <a:endParaRPr lang="en-IN" sz="2200" dirty="0"/>
          </a:p>
        </p:txBody>
      </p:sp>
      <p:pic>
        <p:nvPicPr>
          <p:cNvPr id="7" name="spaceship-2057420.jpg">
            <a:extLst>
              <a:ext uri="{FF2B5EF4-FFF2-40B4-BE49-F238E27FC236}">
                <a16:creationId xmlns:a16="http://schemas.microsoft.com/office/drawing/2014/main" id="{69BCD2DB-5CEE-470C-8487-7DBF472E30CF}"/>
              </a:ext>
            </a:extLst>
          </p:cNvPr>
          <p:cNvPicPr/>
          <p:nvPr/>
        </p:nvPicPr>
        <p:blipFill>
          <a:blip r:embed="rId2"/>
          <a:srcRect l="16803" t="7109" b="13628"/>
          <a:stretch>
            <a:fillRect/>
          </a:stretch>
        </p:blipFill>
        <p:spPr bwMode="auto">
          <a:xfrm>
            <a:off x="7154291" y="1683995"/>
            <a:ext cx="3876040" cy="2181860"/>
          </a:xfrm>
          <a:prstGeom prst="rect">
            <a:avLst/>
          </a:prstGeom>
        </p:spPr>
      </p:pic>
      <p:sp>
        <p:nvSpPr>
          <p:cNvPr id="4" name="Rectangle 3">
            <a:extLst>
              <a:ext uri="{FF2B5EF4-FFF2-40B4-BE49-F238E27FC236}">
                <a16:creationId xmlns:a16="http://schemas.microsoft.com/office/drawing/2014/main" id="{DA072502-AB3C-42CF-9D57-87A3F4C34F79}"/>
              </a:ext>
            </a:extLst>
          </p:cNvPr>
          <p:cNvSpPr/>
          <p:nvPr/>
        </p:nvSpPr>
        <p:spPr>
          <a:xfrm>
            <a:off x="7184275" y="3865855"/>
            <a:ext cx="3988250" cy="338554"/>
          </a:xfrm>
          <a:prstGeom prst="rect">
            <a:avLst/>
          </a:prstGeom>
        </p:spPr>
        <p:txBody>
          <a:bodyPr wrap="square">
            <a:spAutoFit/>
          </a:bodyPr>
          <a:lstStyle/>
          <a:p>
            <a:pPr algn="ctr"/>
            <a:r>
              <a:rPr lang="en-US" sz="1600" i="1" dirty="0">
                <a:solidFill>
                  <a:srgbClr val="FFC000"/>
                </a:solidFill>
              </a:rPr>
              <a:t>Fig. 3D Model of spaceship</a:t>
            </a:r>
            <a:endParaRPr lang="en-IN" sz="1600" i="1" dirty="0">
              <a:solidFill>
                <a:srgbClr val="FFC000"/>
              </a:solidFill>
            </a:endParaRPr>
          </a:p>
        </p:txBody>
      </p:sp>
      <p:sp>
        <p:nvSpPr>
          <p:cNvPr id="9" name="Rectangle 8">
            <a:extLst>
              <a:ext uri="{FF2B5EF4-FFF2-40B4-BE49-F238E27FC236}">
                <a16:creationId xmlns:a16="http://schemas.microsoft.com/office/drawing/2014/main" id="{40CCE37B-ADCC-4B18-9088-48BD9AACA08C}"/>
              </a:ext>
            </a:extLst>
          </p:cNvPr>
          <p:cNvSpPr/>
          <p:nvPr/>
        </p:nvSpPr>
        <p:spPr>
          <a:xfrm>
            <a:off x="204489" y="3974113"/>
            <a:ext cx="966931" cy="547394"/>
          </a:xfrm>
          <a:prstGeom prst="rect">
            <a:avLst/>
          </a:prstGeom>
        </p:spPr>
        <p:txBody>
          <a:bodyPr wrap="square">
            <a:spAutoFit/>
          </a:bodyPr>
          <a:lstStyle/>
          <a:p>
            <a:pPr algn="just">
              <a:lnSpc>
                <a:spcPct val="115000"/>
              </a:lnSpc>
              <a:spcBef>
                <a:spcPts val="285"/>
              </a:spcBef>
              <a:spcAft>
                <a:spcPts val="285"/>
              </a:spcAft>
              <a:tabLst>
                <a:tab pos="31115" algn="l"/>
              </a:tabLst>
            </a:pPr>
            <a:r>
              <a:rPr lang="en-US" sz="2800" b="1" kern="100" dirty="0">
                <a:solidFill>
                  <a:srgbClr val="FFC000"/>
                </a:solidFill>
                <a:latin typeface="Bookman Old Style" panose="02050604050505020204" pitchFamily="18" charset="0"/>
              </a:rPr>
              <a:t>VFX</a:t>
            </a:r>
            <a:endParaRPr lang="en-IN" sz="2800" b="1" kern="100" dirty="0">
              <a:solidFill>
                <a:srgbClr val="FFC000"/>
              </a:solidFill>
              <a:latin typeface="Bookman Old Style" panose="02050604050505020204" pitchFamily="18" charset="0"/>
            </a:endParaRPr>
          </a:p>
        </p:txBody>
      </p:sp>
      <p:sp>
        <p:nvSpPr>
          <p:cNvPr id="10" name="Rectangle 9">
            <a:extLst>
              <a:ext uri="{FF2B5EF4-FFF2-40B4-BE49-F238E27FC236}">
                <a16:creationId xmlns:a16="http://schemas.microsoft.com/office/drawing/2014/main" id="{2FA56097-40BF-4730-A693-184BC004926B}"/>
              </a:ext>
            </a:extLst>
          </p:cNvPr>
          <p:cNvSpPr/>
          <p:nvPr/>
        </p:nvSpPr>
        <p:spPr>
          <a:xfrm>
            <a:off x="204489" y="4471442"/>
            <a:ext cx="4865799" cy="2123658"/>
          </a:xfrm>
          <a:prstGeom prst="rect">
            <a:avLst/>
          </a:prstGeom>
        </p:spPr>
        <p:txBody>
          <a:bodyPr wrap="square">
            <a:spAutoFit/>
          </a:bodyPr>
          <a:lstStyle/>
          <a:p>
            <a:pPr algn="just"/>
            <a:r>
              <a:rPr lang="en-US" sz="2200" dirty="0"/>
              <a:t>It uses different elements so it can be 3D or 2D. These elements are integrated in live-action shot that was filmed on set. This is the basic difference between visual effects and CGI. </a:t>
            </a:r>
            <a:endParaRPr lang="en-IN" sz="2200" dirty="0"/>
          </a:p>
        </p:txBody>
      </p:sp>
      <p:pic>
        <p:nvPicPr>
          <p:cNvPr id="11" name="Image490">
            <a:extLst>
              <a:ext uri="{FF2B5EF4-FFF2-40B4-BE49-F238E27FC236}">
                <a16:creationId xmlns:a16="http://schemas.microsoft.com/office/drawing/2014/main" id="{10AD395F-0076-40A4-98D3-D5DAE8F55F4D}"/>
              </a:ext>
            </a:extLst>
          </p:cNvPr>
          <p:cNvPicPr/>
          <p:nvPr/>
        </p:nvPicPr>
        <p:blipFill>
          <a:blip r:embed="rId3"/>
          <a:stretch>
            <a:fillRect/>
          </a:stretch>
        </p:blipFill>
        <p:spPr bwMode="auto">
          <a:xfrm>
            <a:off x="5332797" y="4296373"/>
            <a:ext cx="5697534" cy="2065609"/>
          </a:xfrm>
          <a:prstGeom prst="rect">
            <a:avLst/>
          </a:prstGeom>
        </p:spPr>
      </p:pic>
      <p:sp>
        <p:nvSpPr>
          <p:cNvPr id="12" name="Rectangle 11">
            <a:extLst>
              <a:ext uri="{FF2B5EF4-FFF2-40B4-BE49-F238E27FC236}">
                <a16:creationId xmlns:a16="http://schemas.microsoft.com/office/drawing/2014/main" id="{5CF1A7B5-CF8F-4097-B9B7-3A3D495A606F}"/>
              </a:ext>
            </a:extLst>
          </p:cNvPr>
          <p:cNvSpPr/>
          <p:nvPr/>
        </p:nvSpPr>
        <p:spPr>
          <a:xfrm>
            <a:off x="5196840" y="6361982"/>
            <a:ext cx="6096000" cy="338554"/>
          </a:xfrm>
          <a:prstGeom prst="rect">
            <a:avLst/>
          </a:prstGeom>
        </p:spPr>
        <p:txBody>
          <a:bodyPr wrap="square">
            <a:spAutoFit/>
          </a:bodyPr>
          <a:lstStyle/>
          <a:p>
            <a:pPr algn="ctr"/>
            <a:r>
              <a:rPr lang="en-US" sz="1600" i="1" dirty="0">
                <a:solidFill>
                  <a:srgbClr val="FFC000"/>
                </a:solidFill>
              </a:rPr>
              <a:t>Fig. Visual Effect shots from the Movie Aladdin </a:t>
            </a:r>
            <a:endParaRPr lang="en-IN" sz="1600" i="1" dirty="0">
              <a:solidFill>
                <a:srgbClr val="FFC000"/>
              </a:solidFill>
            </a:endParaRPr>
          </a:p>
        </p:txBody>
      </p:sp>
    </p:spTree>
    <p:extLst>
      <p:ext uri="{BB962C8B-B14F-4D97-AF65-F5344CB8AC3E}">
        <p14:creationId xmlns:p14="http://schemas.microsoft.com/office/powerpoint/2010/main" val="3526897284"/>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7</a:t>
            </a:fld>
            <a:endParaRPr lang="en-IN" dirty="0">
              <a:solidFill>
                <a:schemeClr val="tx1"/>
              </a:solidFill>
            </a:endParaRPr>
          </a:p>
        </p:txBody>
      </p:sp>
      <p:sp>
        <p:nvSpPr>
          <p:cNvPr id="3" name="Rectangle 2">
            <a:extLst>
              <a:ext uri="{FF2B5EF4-FFF2-40B4-BE49-F238E27FC236}">
                <a16:creationId xmlns:a16="http://schemas.microsoft.com/office/drawing/2014/main" id="{3D3BF37F-2790-4B04-8BBA-79A633AEDC8C}"/>
              </a:ext>
            </a:extLst>
          </p:cNvPr>
          <p:cNvSpPr/>
          <p:nvPr/>
        </p:nvSpPr>
        <p:spPr>
          <a:xfrm>
            <a:off x="239490" y="124691"/>
            <a:ext cx="1683314" cy="548740"/>
          </a:xfrm>
          <a:prstGeom prst="rect">
            <a:avLst/>
          </a:prstGeom>
        </p:spPr>
        <p:txBody>
          <a:bodyPr wrap="square">
            <a:spAutoFit/>
          </a:bodyPr>
          <a:lstStyle/>
          <a:p>
            <a:pPr algn="just">
              <a:lnSpc>
                <a:spcPct val="115000"/>
              </a:lnSpc>
              <a:spcBef>
                <a:spcPts val="285"/>
              </a:spcBef>
              <a:spcAft>
                <a:spcPts val="285"/>
              </a:spcAft>
              <a:tabLst>
                <a:tab pos="31115" algn="l"/>
              </a:tabLst>
            </a:pPr>
            <a:r>
              <a:rPr lang="en-IN" sz="2800" b="1" kern="100" dirty="0">
                <a:solidFill>
                  <a:srgbClr val="FFC000"/>
                </a:solidFill>
                <a:latin typeface="Bookman Old Style" panose="02050604050505020204" pitchFamily="18" charset="0"/>
                <a:ea typeface="Noto Serif CJK SC"/>
                <a:cs typeface="Bookman Old Style" panose="02050604050505020204" pitchFamily="18" charset="0"/>
              </a:rPr>
              <a:t>SFX</a:t>
            </a:r>
            <a:endParaRPr lang="en-IN" sz="3200" kern="100" dirty="0">
              <a:solidFill>
                <a:srgbClr val="FFC000"/>
              </a:solidFill>
              <a:effectLst/>
              <a:latin typeface="Liberation Serif" panose="02020603050405020304" pitchFamily="18" charset="0"/>
              <a:ea typeface="Noto Serif CJK SC"/>
              <a:cs typeface="Lohit Devanagari"/>
            </a:endParaRPr>
          </a:p>
        </p:txBody>
      </p:sp>
      <p:sp>
        <p:nvSpPr>
          <p:cNvPr id="8" name="Rectangle 7">
            <a:extLst>
              <a:ext uri="{FF2B5EF4-FFF2-40B4-BE49-F238E27FC236}">
                <a16:creationId xmlns:a16="http://schemas.microsoft.com/office/drawing/2014/main" id="{80F03109-2786-41D1-A9D4-91398ADAA6C0}"/>
              </a:ext>
            </a:extLst>
          </p:cNvPr>
          <p:cNvSpPr/>
          <p:nvPr/>
        </p:nvSpPr>
        <p:spPr>
          <a:xfrm>
            <a:off x="287616" y="627351"/>
            <a:ext cx="10837584" cy="1107996"/>
          </a:xfrm>
          <a:prstGeom prst="rect">
            <a:avLst/>
          </a:prstGeom>
        </p:spPr>
        <p:txBody>
          <a:bodyPr wrap="square">
            <a:spAutoFit/>
          </a:bodyPr>
          <a:lstStyle/>
          <a:p>
            <a:pPr algn="just"/>
            <a:r>
              <a:rPr lang="en-US" sz="2200" dirty="0"/>
              <a:t>It stands for special effects. It was there before the invention of computers and 3D. All of these explosions, mechanical or any live effects has to be created on set instead of CG in post-production. </a:t>
            </a:r>
            <a:endParaRPr lang="en-IN" sz="2200" dirty="0"/>
          </a:p>
        </p:txBody>
      </p:sp>
      <p:sp>
        <p:nvSpPr>
          <p:cNvPr id="9" name="Rectangle 8">
            <a:extLst>
              <a:ext uri="{FF2B5EF4-FFF2-40B4-BE49-F238E27FC236}">
                <a16:creationId xmlns:a16="http://schemas.microsoft.com/office/drawing/2014/main" id="{B952705A-41AA-4A25-B0D8-0C656E1353F2}"/>
              </a:ext>
            </a:extLst>
          </p:cNvPr>
          <p:cNvSpPr/>
          <p:nvPr/>
        </p:nvSpPr>
        <p:spPr>
          <a:xfrm>
            <a:off x="298719" y="3586233"/>
            <a:ext cx="1758815" cy="548740"/>
          </a:xfrm>
          <a:prstGeom prst="rect">
            <a:avLst/>
          </a:prstGeom>
        </p:spPr>
        <p:txBody>
          <a:bodyPr wrap="square">
            <a:spAutoFit/>
          </a:bodyPr>
          <a:lstStyle/>
          <a:p>
            <a:pPr algn="just">
              <a:lnSpc>
                <a:spcPct val="115000"/>
              </a:lnSpc>
              <a:spcBef>
                <a:spcPts val="285"/>
              </a:spcBef>
              <a:spcAft>
                <a:spcPts val="285"/>
              </a:spcAft>
              <a:tabLst>
                <a:tab pos="31115" algn="l"/>
              </a:tabLst>
            </a:pPr>
            <a:r>
              <a:rPr lang="en-IN" sz="2800" b="1" kern="100" dirty="0">
                <a:solidFill>
                  <a:srgbClr val="FFC000"/>
                </a:solidFill>
                <a:latin typeface="Bookman Old Style" panose="02050604050505020204" pitchFamily="18" charset="0"/>
              </a:rPr>
              <a:t>FX</a:t>
            </a:r>
          </a:p>
        </p:txBody>
      </p:sp>
      <p:sp>
        <p:nvSpPr>
          <p:cNvPr id="10" name="Rectangle 9">
            <a:extLst>
              <a:ext uri="{FF2B5EF4-FFF2-40B4-BE49-F238E27FC236}">
                <a16:creationId xmlns:a16="http://schemas.microsoft.com/office/drawing/2014/main" id="{65FE74A0-5825-4464-947A-8B17A2E3BD16}"/>
              </a:ext>
            </a:extLst>
          </p:cNvPr>
          <p:cNvSpPr/>
          <p:nvPr/>
        </p:nvSpPr>
        <p:spPr>
          <a:xfrm>
            <a:off x="346847" y="4086845"/>
            <a:ext cx="4830274" cy="2504060"/>
          </a:xfrm>
          <a:prstGeom prst="rect">
            <a:avLst/>
          </a:prstGeom>
        </p:spPr>
        <p:txBody>
          <a:bodyPr wrap="square">
            <a:spAutoFit/>
          </a:bodyPr>
          <a:lstStyle/>
          <a:p>
            <a:pPr algn="just"/>
            <a:r>
              <a:rPr lang="en-US" sz="2200" dirty="0"/>
              <a:t>It is a same kind of special effects which is created on set. But nowadays we can create all the simulations fires, explosions, rain and many more using the computer. It is called digital effects or FX. A typical digital effects.</a:t>
            </a:r>
            <a:endParaRPr lang="en-IN" sz="2200" dirty="0"/>
          </a:p>
        </p:txBody>
      </p:sp>
      <p:pic>
        <p:nvPicPr>
          <p:cNvPr id="7" name="Image491">
            <a:extLst>
              <a:ext uri="{FF2B5EF4-FFF2-40B4-BE49-F238E27FC236}">
                <a16:creationId xmlns:a16="http://schemas.microsoft.com/office/drawing/2014/main" id="{4FCB7A29-1B0D-4CBE-8D13-46D12E11A39B}"/>
              </a:ext>
            </a:extLst>
          </p:cNvPr>
          <p:cNvPicPr/>
          <p:nvPr/>
        </p:nvPicPr>
        <p:blipFill>
          <a:blip r:embed="rId2"/>
          <a:stretch>
            <a:fillRect/>
          </a:stretch>
        </p:blipFill>
        <p:spPr bwMode="auto">
          <a:xfrm>
            <a:off x="1503679" y="1703285"/>
            <a:ext cx="3673442" cy="1518516"/>
          </a:xfrm>
          <a:prstGeom prst="rect">
            <a:avLst/>
          </a:prstGeom>
        </p:spPr>
      </p:pic>
      <p:pic>
        <p:nvPicPr>
          <p:cNvPr id="11" name="Image492">
            <a:extLst>
              <a:ext uri="{FF2B5EF4-FFF2-40B4-BE49-F238E27FC236}">
                <a16:creationId xmlns:a16="http://schemas.microsoft.com/office/drawing/2014/main" id="{A1E53A11-1DC4-4425-826F-5BC9F5BB3502}"/>
              </a:ext>
            </a:extLst>
          </p:cNvPr>
          <p:cNvPicPr/>
          <p:nvPr/>
        </p:nvPicPr>
        <p:blipFill>
          <a:blip r:embed="rId3"/>
          <a:stretch>
            <a:fillRect/>
          </a:stretch>
        </p:blipFill>
        <p:spPr bwMode="auto">
          <a:xfrm>
            <a:off x="5500437" y="1716141"/>
            <a:ext cx="3673442" cy="1505660"/>
          </a:xfrm>
          <a:prstGeom prst="rect">
            <a:avLst/>
          </a:prstGeom>
        </p:spPr>
      </p:pic>
      <p:sp>
        <p:nvSpPr>
          <p:cNvPr id="2" name="Rectangle 1">
            <a:extLst>
              <a:ext uri="{FF2B5EF4-FFF2-40B4-BE49-F238E27FC236}">
                <a16:creationId xmlns:a16="http://schemas.microsoft.com/office/drawing/2014/main" id="{D49F0FEC-9C44-4CB7-8AC6-57B9EB17E2BC}"/>
              </a:ext>
            </a:extLst>
          </p:cNvPr>
          <p:cNvSpPr/>
          <p:nvPr/>
        </p:nvSpPr>
        <p:spPr>
          <a:xfrm>
            <a:off x="1503677" y="3242724"/>
            <a:ext cx="3673443" cy="338554"/>
          </a:xfrm>
          <a:prstGeom prst="rect">
            <a:avLst/>
          </a:prstGeom>
        </p:spPr>
        <p:txBody>
          <a:bodyPr wrap="square">
            <a:spAutoFit/>
          </a:bodyPr>
          <a:lstStyle/>
          <a:p>
            <a:pPr algn="ctr"/>
            <a:r>
              <a:rPr lang="en-US" sz="1600" i="1" dirty="0">
                <a:solidFill>
                  <a:srgbClr val="FFC000"/>
                </a:solidFill>
              </a:rPr>
              <a:t>Fig.  (a) Mechanical Character</a:t>
            </a:r>
            <a:endParaRPr lang="en-IN" sz="1600" i="1" dirty="0">
              <a:solidFill>
                <a:srgbClr val="FFC000"/>
              </a:solidFill>
            </a:endParaRPr>
          </a:p>
        </p:txBody>
      </p:sp>
      <p:sp>
        <p:nvSpPr>
          <p:cNvPr id="12" name="Rectangle 11">
            <a:extLst>
              <a:ext uri="{FF2B5EF4-FFF2-40B4-BE49-F238E27FC236}">
                <a16:creationId xmlns:a16="http://schemas.microsoft.com/office/drawing/2014/main" id="{26F9BC87-1EEC-4432-AC04-C69821C084D9}"/>
              </a:ext>
            </a:extLst>
          </p:cNvPr>
          <p:cNvSpPr/>
          <p:nvPr/>
        </p:nvSpPr>
        <p:spPr>
          <a:xfrm>
            <a:off x="5500436" y="3198322"/>
            <a:ext cx="3673443" cy="338554"/>
          </a:xfrm>
          <a:prstGeom prst="rect">
            <a:avLst/>
          </a:prstGeom>
        </p:spPr>
        <p:txBody>
          <a:bodyPr wrap="square">
            <a:spAutoFit/>
          </a:bodyPr>
          <a:lstStyle/>
          <a:p>
            <a:pPr algn="ctr"/>
            <a:r>
              <a:rPr lang="en-US" sz="1600" i="1" dirty="0">
                <a:solidFill>
                  <a:srgbClr val="FFC000"/>
                </a:solidFill>
              </a:rPr>
              <a:t>Fig. b) Fire Special Effects</a:t>
            </a:r>
            <a:endParaRPr lang="en-IN" sz="1600" i="1" dirty="0">
              <a:solidFill>
                <a:srgbClr val="FFC000"/>
              </a:solidFill>
            </a:endParaRPr>
          </a:p>
        </p:txBody>
      </p:sp>
      <p:pic>
        <p:nvPicPr>
          <p:cNvPr id="13" name="21. sfx.jpg">
            <a:extLst>
              <a:ext uri="{FF2B5EF4-FFF2-40B4-BE49-F238E27FC236}">
                <a16:creationId xmlns:a16="http://schemas.microsoft.com/office/drawing/2014/main" id="{48CB38E3-8EAF-4DC6-AA0A-EF7C0369690C}"/>
              </a:ext>
            </a:extLst>
          </p:cNvPr>
          <p:cNvPicPr/>
          <p:nvPr/>
        </p:nvPicPr>
        <p:blipFill>
          <a:blip r:embed="rId4"/>
          <a:stretch>
            <a:fillRect/>
          </a:stretch>
        </p:blipFill>
        <p:spPr bwMode="auto">
          <a:xfrm>
            <a:off x="5452310" y="3940601"/>
            <a:ext cx="5580970" cy="2481863"/>
          </a:xfrm>
          <a:prstGeom prst="rect">
            <a:avLst/>
          </a:prstGeom>
        </p:spPr>
      </p:pic>
      <p:sp>
        <p:nvSpPr>
          <p:cNvPr id="4" name="Rectangle 3">
            <a:extLst>
              <a:ext uri="{FF2B5EF4-FFF2-40B4-BE49-F238E27FC236}">
                <a16:creationId xmlns:a16="http://schemas.microsoft.com/office/drawing/2014/main" id="{A90B59E0-F699-443F-9BCF-22874DE172A8}"/>
              </a:ext>
            </a:extLst>
          </p:cNvPr>
          <p:cNvSpPr/>
          <p:nvPr/>
        </p:nvSpPr>
        <p:spPr>
          <a:xfrm>
            <a:off x="6984046" y="6416983"/>
            <a:ext cx="2638864" cy="338554"/>
          </a:xfrm>
          <a:prstGeom prst="rect">
            <a:avLst/>
          </a:prstGeom>
        </p:spPr>
        <p:txBody>
          <a:bodyPr wrap="square">
            <a:spAutoFit/>
          </a:bodyPr>
          <a:lstStyle/>
          <a:p>
            <a:pPr algn="ctr"/>
            <a:r>
              <a:rPr lang="en-US" sz="1600" i="1" dirty="0">
                <a:solidFill>
                  <a:srgbClr val="FFC000"/>
                </a:solidFill>
              </a:rPr>
              <a:t>Fig.  Digital effects</a:t>
            </a:r>
            <a:endParaRPr lang="en-IN" sz="1600" i="1" dirty="0">
              <a:solidFill>
                <a:srgbClr val="FFC000"/>
              </a:solidFill>
            </a:endParaRPr>
          </a:p>
        </p:txBody>
      </p:sp>
    </p:spTree>
    <p:extLst>
      <p:ext uri="{BB962C8B-B14F-4D97-AF65-F5344CB8AC3E}">
        <p14:creationId xmlns:p14="http://schemas.microsoft.com/office/powerpoint/2010/main" val="361095338"/>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8</a:t>
            </a:fld>
            <a:endParaRPr lang="en-IN" dirty="0">
              <a:solidFill>
                <a:schemeClr val="tx1"/>
              </a:solidFill>
            </a:endParaRPr>
          </a:p>
        </p:txBody>
      </p:sp>
      <p:sp>
        <p:nvSpPr>
          <p:cNvPr id="3" name="Rectangle 2">
            <a:extLst>
              <a:ext uri="{FF2B5EF4-FFF2-40B4-BE49-F238E27FC236}">
                <a16:creationId xmlns:a16="http://schemas.microsoft.com/office/drawing/2014/main" id="{3D3BF37F-2790-4B04-8BBA-79A633AEDC8C}"/>
              </a:ext>
            </a:extLst>
          </p:cNvPr>
          <p:cNvSpPr/>
          <p:nvPr/>
        </p:nvSpPr>
        <p:spPr>
          <a:xfrm>
            <a:off x="119174" y="52502"/>
            <a:ext cx="10837583" cy="548740"/>
          </a:xfrm>
          <a:prstGeom prst="rect">
            <a:avLst/>
          </a:prstGeom>
        </p:spPr>
        <p:txBody>
          <a:bodyPr wrap="square">
            <a:spAutoFit/>
          </a:bodyPr>
          <a:lstStyle/>
          <a:p>
            <a:pPr algn="just">
              <a:lnSpc>
                <a:spcPct val="115000"/>
              </a:lnSpc>
              <a:spcBef>
                <a:spcPts val="285"/>
              </a:spcBef>
              <a:spcAft>
                <a:spcPts val="285"/>
              </a:spcAft>
              <a:tabLst>
                <a:tab pos="31115" algn="l"/>
              </a:tabLst>
            </a:pPr>
            <a:r>
              <a:rPr lang="en-US" sz="2800" b="1" kern="100" dirty="0">
                <a:solidFill>
                  <a:srgbClr val="FFFF00"/>
                </a:solidFill>
                <a:latin typeface="Bookman Old Style" panose="02050604050505020204" pitchFamily="18" charset="0"/>
                <a:ea typeface="Noto Serif CJK SC"/>
                <a:cs typeface="Bookman Old Style" panose="02050604050505020204" pitchFamily="18" charset="0"/>
              </a:rPr>
              <a:t>Connection between all these departments</a:t>
            </a:r>
            <a:endParaRPr lang="en-IN" sz="3200" kern="100" dirty="0">
              <a:solidFill>
                <a:srgbClr val="FFFF00"/>
              </a:solidFill>
              <a:effectLst/>
              <a:latin typeface="Liberation Serif" panose="02020603050405020304" pitchFamily="18" charset="0"/>
              <a:ea typeface="Noto Serif CJK SC"/>
              <a:cs typeface="Lohit Devanagari"/>
            </a:endParaRPr>
          </a:p>
        </p:txBody>
      </p:sp>
      <p:sp>
        <p:nvSpPr>
          <p:cNvPr id="10" name="Rectangle 9">
            <a:extLst>
              <a:ext uri="{FF2B5EF4-FFF2-40B4-BE49-F238E27FC236}">
                <a16:creationId xmlns:a16="http://schemas.microsoft.com/office/drawing/2014/main" id="{65FE74A0-5825-4464-947A-8B17A2E3BD16}"/>
              </a:ext>
            </a:extLst>
          </p:cNvPr>
          <p:cNvSpPr/>
          <p:nvPr/>
        </p:nvSpPr>
        <p:spPr>
          <a:xfrm>
            <a:off x="165818" y="577179"/>
            <a:ext cx="7293761" cy="3139321"/>
          </a:xfrm>
          <a:prstGeom prst="rect">
            <a:avLst/>
          </a:prstGeom>
        </p:spPr>
        <p:txBody>
          <a:bodyPr wrap="square">
            <a:spAutoFit/>
          </a:bodyPr>
          <a:lstStyle/>
          <a:p>
            <a:pPr algn="just"/>
            <a:r>
              <a:rPr lang="en-US" sz="2200" dirty="0"/>
              <a:t>Digital effects (FX) can be used in CGI like a 3D video game or in visual effects like an integrated explosion in the shot. But it is still under the CGI. </a:t>
            </a:r>
          </a:p>
          <a:p>
            <a:pPr algn="just"/>
            <a:r>
              <a:rPr lang="en-US" sz="2200" dirty="0"/>
              <a:t>CGI can stand alone like a 3D animation or as a part of visual effects for example creating a background to replace the green-screen.</a:t>
            </a:r>
          </a:p>
          <a:p>
            <a:pPr algn="just"/>
            <a:r>
              <a:rPr lang="en-US" sz="2200" dirty="0"/>
              <a:t>Special effects made on set so it is not directly connected with post production. So it is separate from the group.</a:t>
            </a:r>
          </a:p>
        </p:txBody>
      </p:sp>
      <p:pic>
        <p:nvPicPr>
          <p:cNvPr id="6" name="Image493">
            <a:extLst>
              <a:ext uri="{FF2B5EF4-FFF2-40B4-BE49-F238E27FC236}">
                <a16:creationId xmlns:a16="http://schemas.microsoft.com/office/drawing/2014/main" id="{E6AD711F-7F44-4386-B5B5-C35E7392F0CF}"/>
              </a:ext>
            </a:extLst>
          </p:cNvPr>
          <p:cNvPicPr/>
          <p:nvPr/>
        </p:nvPicPr>
        <p:blipFill>
          <a:blip r:embed="rId2"/>
          <a:stretch>
            <a:fillRect/>
          </a:stretch>
        </p:blipFill>
        <p:spPr bwMode="auto">
          <a:xfrm>
            <a:off x="7537317" y="657368"/>
            <a:ext cx="3611943" cy="2437859"/>
          </a:xfrm>
          <a:prstGeom prst="rect">
            <a:avLst/>
          </a:prstGeom>
        </p:spPr>
      </p:pic>
      <p:pic>
        <p:nvPicPr>
          <p:cNvPr id="7" name="Image494">
            <a:extLst>
              <a:ext uri="{FF2B5EF4-FFF2-40B4-BE49-F238E27FC236}">
                <a16:creationId xmlns:a16="http://schemas.microsoft.com/office/drawing/2014/main" id="{F6DFDF39-D268-451F-B6DE-2481276034A5}"/>
              </a:ext>
            </a:extLst>
          </p:cNvPr>
          <p:cNvPicPr/>
          <p:nvPr/>
        </p:nvPicPr>
        <p:blipFill>
          <a:blip r:embed="rId3"/>
          <a:stretch>
            <a:fillRect/>
          </a:stretch>
        </p:blipFill>
        <p:spPr bwMode="auto">
          <a:xfrm>
            <a:off x="261479" y="3778246"/>
            <a:ext cx="3755379" cy="2581281"/>
          </a:xfrm>
          <a:prstGeom prst="rect">
            <a:avLst/>
          </a:prstGeom>
        </p:spPr>
      </p:pic>
      <p:sp>
        <p:nvSpPr>
          <p:cNvPr id="2" name="Rectangle 1">
            <a:extLst>
              <a:ext uri="{FF2B5EF4-FFF2-40B4-BE49-F238E27FC236}">
                <a16:creationId xmlns:a16="http://schemas.microsoft.com/office/drawing/2014/main" id="{D9E3FC2E-85E4-466D-AD19-8C622774B06D}"/>
              </a:ext>
            </a:extLst>
          </p:cNvPr>
          <p:cNvSpPr/>
          <p:nvPr/>
        </p:nvSpPr>
        <p:spPr>
          <a:xfrm>
            <a:off x="4112519" y="3633881"/>
            <a:ext cx="7058524" cy="3224119"/>
          </a:xfrm>
          <a:prstGeom prst="rect">
            <a:avLst/>
          </a:prstGeom>
        </p:spPr>
        <p:txBody>
          <a:bodyPr wrap="square">
            <a:spAutoFit/>
          </a:bodyPr>
          <a:lstStyle/>
          <a:p>
            <a:pPr algn="just"/>
            <a:r>
              <a:rPr lang="en-US" sz="2200" dirty="0"/>
              <a:t>If you put them in a chronological order it would be visual effects first then CGI as a part of visual effects and then digital effects (FX) as a part of a CGI.</a:t>
            </a:r>
            <a:endParaRPr lang="en-IN" sz="2200" dirty="0"/>
          </a:p>
          <a:p>
            <a:pPr algn="just"/>
            <a:r>
              <a:rPr lang="en-US" sz="2200" dirty="0"/>
              <a:t>Visual effects artist can have CGI skills. But CGI artist does not have Digital effects skills. CGI artists only work with 3D world. Anyone who knows how to integrate an element into the footage can work as visual effects artist. </a:t>
            </a:r>
            <a:endParaRPr lang="en-IN" sz="2200" dirty="0"/>
          </a:p>
        </p:txBody>
      </p:sp>
      <p:sp>
        <p:nvSpPr>
          <p:cNvPr id="4" name="Rectangle 3">
            <a:extLst>
              <a:ext uri="{FF2B5EF4-FFF2-40B4-BE49-F238E27FC236}">
                <a16:creationId xmlns:a16="http://schemas.microsoft.com/office/drawing/2014/main" id="{2CA097BB-16DE-42D6-8608-4BAFA3A5E4F3}"/>
              </a:ext>
            </a:extLst>
          </p:cNvPr>
          <p:cNvSpPr/>
          <p:nvPr/>
        </p:nvSpPr>
        <p:spPr>
          <a:xfrm>
            <a:off x="7726743" y="3023038"/>
            <a:ext cx="3306955" cy="584775"/>
          </a:xfrm>
          <a:prstGeom prst="rect">
            <a:avLst/>
          </a:prstGeom>
        </p:spPr>
        <p:txBody>
          <a:bodyPr wrap="square">
            <a:spAutoFit/>
          </a:bodyPr>
          <a:lstStyle/>
          <a:p>
            <a:pPr algn="ctr"/>
            <a:r>
              <a:rPr lang="en-US" sz="1600" b="1" i="1" dirty="0">
                <a:solidFill>
                  <a:srgbClr val="FFC000"/>
                </a:solidFill>
                <a:latin typeface="Bookman Old Style" panose="02050604050505020204" pitchFamily="18" charset="0"/>
                <a:ea typeface="Times New Roman" panose="02020603050405020304" pitchFamily="18" charset="0"/>
                <a:cs typeface="Arial" panose="020B0604020202020204" pitchFamily="34" charset="0"/>
              </a:rPr>
              <a:t>Fig. Connection between different departments</a:t>
            </a:r>
            <a:endParaRPr lang="en-IN" sz="1600" dirty="0">
              <a:solidFill>
                <a:srgbClr val="FFC000"/>
              </a:solidFill>
            </a:endParaRPr>
          </a:p>
        </p:txBody>
      </p:sp>
      <p:sp>
        <p:nvSpPr>
          <p:cNvPr id="9" name="Rectangle 8">
            <a:extLst>
              <a:ext uri="{FF2B5EF4-FFF2-40B4-BE49-F238E27FC236}">
                <a16:creationId xmlns:a16="http://schemas.microsoft.com/office/drawing/2014/main" id="{DD5E7559-5619-4A2C-BE6E-6BC305660F31}"/>
              </a:ext>
            </a:extLst>
          </p:cNvPr>
          <p:cNvSpPr/>
          <p:nvPr/>
        </p:nvSpPr>
        <p:spPr>
          <a:xfrm>
            <a:off x="448626" y="6349084"/>
            <a:ext cx="3502882" cy="338554"/>
          </a:xfrm>
          <a:prstGeom prst="rect">
            <a:avLst/>
          </a:prstGeom>
        </p:spPr>
        <p:txBody>
          <a:bodyPr wrap="square">
            <a:spAutoFit/>
          </a:bodyPr>
          <a:lstStyle/>
          <a:p>
            <a:pPr algn="ctr"/>
            <a:r>
              <a:rPr lang="en-US" sz="1600" b="1" i="1" dirty="0">
                <a:solidFill>
                  <a:srgbClr val="FFC000"/>
                </a:solidFill>
                <a:latin typeface="Bookman Old Style" panose="02050604050505020204" pitchFamily="18" charset="0"/>
                <a:cs typeface="Arial" panose="020B0604020202020204" pitchFamily="34" charset="0"/>
              </a:rPr>
              <a:t>Fig. Skill Connections</a:t>
            </a:r>
            <a:endParaRPr lang="en-IN" sz="1600" b="1" i="1" dirty="0">
              <a:solidFill>
                <a:srgbClr val="FFC000"/>
              </a:solidFill>
              <a:latin typeface="Bookman Old Style" panose="02050604050505020204" pitchFamily="18" charset="0"/>
              <a:cs typeface="Arial" panose="020B0604020202020204" pitchFamily="34" charset="0"/>
            </a:endParaRPr>
          </a:p>
        </p:txBody>
      </p:sp>
    </p:spTree>
    <p:extLst>
      <p:ext uri="{BB962C8B-B14F-4D97-AF65-F5344CB8AC3E}">
        <p14:creationId xmlns:p14="http://schemas.microsoft.com/office/powerpoint/2010/main" val="284186650"/>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9</a:t>
            </a:fld>
            <a:endParaRPr lang="en-IN" dirty="0">
              <a:solidFill>
                <a:schemeClr val="tx1"/>
              </a:solidFill>
            </a:endParaRPr>
          </a:p>
        </p:txBody>
      </p:sp>
      <p:sp>
        <p:nvSpPr>
          <p:cNvPr id="3" name="Rectangle 2">
            <a:extLst>
              <a:ext uri="{FF2B5EF4-FFF2-40B4-BE49-F238E27FC236}">
                <a16:creationId xmlns:a16="http://schemas.microsoft.com/office/drawing/2014/main" id="{3D3BF37F-2790-4B04-8BBA-79A633AEDC8C}"/>
              </a:ext>
            </a:extLst>
          </p:cNvPr>
          <p:cNvSpPr/>
          <p:nvPr/>
        </p:nvSpPr>
        <p:spPr>
          <a:xfrm>
            <a:off x="287616" y="100628"/>
            <a:ext cx="10778356" cy="548740"/>
          </a:xfrm>
          <a:prstGeom prst="rect">
            <a:avLst/>
          </a:prstGeom>
        </p:spPr>
        <p:txBody>
          <a:bodyPr wrap="square">
            <a:spAutoFit/>
          </a:bodyPr>
          <a:lstStyle/>
          <a:p>
            <a:pPr algn="just">
              <a:lnSpc>
                <a:spcPct val="115000"/>
              </a:lnSpc>
              <a:spcBef>
                <a:spcPts val="285"/>
              </a:spcBef>
              <a:spcAft>
                <a:spcPts val="285"/>
              </a:spcAft>
              <a:tabLst>
                <a:tab pos="31115" algn="l"/>
              </a:tabLst>
            </a:pPr>
            <a:r>
              <a:rPr lang="en-US" sz="2800" b="1" kern="100" dirty="0">
                <a:solidFill>
                  <a:srgbClr val="FFFF00"/>
                </a:solidFill>
                <a:latin typeface="Bookman Old Style" panose="02050604050505020204" pitchFamily="18" charset="0"/>
                <a:ea typeface="Noto Serif CJK SC"/>
                <a:cs typeface="Bookman Old Style" panose="02050604050505020204" pitchFamily="18" charset="0"/>
              </a:rPr>
              <a:t>Different work area</a:t>
            </a:r>
            <a:endParaRPr lang="en-IN" sz="3200" kern="100" dirty="0">
              <a:solidFill>
                <a:srgbClr val="FFFF00"/>
              </a:solidFill>
              <a:effectLst/>
              <a:latin typeface="Liberation Serif" panose="02020603050405020304" pitchFamily="18" charset="0"/>
              <a:ea typeface="Noto Serif CJK SC"/>
              <a:cs typeface="Lohit Devanagari"/>
            </a:endParaRPr>
          </a:p>
        </p:txBody>
      </p:sp>
      <p:sp>
        <p:nvSpPr>
          <p:cNvPr id="10" name="Rectangle 9">
            <a:extLst>
              <a:ext uri="{FF2B5EF4-FFF2-40B4-BE49-F238E27FC236}">
                <a16:creationId xmlns:a16="http://schemas.microsoft.com/office/drawing/2014/main" id="{65FE74A0-5825-4464-947A-8B17A2E3BD16}"/>
              </a:ext>
            </a:extLst>
          </p:cNvPr>
          <p:cNvSpPr/>
          <p:nvPr/>
        </p:nvSpPr>
        <p:spPr>
          <a:xfrm>
            <a:off x="287616" y="577178"/>
            <a:ext cx="10778356" cy="1446550"/>
          </a:xfrm>
          <a:prstGeom prst="rect">
            <a:avLst/>
          </a:prstGeom>
        </p:spPr>
        <p:txBody>
          <a:bodyPr wrap="square">
            <a:spAutoFit/>
          </a:bodyPr>
          <a:lstStyle/>
          <a:p>
            <a:pPr algn="just"/>
            <a:r>
              <a:rPr lang="en-US" sz="2200" dirty="0"/>
              <a:t>CGI artist is different from visual effects artists. Also a question may arise where the Roto artist stands? There are various areas which are closely related to each other. First we will discuss about compositing, since all the work are closely connected with this.</a:t>
            </a:r>
          </a:p>
        </p:txBody>
      </p:sp>
      <p:sp>
        <p:nvSpPr>
          <p:cNvPr id="4" name="Rectangle 3">
            <a:extLst>
              <a:ext uri="{FF2B5EF4-FFF2-40B4-BE49-F238E27FC236}">
                <a16:creationId xmlns:a16="http://schemas.microsoft.com/office/drawing/2014/main" id="{FE4812FC-D714-48A3-A29B-B12C82CC7634}"/>
              </a:ext>
            </a:extLst>
          </p:cNvPr>
          <p:cNvSpPr/>
          <p:nvPr/>
        </p:nvSpPr>
        <p:spPr>
          <a:xfrm>
            <a:off x="239489" y="1926486"/>
            <a:ext cx="3297795" cy="523220"/>
          </a:xfrm>
          <a:prstGeom prst="rect">
            <a:avLst/>
          </a:prstGeom>
        </p:spPr>
        <p:txBody>
          <a:bodyPr wrap="square">
            <a:spAutoFit/>
          </a:bodyPr>
          <a:lstStyle/>
          <a:p>
            <a:r>
              <a:rPr lang="en-US" sz="2800" b="1" dirty="0">
                <a:solidFill>
                  <a:srgbClr val="FFC000"/>
                </a:solidFill>
                <a:latin typeface="Bookman Old Style" panose="02050604050505020204" pitchFamily="18" charset="0"/>
                <a:ea typeface="Times New Roman" panose="02020603050405020304" pitchFamily="18" charset="0"/>
                <a:cs typeface="Times New Roman" panose="02020603050405020304" pitchFamily="18" charset="0"/>
              </a:rPr>
              <a:t>Compositing</a:t>
            </a:r>
            <a:endParaRPr lang="en-IN" sz="2800" dirty="0">
              <a:solidFill>
                <a:srgbClr val="FFC000"/>
              </a:solidFill>
            </a:endParaRPr>
          </a:p>
        </p:txBody>
      </p:sp>
      <p:sp>
        <p:nvSpPr>
          <p:cNvPr id="6" name="Rectangle 5">
            <a:extLst>
              <a:ext uri="{FF2B5EF4-FFF2-40B4-BE49-F238E27FC236}">
                <a16:creationId xmlns:a16="http://schemas.microsoft.com/office/drawing/2014/main" id="{A07E961E-02D9-4E02-A45A-45779DE4F70D}"/>
              </a:ext>
            </a:extLst>
          </p:cNvPr>
          <p:cNvSpPr/>
          <p:nvPr/>
        </p:nvSpPr>
        <p:spPr>
          <a:xfrm>
            <a:off x="239490" y="2379704"/>
            <a:ext cx="7220089" cy="1785104"/>
          </a:xfrm>
          <a:prstGeom prst="rect">
            <a:avLst/>
          </a:prstGeom>
        </p:spPr>
        <p:txBody>
          <a:bodyPr wrap="square">
            <a:spAutoFit/>
          </a:bodyPr>
          <a:lstStyle/>
          <a:p>
            <a:pPr algn="just"/>
            <a:r>
              <a:rPr lang="en-US" sz="2200" dirty="0"/>
              <a:t>Compositing is combining different elements that were filmed separately or created separately. A typical compositing scene. Combining them into one scene and making it look as if it was filmed in one location at the same time.</a:t>
            </a:r>
            <a:endParaRPr lang="en-IN" sz="2200" dirty="0"/>
          </a:p>
        </p:txBody>
      </p:sp>
      <p:pic>
        <p:nvPicPr>
          <p:cNvPr id="8" name="22.3 Compositing.jpg">
            <a:extLst>
              <a:ext uri="{FF2B5EF4-FFF2-40B4-BE49-F238E27FC236}">
                <a16:creationId xmlns:a16="http://schemas.microsoft.com/office/drawing/2014/main" id="{28129FDA-08AB-4FFC-82A9-9D5B09D76974}"/>
              </a:ext>
            </a:extLst>
          </p:cNvPr>
          <p:cNvPicPr/>
          <p:nvPr/>
        </p:nvPicPr>
        <p:blipFill>
          <a:blip r:embed="rId2"/>
          <a:stretch>
            <a:fillRect/>
          </a:stretch>
        </p:blipFill>
        <p:spPr bwMode="auto">
          <a:xfrm>
            <a:off x="7507704" y="2212319"/>
            <a:ext cx="3558267" cy="2119874"/>
          </a:xfrm>
          <a:prstGeom prst="rect">
            <a:avLst/>
          </a:prstGeom>
        </p:spPr>
      </p:pic>
      <p:sp>
        <p:nvSpPr>
          <p:cNvPr id="7" name="Rectangle 6">
            <a:extLst>
              <a:ext uri="{FF2B5EF4-FFF2-40B4-BE49-F238E27FC236}">
                <a16:creationId xmlns:a16="http://schemas.microsoft.com/office/drawing/2014/main" id="{1D6DF076-318F-4A8C-93B0-FD73EAC9C6C4}"/>
              </a:ext>
            </a:extLst>
          </p:cNvPr>
          <p:cNvSpPr/>
          <p:nvPr/>
        </p:nvSpPr>
        <p:spPr>
          <a:xfrm>
            <a:off x="7459579" y="4325638"/>
            <a:ext cx="3798897" cy="523220"/>
          </a:xfrm>
          <a:prstGeom prst="rect">
            <a:avLst/>
          </a:prstGeom>
        </p:spPr>
        <p:txBody>
          <a:bodyPr wrap="square">
            <a:spAutoFit/>
          </a:bodyPr>
          <a:lstStyle/>
          <a:p>
            <a:pPr algn="ctr"/>
            <a:r>
              <a:rPr lang="en-US" sz="1400" b="1" i="1" dirty="0">
                <a:solidFill>
                  <a:srgbClr val="FFC000"/>
                </a:solidFill>
                <a:latin typeface="Bookman Old Style" panose="02050604050505020204" pitchFamily="18" charset="0"/>
                <a:ea typeface="Times New Roman" panose="02020603050405020304" pitchFamily="18" charset="0"/>
                <a:cs typeface="Times New Roman" panose="02020603050405020304" pitchFamily="18" charset="0"/>
              </a:rPr>
              <a:t>Fig. Compositing scene of movie Avengers – Infinity War</a:t>
            </a:r>
            <a:endParaRPr lang="en-IN" sz="1400" i="1" dirty="0">
              <a:solidFill>
                <a:srgbClr val="FFC000"/>
              </a:solidFill>
            </a:endParaRPr>
          </a:p>
        </p:txBody>
      </p:sp>
      <p:sp>
        <p:nvSpPr>
          <p:cNvPr id="9" name="Rectangle 8">
            <a:extLst>
              <a:ext uri="{FF2B5EF4-FFF2-40B4-BE49-F238E27FC236}">
                <a16:creationId xmlns:a16="http://schemas.microsoft.com/office/drawing/2014/main" id="{285C0A43-D0E5-4B14-A54A-75D24FE2F565}"/>
              </a:ext>
            </a:extLst>
          </p:cNvPr>
          <p:cNvSpPr/>
          <p:nvPr/>
        </p:nvSpPr>
        <p:spPr>
          <a:xfrm>
            <a:off x="240633" y="4167328"/>
            <a:ext cx="7050504" cy="2462213"/>
          </a:xfrm>
          <a:prstGeom prst="rect">
            <a:avLst/>
          </a:prstGeom>
        </p:spPr>
        <p:txBody>
          <a:bodyPr wrap="square">
            <a:spAutoFit/>
          </a:bodyPr>
          <a:lstStyle/>
          <a:p>
            <a:pPr algn="just"/>
            <a:r>
              <a:rPr lang="en-US" sz="2200" dirty="0"/>
              <a:t>Let us overview the process of how the compositor is connected to other departments for receiving the files. Now different projects have got different structure and they might work in a different way. So before receiving any files for compositing, it sends to different department. Where they are cleaned and prepared for compositing later.</a:t>
            </a:r>
            <a:endParaRPr lang="en-IN" sz="2200" dirty="0"/>
          </a:p>
        </p:txBody>
      </p:sp>
      <p:pic>
        <p:nvPicPr>
          <p:cNvPr id="11" name="Image495">
            <a:extLst>
              <a:ext uri="{FF2B5EF4-FFF2-40B4-BE49-F238E27FC236}">
                <a16:creationId xmlns:a16="http://schemas.microsoft.com/office/drawing/2014/main" id="{069BB49F-7E84-4E14-BD17-1EF2B7F88C9F}"/>
              </a:ext>
            </a:extLst>
          </p:cNvPr>
          <p:cNvPicPr/>
          <p:nvPr/>
        </p:nvPicPr>
        <p:blipFill>
          <a:blip r:embed="rId3"/>
          <a:stretch>
            <a:fillRect/>
          </a:stretch>
        </p:blipFill>
        <p:spPr bwMode="auto">
          <a:xfrm>
            <a:off x="7507703" y="4991533"/>
            <a:ext cx="3558267" cy="1204730"/>
          </a:xfrm>
          <a:prstGeom prst="rect">
            <a:avLst/>
          </a:prstGeom>
        </p:spPr>
      </p:pic>
      <p:sp>
        <p:nvSpPr>
          <p:cNvPr id="12" name="Rectangle 11">
            <a:extLst>
              <a:ext uri="{FF2B5EF4-FFF2-40B4-BE49-F238E27FC236}">
                <a16:creationId xmlns:a16="http://schemas.microsoft.com/office/drawing/2014/main" id="{B16E9CEF-1D9C-44B0-805E-4359BB8C3547}"/>
              </a:ext>
            </a:extLst>
          </p:cNvPr>
          <p:cNvSpPr/>
          <p:nvPr/>
        </p:nvSpPr>
        <p:spPr>
          <a:xfrm>
            <a:off x="7445817" y="6169183"/>
            <a:ext cx="3774833" cy="523220"/>
          </a:xfrm>
          <a:prstGeom prst="rect">
            <a:avLst/>
          </a:prstGeom>
        </p:spPr>
        <p:txBody>
          <a:bodyPr wrap="square">
            <a:spAutoFit/>
          </a:bodyPr>
          <a:lstStyle/>
          <a:p>
            <a:pPr algn="ctr"/>
            <a:r>
              <a:rPr lang="en-US" sz="1400" b="1" i="1" dirty="0">
                <a:solidFill>
                  <a:srgbClr val="FFC000"/>
                </a:solidFill>
                <a:latin typeface="Bookman Old Style" panose="02050604050505020204" pitchFamily="18" charset="0"/>
                <a:cs typeface="Times New Roman" panose="02020603050405020304" pitchFamily="18" charset="0"/>
              </a:rPr>
              <a:t>Fig. Different department connected with Compositor </a:t>
            </a:r>
            <a:endParaRPr lang="en-IN" sz="1400" b="1" i="1" dirty="0">
              <a:solidFill>
                <a:srgbClr val="FFC000"/>
              </a:solidFill>
              <a:latin typeface="Bookman Old Style" panose="02050604050505020204" pitchFamily="18" charset="0"/>
              <a:cs typeface="Times New Roman" panose="02020603050405020304" pitchFamily="18" charset="0"/>
            </a:endParaRPr>
          </a:p>
        </p:txBody>
      </p:sp>
    </p:spTree>
    <p:extLst>
      <p:ext uri="{BB962C8B-B14F-4D97-AF65-F5344CB8AC3E}">
        <p14:creationId xmlns:p14="http://schemas.microsoft.com/office/powerpoint/2010/main" val="2604361491"/>
      </p:ext>
    </p:extLst>
  </p:cSld>
  <p:clrMapOvr>
    <a:masterClrMapping/>
  </p:clrMapOvr>
  <p:transition advClick="0"/>
</p:sld>
</file>

<file path=ppt/theme/theme1.xml><?xml version="1.0" encoding="utf-8"?>
<a:theme xmlns:a="http://schemas.openxmlformats.org/drawingml/2006/main" name="View">
  <a:themeElements>
    <a:clrScheme name="View">
      <a:dk1>
        <a:sysClr val="windowText" lastClr="000000"/>
      </a:dk1>
      <a:lt1>
        <a:sysClr val="window" lastClr="FFFFFF"/>
      </a:lt1>
      <a:dk2>
        <a:srgbClr val="564B3C"/>
      </a:dk2>
      <a:lt2>
        <a:srgbClr val="ECEDD1"/>
      </a:lt2>
      <a:accent1>
        <a:srgbClr val="93A299"/>
      </a:accent1>
      <a:accent2>
        <a:srgbClr val="CB4B30"/>
      </a:accent2>
      <a:accent3>
        <a:srgbClr val="B5AE53"/>
      </a:accent3>
      <a:accent4>
        <a:srgbClr val="6F6A7A"/>
      </a:accent4>
      <a:accent5>
        <a:srgbClr val="E8B54D"/>
      </a:accent5>
      <a:accent6>
        <a:srgbClr val="8A7952"/>
      </a:accent6>
      <a:hlink>
        <a:srgbClr val="9F9F0B"/>
      </a:hlink>
      <a:folHlink>
        <a:srgbClr val="B2B2B2"/>
      </a:folHlink>
    </a:clrScheme>
    <a:fontScheme name="View">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3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866257B-E5CE-4C43-9210-F2DE76BE10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View</Template>
  <TotalTime>7268077</TotalTime>
  <Words>2902</Words>
  <Application>Microsoft Office PowerPoint</Application>
  <PresentationFormat>Widescreen</PresentationFormat>
  <Paragraphs>221</Paragraphs>
  <Slides>28</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28</vt:i4>
      </vt:variant>
    </vt:vector>
  </HeadingPairs>
  <TitlesOfParts>
    <vt:vector size="41" baseType="lpstr">
      <vt:lpstr>Arial</vt:lpstr>
      <vt:lpstr>Bookman Old Style</vt:lpstr>
      <vt:lpstr>Calibri</vt:lpstr>
      <vt:lpstr>Century Schoolbook</vt:lpstr>
      <vt:lpstr>Liberation Serif</vt:lpstr>
      <vt:lpstr>Lohit Devanagari</vt:lpstr>
      <vt:lpstr>Mangal</vt:lpstr>
      <vt:lpstr>Noto Serif CJK SC</vt:lpstr>
      <vt:lpstr>Times New Roman</vt:lpstr>
      <vt:lpstr>Verdana</vt:lpstr>
      <vt:lpstr>Wingdings</vt:lpstr>
      <vt:lpstr>Wingdings 2</vt:lpstr>
      <vt:lpstr>View</vt:lpstr>
      <vt:lpstr>JOB ROLE –  ROTO ARTIST Sector – Media and Entertainment Sector          (Qualification Pack Code:  MES/Q3504)  ( Class-XII)</vt:lpstr>
      <vt:lpstr>PowerPoint Presentation</vt:lpstr>
      <vt:lpstr>Content </vt:lpstr>
      <vt:lpstr>Chapter Objectives</vt:lpstr>
      <vt:lpstr>Introduction</vt:lpstr>
      <vt:lpstr>Difference between CGI, VFX, SFX and FX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Project Coordinator : Dr. Deepak D. Shudhalwar  Assistance Mr. Abhinaw Kumar Dwivedi Mr. Rajesh Kahar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Sector:xxxxxxxxxx Job Role:xxxxxxx Class:xxxx Unit:xxxxxxx</dc:title>
  <dc:creator>Rajesh Khambayat</dc:creator>
  <cp:lastModifiedBy>Rajesh</cp:lastModifiedBy>
  <cp:revision>855</cp:revision>
  <dcterms:created xsi:type="dcterms:W3CDTF">2019-09-09T07:12:13Z</dcterms:created>
  <dcterms:modified xsi:type="dcterms:W3CDTF">2023-03-10T10:02:16Z</dcterms:modified>
</cp:coreProperties>
</file>