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handoutMasterIdLst>
    <p:handoutMasterId r:id="rId13"/>
  </p:handoutMasterIdLst>
  <p:sldIdLst>
    <p:sldId id="256" r:id="rId2"/>
    <p:sldId id="379" r:id="rId3"/>
    <p:sldId id="257" r:id="rId4"/>
    <p:sldId id="298" r:id="rId5"/>
    <p:sldId id="259" r:id="rId6"/>
    <p:sldId id="418" r:id="rId7"/>
    <p:sldId id="488" r:id="rId8"/>
    <p:sldId id="417" r:id="rId9"/>
    <p:sldId id="263" r:id="rId10"/>
    <p:sldId id="487"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er" initials="a" lastIdx="0" clrIdx="0">
    <p:extLst>
      <p:ext uri="{19B8F6BF-5375-455C-9EA6-DF929625EA0E}">
        <p15:presenceInfo xmlns:p15="http://schemas.microsoft.com/office/powerpoint/2012/main" userId="ac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8EFF"/>
    <a:srgbClr val="E07AE0"/>
    <a:srgbClr val="CD69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50" autoAdjust="0"/>
    <p:restoredTop sz="94660" autoAdjust="0"/>
  </p:normalViewPr>
  <p:slideViewPr>
    <p:cSldViewPr snapToGrid="0" showGuides="1">
      <p:cViewPr varScale="1">
        <p:scale>
          <a:sx n="40" d="100"/>
          <a:sy n="40" d="100"/>
        </p:scale>
        <p:origin x="72" y="624"/>
      </p:cViewPr>
      <p:guideLst>
        <p:guide orient="horz" pos="2160"/>
        <p:guide pos="3840"/>
      </p:guideLst>
    </p:cSldViewPr>
  </p:slideViewPr>
  <p:outlineViewPr>
    <p:cViewPr>
      <p:scale>
        <a:sx n="33" d="100"/>
        <a:sy n="33" d="100"/>
      </p:scale>
      <p:origin x="0" y="7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095CF2-4891-4BA6-AA63-9C188A4B01C2}" type="datetimeFigureOut">
              <a:rPr lang="en-US" smtClean="0"/>
              <a:pPr/>
              <a:t>3/10/2023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1FEBF8-CACA-4FB0-AA49-8847C2624D82}" type="slidenum">
              <a:rPr lang="en-US" smtClean="0"/>
              <a:pPr/>
              <a:t>‹#›</a:t>
            </a:fld>
            <a:endParaRPr lang="en-US"/>
          </a:p>
        </p:txBody>
      </p:sp>
    </p:spTree>
    <p:extLst>
      <p:ext uri="{BB962C8B-B14F-4D97-AF65-F5344CB8AC3E}">
        <p14:creationId xmlns:p14="http://schemas.microsoft.com/office/powerpoint/2010/main" val="39815494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0BB62C-DBC1-4EA6-A0DB-95441F2490B4}" type="datetimeFigureOut">
              <a:rPr lang="en-IN" smtClean="0"/>
              <a:pPr/>
              <a:t>10-03-2023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3B8BCD-BD80-451E-BDFE-C8281CAD3428}" type="slidenum">
              <a:rPr lang="en-IN" smtClean="0"/>
              <a:pPr/>
              <a:t>‹#›</a:t>
            </a:fld>
            <a:endParaRPr lang="en-IN"/>
          </a:p>
        </p:txBody>
      </p:sp>
    </p:spTree>
    <p:extLst>
      <p:ext uri="{BB962C8B-B14F-4D97-AF65-F5344CB8AC3E}">
        <p14:creationId xmlns:p14="http://schemas.microsoft.com/office/powerpoint/2010/main" val="276330670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6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33150AAD-2CA1-42E9-9662-5D7CF23FA159}" type="datetime1">
              <a:rPr lang="en-IN" smtClean="0"/>
              <a:pPr/>
              <a:t>10-03-2023</a:t>
            </a:fld>
            <a:endParaRPr lang="en-IN"/>
          </a:p>
        </p:txBody>
      </p:sp>
      <p:sp>
        <p:nvSpPr>
          <p:cNvPr id="5" name="Footer Placeholder 4"/>
          <p:cNvSpPr>
            <a:spLocks noGrp="1"/>
          </p:cNvSpPr>
          <p:nvPr>
            <p:ph type="ftr" sz="quarter" idx="11"/>
          </p:nvPr>
        </p:nvSpPr>
        <p:spPr>
          <a:xfrm>
            <a:off x="7255379" y="6538912"/>
            <a:ext cx="4037461" cy="365125"/>
          </a:xfrm>
        </p:spPr>
        <p:txBody>
          <a:bodyPr/>
          <a:lstStyle>
            <a:lvl1pPr>
              <a:defRPr i="0">
                <a:solidFill>
                  <a:schemeClr val="tx1">
                    <a:lumMod val="65000"/>
                  </a:schemeClr>
                </a:solidFill>
              </a:defRPr>
            </a:lvl1pPr>
          </a:lstStyle>
          <a:p>
            <a:r>
              <a:rPr lang="en-IN"/>
              <a:t>© PSS Central Institute of Vocational Education, Bhopal 2019</a:t>
            </a:r>
            <a:endParaRPr lang="en-IN" dirty="0"/>
          </a:p>
        </p:txBody>
      </p:sp>
      <p:sp>
        <p:nvSpPr>
          <p:cNvPr id="6" name="Slide Number Placeholder 5"/>
          <p:cNvSpPr>
            <a:spLocks noGrp="1"/>
          </p:cNvSpPr>
          <p:nvPr>
            <p:ph type="sldNum" sz="quarter" idx="12"/>
          </p:nvPr>
        </p:nvSpPr>
        <p:spPr/>
        <p:txBody>
          <a:bodyPr vert="horz" lIns="45720" tIns="45720" rIns="45720" bIns="45720" rtlCol="0" anchor="ctr">
            <a:normAutofit/>
          </a:bodyPr>
          <a:lstStyle>
            <a:lvl1pPr>
              <a:defRPr lang="en-US"/>
            </a:lvl1p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10499911"/>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C6BC61-C307-43E6-B81A-6640B2F5B36C}" type="datetime1">
              <a:rPr lang="en-IN" smtClean="0"/>
              <a:pPr/>
              <a:t>10-03-2023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234433751"/>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AD44B2-05FE-48AE-8499-E34754C777EE}" type="datetime1">
              <a:rPr lang="en-IN" smtClean="0"/>
              <a:pPr/>
              <a:t>10-03-2023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0343508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D46FED-E145-4BD5-B694-5295C2780E4B}" type="datetime1">
              <a:rPr lang="en-IN" smtClean="0"/>
              <a:pPr/>
              <a:t>10-03-2023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22495326"/>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621851-3CE2-4A30-88E7-26B9DB6338C2}" type="datetime1">
              <a:rPr lang="en-IN" smtClean="0"/>
              <a:pPr/>
              <a:t>10-03-2023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68756449"/>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F09BBB-BDF1-46FE-BAE7-8ABB11B6DBB6}" type="datetime1">
              <a:rPr lang="en-IN" smtClean="0"/>
              <a:pPr/>
              <a:t>10-03-2023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867311777"/>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7879"/>
            <a:ext cx="4480560" cy="731520"/>
          </a:xfrm>
        </p:spPr>
        <p:txBody>
          <a:bodyPr anchor="b">
            <a:normAutofit/>
          </a:bodyPr>
          <a:lstStyle>
            <a:lvl1pPr marL="0" indent="0">
              <a:spcBef>
                <a:spcPts val="0"/>
              </a:spcBef>
              <a:buNone/>
              <a:defRPr sz="2000" b="0">
                <a:solidFill>
                  <a:schemeClr val="tx1">
                    <a:lumMod val="6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3"/>
          </p:nvPr>
        </p:nvSpPr>
        <p:spPr>
          <a:xfrm>
            <a:off x="6126480" y="1717879"/>
            <a:ext cx="4480560" cy="731520"/>
          </a:xfrm>
        </p:spPr>
        <p:txBody>
          <a:bodyPr anchor="b">
            <a:normAutofit/>
          </a:bodyPr>
          <a:lstStyle>
            <a:lvl1pPr marL="0" indent="0">
              <a:spcBef>
                <a:spcPts val="0"/>
              </a:spcBef>
              <a:buFontTx/>
              <a:buNone/>
              <a:defRPr lang="en-US" sz="2000" b="0" kern="1200" spc="10" baseline="0" dirty="0">
                <a:solidFill>
                  <a:schemeClr val="tx1">
                    <a:lumMod val="65000"/>
                  </a:schemeClr>
                </a:solidFill>
                <a:latin typeface="+mn-lt"/>
                <a:ea typeface="+mn-ea"/>
                <a:cs typeface="+mn-cs"/>
              </a:defRPr>
            </a:lvl1pPr>
          </a:lstStyle>
          <a:p>
            <a:pPr lvl="0"/>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CCFB6E-6C74-42A1-B859-51061D7C83B9}" type="datetime1">
              <a:rPr lang="en-IN" smtClean="0"/>
              <a:pPr/>
              <a:t>10-03-2023</a:t>
            </a:fld>
            <a:endParaRPr lang="en-IN"/>
          </a:p>
        </p:txBody>
      </p:sp>
      <p:sp>
        <p:nvSpPr>
          <p:cNvPr id="8" name="Footer Placeholder 7"/>
          <p:cNvSpPr>
            <a:spLocks noGrp="1"/>
          </p:cNvSpPr>
          <p:nvPr>
            <p:ph type="ftr" sz="quarter" idx="11"/>
          </p:nvPr>
        </p:nvSpPr>
        <p:spPr/>
        <p:txBody>
          <a:bodyPr/>
          <a:lstStyle/>
          <a:p>
            <a:r>
              <a:rPr lang="en-IN"/>
              <a:t>© PSS Central Institute of Vocational Education, Bhopal 2019</a:t>
            </a:r>
          </a:p>
        </p:txBody>
      </p:sp>
      <p:sp>
        <p:nvSpPr>
          <p:cNvPr id="9" name="Slide Number Placeholder 8"/>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3969828025"/>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B70DED-D4D4-4A18-AD99-31DABE8B4A38}" type="datetime1">
              <a:rPr lang="en-IN" smtClean="0"/>
              <a:pPr/>
              <a:t>10-03-2023</a:t>
            </a:fld>
            <a:endParaRPr lang="en-IN"/>
          </a:p>
        </p:txBody>
      </p:sp>
      <p:sp>
        <p:nvSpPr>
          <p:cNvPr id="4" name="Footer Placeholder 3"/>
          <p:cNvSpPr>
            <a:spLocks noGrp="1"/>
          </p:cNvSpPr>
          <p:nvPr>
            <p:ph type="ftr" sz="quarter" idx="11"/>
          </p:nvPr>
        </p:nvSpPr>
        <p:spPr/>
        <p:txBody>
          <a:bodyPr/>
          <a:lstStyle/>
          <a:p>
            <a:r>
              <a:rPr lang="en-IN"/>
              <a:t>© PSS Central Institute of Vocational Education, Bhopal 2019</a:t>
            </a:r>
          </a:p>
        </p:txBody>
      </p:sp>
      <p:sp>
        <p:nvSpPr>
          <p:cNvPr id="5" name="Slide Number Placeholder 4"/>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333270939"/>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15936A-8BAA-4B84-B4BD-0CD3B6D06DB4}" type="datetime1">
              <a:rPr lang="en-IN" smtClean="0"/>
              <a:pPr/>
              <a:t>10-03-2023</a:t>
            </a:fld>
            <a:endParaRPr lang="en-IN"/>
          </a:p>
        </p:txBody>
      </p:sp>
      <p:sp>
        <p:nvSpPr>
          <p:cNvPr id="3" name="Footer Placeholder 2"/>
          <p:cNvSpPr>
            <a:spLocks noGrp="1"/>
          </p:cNvSpPr>
          <p:nvPr>
            <p:ph type="ftr" sz="quarter" idx="11"/>
          </p:nvPr>
        </p:nvSpPr>
        <p:spPr/>
        <p:txBody>
          <a:bodyPr/>
          <a:lstStyle/>
          <a:p>
            <a:r>
              <a:rPr lang="en-IN"/>
              <a:t>© PSS Central Institute of Vocational Education, Bhopal 2019</a:t>
            </a:r>
          </a:p>
        </p:txBody>
      </p:sp>
      <p:sp>
        <p:nvSpPr>
          <p:cNvPr id="4" name="Slide Number Placeholder 3"/>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759371440"/>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F8957DD-5781-4553-A410-EF6817FEF370}" type="datetime1">
              <a:rPr lang="en-IN" smtClean="0"/>
              <a:pPr/>
              <a:t>10-03-2023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155320634"/>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tx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tx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F4806A6-7BD0-4CD0-8B1C-D6467C4D39E3}" type="datetime1">
              <a:rPr lang="en-IN" smtClean="0"/>
              <a:pPr/>
              <a:t>10-03-2023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89188204"/>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1">
                    <a:lumMod val="50000"/>
                  </a:schemeClr>
                </a:solidFill>
              </a:defRPr>
            </a:lvl1pPr>
          </a:lstStyle>
          <a:p>
            <a:fld id="{A2D715BF-CCD0-4290-985E-C893C1F4B268}" type="datetime1">
              <a:rPr lang="en-IN" smtClean="0"/>
              <a:pPr/>
              <a:t>10-03-2023</a:t>
            </a:fld>
            <a:endParaRPr lang="en-IN"/>
          </a:p>
        </p:txBody>
      </p:sp>
      <p:sp>
        <p:nvSpPr>
          <p:cNvPr id="5" name="Footer Placeholder 4"/>
          <p:cNvSpPr>
            <a:spLocks noGrp="1"/>
          </p:cNvSpPr>
          <p:nvPr>
            <p:ph type="ftr" sz="quarter" idx="3"/>
          </p:nvPr>
        </p:nvSpPr>
        <p:spPr>
          <a:xfrm>
            <a:off x="6947732" y="6469062"/>
            <a:ext cx="4319097" cy="365125"/>
          </a:xfrm>
          <a:prstGeom prst="rect">
            <a:avLst/>
          </a:prstGeom>
        </p:spPr>
        <p:txBody>
          <a:bodyPr vert="horz" lIns="91440" tIns="45720" rIns="91440" bIns="45720" rtlCol="0" anchor="ctr"/>
          <a:lstStyle>
            <a:lvl1pPr algn="r">
              <a:defRPr sz="1050">
                <a:solidFill>
                  <a:srgbClr val="969696"/>
                </a:solidFill>
              </a:defRPr>
            </a:lvl1pPr>
          </a:lstStyle>
          <a:p>
            <a:r>
              <a:rPr lang="en-IN"/>
              <a:t>© PSS Central Institute of Vocational Education, Bhopal 2019</a:t>
            </a:r>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rgbClr val="777777"/>
                </a:solidFill>
              </a:defRPr>
            </a:lvl1pPr>
          </a:lstStyle>
          <a:p>
            <a:fld id="{880B47A4-BD58-476A-BD47-E23F80C3D9B8}" type="slidenum">
              <a:rPr lang="en-IN" smtClean="0"/>
              <a:pPr/>
              <a:t>‹#›</a:t>
            </a:fld>
            <a:endParaRPr lang="en-IN"/>
          </a:p>
        </p:txBody>
      </p:sp>
    </p:spTree>
    <p:extLst>
      <p:ext uri="{BB962C8B-B14F-4D97-AF65-F5344CB8AC3E}">
        <p14:creationId xmlns:p14="http://schemas.microsoft.com/office/powerpoint/2010/main" val="281857148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advClick="0"/>
  <p:hf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0375" y="907014"/>
            <a:ext cx="10820769" cy="3218412"/>
          </a:xfrm>
        </p:spPr>
        <p:txBody>
          <a:bodyPr anchor="ctr">
            <a:noAutofit/>
          </a:bodyPr>
          <a:lstStyle/>
          <a:p>
            <a:pPr algn="ctr">
              <a:lnSpc>
                <a:spcPct val="150000"/>
              </a:lnSpc>
            </a:pPr>
            <a:r>
              <a:rPr lang="en-IN" sz="3600" b="1" dirty="0">
                <a:solidFill>
                  <a:srgbClr val="FFFF00"/>
                </a:solidFill>
              </a:rPr>
              <a:t>JOB ROLE – </a:t>
            </a:r>
            <a:r>
              <a:rPr lang="en-US" sz="3600" b="1" dirty="0">
                <a:solidFill>
                  <a:srgbClr val="FFFF00"/>
                </a:solidFill>
              </a:rPr>
              <a:t> ROTO ARTIST</a:t>
            </a:r>
            <a:br>
              <a:rPr lang="en-US" sz="3200" dirty="0">
                <a:solidFill>
                  <a:srgbClr val="FFFF00"/>
                </a:solidFill>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Sector – Media and Entertainment Sector</a:t>
            </a:r>
            <a:br>
              <a:rPr lang="en-US" sz="2800" dirty="0">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         (Qualification Pack Code: </a:t>
            </a:r>
            <a:r>
              <a:rPr lang="en-US" sz="2800" dirty="0"/>
              <a:t> </a:t>
            </a:r>
            <a:r>
              <a:rPr lang="en-GB" sz="2800" dirty="0"/>
              <a:t>MES/Q3504)</a:t>
            </a:r>
            <a:br>
              <a:rPr lang="en-US" sz="2800" dirty="0"/>
            </a:br>
            <a:r>
              <a:rPr lang="en-US" sz="1200" dirty="0"/>
              <a:t> </a:t>
            </a:r>
            <a:r>
              <a:rPr lang="en-US" sz="2800" dirty="0">
                <a:effectLst>
                  <a:outerShdw blurRad="38100" dist="38100" dir="2700000" algn="tl">
                    <a:srgbClr val="000000">
                      <a:alpha val="43137"/>
                    </a:srgbClr>
                  </a:outerShdw>
                </a:effectLst>
              </a:rPr>
              <a:t>( Class-XII )</a:t>
            </a:r>
            <a:endParaRPr lang="en-IN" sz="4400" dirty="0">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a:t>
            </a:fld>
            <a:endParaRPr lang="en-IN" dirty="0">
              <a:solidFill>
                <a:schemeClr val="tx1"/>
              </a:solidFill>
            </a:endParaRPr>
          </a:p>
        </p:txBody>
      </p:sp>
      <p:pic>
        <p:nvPicPr>
          <p:cNvPr id="2050" name="Picture 2" descr="Image result for ncert logo transparent white"/>
          <p:cNvPicPr>
            <a:picLocks noChangeAspect="1" noChangeArrowheads="1"/>
          </p:cNvPicPr>
          <p:nvPr/>
        </p:nvPicPr>
        <p:blipFill>
          <a:blip r:embed="rId2" cstate="print">
            <a:clrChange>
              <a:clrFrom>
                <a:srgbClr val="000000">
                  <a:alpha val="0"/>
                </a:srgbClr>
              </a:clrFrom>
              <a:clrTo>
                <a:srgbClr val="000000">
                  <a:alpha val="0"/>
                </a:srgbClr>
              </a:clrTo>
            </a:clrChange>
            <a:duotone>
              <a:prstClr val="black"/>
              <a:schemeClr val="tx1">
                <a:tint val="45000"/>
                <a:satMod val="400000"/>
              </a:schemeClr>
            </a:duotone>
            <a:extLst>
              <a:ext uri="{28A0092B-C50C-407E-A947-70E740481C1C}">
                <a14:useLocalDpi xmlns:a14="http://schemas.microsoft.com/office/drawing/2010/main" val="0"/>
              </a:ext>
            </a:extLst>
          </a:blip>
          <a:srcRect/>
          <a:stretch>
            <a:fillRect/>
          </a:stretch>
        </p:blipFill>
        <p:spPr bwMode="auto">
          <a:xfrm>
            <a:off x="1028538" y="4654233"/>
            <a:ext cx="1001547" cy="1296754"/>
          </a:xfrm>
          <a:prstGeom prst="rect">
            <a:avLst/>
          </a:prstGeom>
          <a:noFill/>
          <a:extLst>
            <a:ext uri="{909E8E84-426E-40DD-AFC4-6F175D3DCCD1}">
              <a14:hiddenFill xmlns:a14="http://schemas.microsoft.com/office/drawing/2010/main">
                <a:solidFill>
                  <a:srgbClr val="FFFFFF"/>
                </a:solidFill>
              </a14:hiddenFill>
            </a:ext>
          </a:extLst>
        </p:spPr>
      </p:pic>
      <p:sp>
        <p:nvSpPr>
          <p:cNvPr id="22532" name="AutoShape 4" descr="https://cdn2.newsok.biz/cache/r960-2b38995263e94014ad19114760834b4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9" name="Subtitle 4"/>
          <p:cNvSpPr txBox="1">
            <a:spLocks/>
          </p:cNvSpPr>
          <p:nvPr/>
        </p:nvSpPr>
        <p:spPr>
          <a:xfrm>
            <a:off x="1514433" y="4406379"/>
            <a:ext cx="9418320" cy="2062683"/>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600" dirty="0">
              <a:solidFill>
                <a:schemeClr val="tx1"/>
              </a:solidFill>
            </a:endParaRPr>
          </a:p>
          <a:p>
            <a:pPr algn="ctr">
              <a:lnSpc>
                <a:spcPct val="120000"/>
              </a:lnSpc>
              <a:spcBef>
                <a:spcPts val="0"/>
              </a:spcBef>
              <a:spcAft>
                <a:spcPts val="0"/>
              </a:spcAft>
            </a:pPr>
            <a:r>
              <a:rPr lang="en-IN" sz="2600" dirty="0">
                <a:solidFill>
                  <a:schemeClr val="tx1"/>
                </a:solidFill>
              </a:rPr>
              <a:t>PSS Central Institute of Vocational Education</a:t>
            </a:r>
          </a:p>
          <a:p>
            <a:pPr algn="ctr">
              <a:lnSpc>
                <a:spcPct val="120000"/>
              </a:lnSpc>
              <a:spcBef>
                <a:spcPts val="0"/>
              </a:spcBef>
              <a:spcAft>
                <a:spcPts val="0"/>
              </a:spcAft>
            </a:pPr>
            <a:r>
              <a:rPr lang="en-IN" sz="2600" dirty="0">
                <a:solidFill>
                  <a:schemeClr val="tx1"/>
                </a:solidFill>
              </a:rPr>
              <a:t>Shyamla Hills, Bhopal – 462013 , Madhya Pradesh, India</a:t>
            </a:r>
            <a:br>
              <a:rPr lang="en-IN" sz="2600" dirty="0">
                <a:solidFill>
                  <a:schemeClr val="tx1"/>
                </a:solidFill>
              </a:rPr>
            </a:br>
            <a:r>
              <a:rPr lang="en-IN" sz="2500" b="1" dirty="0">
                <a:solidFill>
                  <a:schemeClr val="tx1"/>
                </a:solidFill>
              </a:rPr>
              <a:t>_________________________________________________________</a:t>
            </a:r>
            <a:r>
              <a:rPr lang="en-IN" sz="3000" b="1" dirty="0">
                <a:solidFill>
                  <a:schemeClr val="tx1"/>
                </a:solidFill>
              </a:rPr>
              <a:t> </a:t>
            </a:r>
            <a:r>
              <a:rPr lang="en-IN" sz="3000" dirty="0">
                <a:solidFill>
                  <a:schemeClr val="tx1"/>
                </a:solidFill>
              </a:rPr>
              <a:t>www.psscive.ac.in</a:t>
            </a:r>
          </a:p>
        </p:txBody>
      </p:sp>
    </p:spTree>
    <p:extLst>
      <p:ext uri="{BB962C8B-B14F-4D97-AF65-F5344CB8AC3E}">
        <p14:creationId xmlns:p14="http://schemas.microsoft.com/office/powerpoint/2010/main" val="95007572"/>
      </p:ext>
    </p:extLst>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3AC67-ABDB-4ABF-8037-A777A91C8B8C}"/>
              </a:ext>
            </a:extLst>
          </p:cNvPr>
          <p:cNvSpPr>
            <a:spLocks noGrp="1"/>
          </p:cNvSpPr>
          <p:nvPr>
            <p:ph type="ctrTitle"/>
          </p:nvPr>
        </p:nvSpPr>
        <p:spPr>
          <a:xfrm>
            <a:off x="1042988" y="495300"/>
            <a:ext cx="9418637" cy="4054475"/>
          </a:xfrm>
        </p:spPr>
        <p:txBody>
          <a:bodyPr>
            <a:normAutofit fontScale="90000"/>
          </a:bodyPr>
          <a:lstStyle/>
          <a:p>
            <a:pPr algn="ctr">
              <a:lnSpc>
                <a:spcPct val="100000"/>
              </a:lnSpc>
              <a:defRPr/>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endParaRPr lang="en-IN" dirty="0"/>
          </a:p>
        </p:txBody>
      </p:sp>
      <p:sp>
        <p:nvSpPr>
          <p:cNvPr id="6" name="Subtitle 4">
            <a:extLst>
              <a:ext uri="{FF2B5EF4-FFF2-40B4-BE49-F238E27FC236}">
                <a16:creationId xmlns:a16="http://schemas.microsoft.com/office/drawing/2014/main" id="{2AC219DF-565D-4168-9C0F-749161FE631D}"/>
              </a:ext>
            </a:extLst>
          </p:cNvPr>
          <p:cNvSpPr txBox="1">
            <a:spLocks/>
          </p:cNvSpPr>
          <p:nvPr/>
        </p:nvSpPr>
        <p:spPr>
          <a:xfrm>
            <a:off x="917575" y="1903413"/>
            <a:ext cx="10494963" cy="2062162"/>
          </a:xfrm>
          <a:prstGeom prst="rect">
            <a:avLst/>
          </a:prstGeom>
        </p:spPr>
        <p:txBody>
          <a:bodyPr>
            <a:normAutofit/>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defRPr/>
            </a:pPr>
            <a:endParaRPr lang="en-IN" sz="2800" b="1" dirty="0">
              <a:solidFill>
                <a:schemeClr val="tx1"/>
              </a:solidFill>
            </a:endParaRPr>
          </a:p>
        </p:txBody>
      </p:sp>
      <p:sp>
        <p:nvSpPr>
          <p:cNvPr id="9" name="Slide Number Placeholder 8">
            <a:extLst>
              <a:ext uri="{FF2B5EF4-FFF2-40B4-BE49-F238E27FC236}">
                <a16:creationId xmlns:a16="http://schemas.microsoft.com/office/drawing/2014/main" id="{8D160869-E2A7-4A92-9D65-FA95739171FE}"/>
              </a:ext>
            </a:extLst>
          </p:cNvPr>
          <p:cNvSpPr>
            <a:spLocks noGrp="1"/>
          </p:cNvSpPr>
          <p:nvPr>
            <p:ph type="sldNum" sz="quarter" idx="12"/>
          </p:nvPr>
        </p:nvSpPr>
        <p:spPr/>
        <p:txBody>
          <a:bodyPr>
            <a:normAutofit lnSpcReduction="10000"/>
          </a:bodyPr>
          <a:lstStyle/>
          <a:p>
            <a:pPr>
              <a:defRPr/>
            </a:pPr>
            <a:fld id="{CC4F686C-96FD-4ED9-953C-10EA4819021B}" type="slidenum">
              <a:rPr lang="en-IN" smtClean="0">
                <a:solidFill>
                  <a:schemeClr val="tx1"/>
                </a:solidFill>
              </a:rPr>
              <a:pPr>
                <a:defRPr/>
              </a:pPr>
              <a:t>10</a:t>
            </a:fld>
            <a:endParaRPr lang="en-IN" dirty="0">
              <a:solidFill>
                <a:schemeClr val="tx1"/>
              </a:solidFill>
            </a:endParaRPr>
          </a:p>
        </p:txBody>
      </p:sp>
      <p:pic>
        <p:nvPicPr>
          <p:cNvPr id="45061" name="Picture 2">
            <a:extLst>
              <a:ext uri="{FF2B5EF4-FFF2-40B4-BE49-F238E27FC236}">
                <a16:creationId xmlns:a16="http://schemas.microsoft.com/office/drawing/2014/main" id="{73E6C5D6-0EC5-461D-93FE-7664514FC3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0250" y="1819275"/>
            <a:ext cx="8191500"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a:t>
            </a:fld>
            <a:endParaRPr lang="en-IN" dirty="0">
              <a:solidFill>
                <a:schemeClr val="tx1"/>
              </a:solidFill>
            </a:endParaRPr>
          </a:p>
        </p:txBody>
      </p:sp>
      <p:sp>
        <p:nvSpPr>
          <p:cNvPr id="2" name="Content Placeholder 1"/>
          <p:cNvSpPr>
            <a:spLocks noGrp="1"/>
          </p:cNvSpPr>
          <p:nvPr>
            <p:ph idx="1"/>
          </p:nvPr>
        </p:nvSpPr>
        <p:spPr>
          <a:xfrm>
            <a:off x="1681991" y="2726068"/>
            <a:ext cx="8828017" cy="1405863"/>
          </a:xfrm>
        </p:spPr>
        <p:txBody>
          <a:bodyPr>
            <a:normAutofit/>
          </a:bodyPr>
          <a:lstStyle/>
          <a:p>
            <a:pPr marL="0" indent="0" algn="ctr">
              <a:lnSpc>
                <a:spcPct val="150000"/>
              </a:lnSpc>
              <a:buNone/>
            </a:pPr>
            <a:r>
              <a:rPr lang="en-IN" sz="3000" b="1" dirty="0">
                <a:solidFill>
                  <a:srgbClr val="FFFF00"/>
                </a:solidFill>
                <a:latin typeface="+mj-lt"/>
              </a:rPr>
              <a:t>CHAPTER :12 </a:t>
            </a:r>
            <a:r>
              <a:rPr lang="en-US" sz="3000" b="1" dirty="0">
                <a:solidFill>
                  <a:srgbClr val="FFFF00"/>
                </a:solidFill>
                <a:latin typeface="+mj-lt"/>
              </a:rPr>
              <a:t>FINISHING THE ROTOSCOPING</a:t>
            </a:r>
          </a:p>
        </p:txBody>
      </p:sp>
    </p:spTree>
    <p:extLst>
      <p:ext uri="{BB962C8B-B14F-4D97-AF65-F5344CB8AC3E}">
        <p14:creationId xmlns:p14="http://schemas.microsoft.com/office/powerpoint/2010/main" val="3441852066"/>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4116"/>
            <a:ext cx="11291777" cy="658070"/>
          </a:xfrm>
        </p:spPr>
        <p:txBody>
          <a:bodyPr>
            <a:normAutofit/>
          </a:bodyPr>
          <a:lstStyle/>
          <a:p>
            <a:pPr algn="ctr"/>
            <a:r>
              <a:rPr lang="en-IN" sz="4000" b="1" dirty="0">
                <a:solidFill>
                  <a:srgbClr val="FFFF00"/>
                </a:solidFill>
              </a:rPr>
              <a:t>Content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3</a:t>
            </a:fld>
            <a:endParaRPr lang="en-IN"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3917080528"/>
              </p:ext>
            </p:extLst>
          </p:nvPr>
        </p:nvGraphicFramePr>
        <p:xfrm>
          <a:off x="1612232" y="1572966"/>
          <a:ext cx="8777927" cy="3065561"/>
        </p:xfrm>
        <a:graphic>
          <a:graphicData uri="http://schemas.openxmlformats.org/drawingml/2006/table">
            <a:tbl>
              <a:tblPr firstRow="1" bandRow="1">
                <a:tableStyleId>{7DF18680-E054-41AD-8BC1-D1AEF772440D}</a:tableStyleId>
              </a:tblPr>
              <a:tblGrid>
                <a:gridCol w="5836910">
                  <a:extLst>
                    <a:ext uri="{9D8B030D-6E8A-4147-A177-3AD203B41FA5}">
                      <a16:colId xmlns:a16="http://schemas.microsoft.com/office/drawing/2014/main" val="466885541"/>
                    </a:ext>
                  </a:extLst>
                </a:gridCol>
                <a:gridCol w="2941017">
                  <a:extLst>
                    <a:ext uri="{9D8B030D-6E8A-4147-A177-3AD203B41FA5}">
                      <a16:colId xmlns:a16="http://schemas.microsoft.com/office/drawing/2014/main" val="1759081340"/>
                    </a:ext>
                  </a:extLst>
                </a:gridCol>
              </a:tblGrid>
              <a:tr h="560303">
                <a:tc>
                  <a:txBody>
                    <a:bodyPr/>
                    <a:lstStyle/>
                    <a:p>
                      <a:pPr algn="l">
                        <a:lnSpc>
                          <a:spcPct val="100000"/>
                        </a:lnSpc>
                      </a:pPr>
                      <a:r>
                        <a:rPr lang="en-US" sz="2600" dirty="0"/>
                        <a:t>Title</a:t>
                      </a:r>
                    </a:p>
                  </a:txBody>
                  <a:tcPr marL="97866" marR="97866" marT="48933" marB="48933"/>
                </a:tc>
                <a:tc>
                  <a:txBody>
                    <a:bodyPr/>
                    <a:lstStyle/>
                    <a:p>
                      <a:pPr algn="l">
                        <a:lnSpc>
                          <a:spcPct val="100000"/>
                        </a:lnSpc>
                      </a:pPr>
                      <a:r>
                        <a:rPr lang="en-US" sz="2600" dirty="0"/>
                        <a:t>Slide</a:t>
                      </a:r>
                      <a:r>
                        <a:rPr lang="en-US" sz="2600" baseline="0" dirty="0"/>
                        <a:t> No.</a:t>
                      </a:r>
                      <a:endParaRPr lang="en-US" sz="2600" dirty="0"/>
                    </a:p>
                  </a:txBody>
                  <a:tcPr marL="97866" marR="97866" marT="48933" marB="48933"/>
                </a:tc>
                <a:extLst>
                  <a:ext uri="{0D108BD9-81ED-4DB2-BD59-A6C34878D82A}">
                    <a16:rowId xmlns:a16="http://schemas.microsoft.com/office/drawing/2014/main" val="3294882017"/>
                  </a:ext>
                </a:extLst>
              </a:tr>
              <a:tr h="499664">
                <a:tc>
                  <a:txBody>
                    <a:bodyPr/>
                    <a:lstStyle/>
                    <a:p>
                      <a:pPr algn="l">
                        <a:lnSpc>
                          <a:spcPct val="100000"/>
                        </a:lnSpc>
                      </a:pPr>
                      <a:r>
                        <a:rPr lang="en-US" sz="2200" dirty="0"/>
                        <a:t>Chapter Objective</a:t>
                      </a:r>
                      <a:endParaRPr lang="en-US" sz="2200" b="0" i="0" dirty="0">
                        <a:solidFill>
                          <a:schemeClr val="bg1"/>
                        </a:solidFill>
                      </a:endParaRPr>
                    </a:p>
                  </a:txBody>
                  <a:tcPr marL="97866" marR="97866" marT="48933" marB="48933"/>
                </a:tc>
                <a:tc>
                  <a:txBody>
                    <a:bodyPr/>
                    <a:lstStyle/>
                    <a:p>
                      <a:pPr algn="l">
                        <a:lnSpc>
                          <a:spcPct val="100000"/>
                        </a:lnSpc>
                      </a:pPr>
                      <a:r>
                        <a:rPr lang="en-US" sz="2200" dirty="0"/>
                        <a:t>04</a:t>
                      </a:r>
                    </a:p>
                  </a:txBody>
                  <a:tcPr marL="97866" marR="97866" marT="48933" marB="48933"/>
                </a:tc>
                <a:extLst>
                  <a:ext uri="{0D108BD9-81ED-4DB2-BD59-A6C34878D82A}">
                    <a16:rowId xmlns:a16="http://schemas.microsoft.com/office/drawing/2014/main" val="10001"/>
                  </a:ext>
                </a:extLst>
              </a:tr>
              <a:tr h="5066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200" dirty="0"/>
                        <a:t>Introduction	</a:t>
                      </a:r>
                      <a:endParaRPr lang="en-IN" sz="2200" b="0" i="0" dirty="0">
                        <a:solidFill>
                          <a:schemeClr val="bg1"/>
                        </a:solidFill>
                      </a:endParaRPr>
                    </a:p>
                  </a:txBody>
                  <a:tcPr marL="97866" marR="97866" marT="48933" marB="48933"/>
                </a:tc>
                <a:tc>
                  <a:txBody>
                    <a:bodyPr/>
                    <a:lstStyle/>
                    <a:p>
                      <a:pPr algn="l">
                        <a:lnSpc>
                          <a:spcPct val="100000"/>
                        </a:lnSpc>
                      </a:pPr>
                      <a:r>
                        <a:rPr lang="en-US" sz="2200" dirty="0"/>
                        <a:t>05</a:t>
                      </a:r>
                      <a:endParaRPr lang="en-US" sz="2200" b="0" dirty="0"/>
                    </a:p>
                  </a:txBody>
                  <a:tcPr marL="97866" marR="97866" marT="48933" marB="48933"/>
                </a:tc>
                <a:extLst>
                  <a:ext uri="{0D108BD9-81ED-4DB2-BD59-A6C34878D82A}">
                    <a16:rowId xmlns:a16="http://schemas.microsoft.com/office/drawing/2014/main" val="1977436750"/>
                  </a:ext>
                </a:extLst>
              </a:tr>
              <a:tr h="4996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dirty="0"/>
                        <a:t>Multi-frame tool</a:t>
                      </a:r>
                      <a:endParaRPr lang="en-US" sz="2200" b="0" i="0" kern="1200" dirty="0">
                        <a:solidFill>
                          <a:schemeClr val="dk1"/>
                        </a:solidFill>
                        <a:effectLst/>
                        <a:latin typeface="+mn-lt"/>
                        <a:ea typeface="+mn-ea"/>
                        <a:cs typeface="+mn-cs"/>
                      </a:endParaRPr>
                    </a:p>
                  </a:txBody>
                  <a:tcPr marL="97866" marR="97866" marT="48933" marB="48933"/>
                </a:tc>
                <a:tc>
                  <a:txBody>
                    <a:bodyPr/>
                    <a:lstStyle/>
                    <a:p>
                      <a:pPr algn="l">
                        <a:lnSpc>
                          <a:spcPct val="100000"/>
                        </a:lnSpc>
                      </a:pPr>
                      <a:r>
                        <a:rPr lang="en-US" sz="2200" dirty="0"/>
                        <a:t>06</a:t>
                      </a:r>
                      <a:endParaRPr lang="en-US" sz="2200" b="0" dirty="0"/>
                    </a:p>
                  </a:txBody>
                  <a:tcPr marL="97866" marR="97866" marT="48933" marB="48933"/>
                </a:tc>
                <a:extLst>
                  <a:ext uri="{0D108BD9-81ED-4DB2-BD59-A6C34878D82A}">
                    <a16:rowId xmlns:a16="http://schemas.microsoft.com/office/drawing/2014/main" val="2644528309"/>
                  </a:ext>
                </a:extLst>
              </a:tr>
              <a:tr h="4996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b="0" i="0" kern="1200" dirty="0">
                          <a:solidFill>
                            <a:schemeClr val="dk1"/>
                          </a:solidFill>
                          <a:effectLst/>
                          <a:latin typeface="+mn-lt"/>
                          <a:ea typeface="+mn-ea"/>
                          <a:cs typeface="+mn-cs"/>
                        </a:rPr>
                        <a:t>Opacity control in timeline</a:t>
                      </a:r>
                    </a:p>
                  </a:txBody>
                  <a:tcPr marL="97866" marR="97866" marT="48933" marB="48933"/>
                </a:tc>
                <a:tc>
                  <a:txBody>
                    <a:bodyPr/>
                    <a:lstStyle/>
                    <a:p>
                      <a:pPr algn="l">
                        <a:lnSpc>
                          <a:spcPct val="100000"/>
                        </a:lnSpc>
                      </a:pPr>
                      <a:r>
                        <a:rPr lang="en-US" sz="2200" b="0" dirty="0"/>
                        <a:t>07</a:t>
                      </a:r>
                    </a:p>
                  </a:txBody>
                  <a:tcPr marL="97866" marR="97866" marT="48933" marB="48933"/>
                </a:tc>
                <a:extLst>
                  <a:ext uri="{0D108BD9-81ED-4DB2-BD59-A6C34878D82A}">
                    <a16:rowId xmlns:a16="http://schemas.microsoft.com/office/drawing/2014/main" val="1251674759"/>
                  </a:ext>
                </a:extLst>
              </a:tr>
              <a:tr h="4996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200" dirty="0"/>
                        <a:t>Summary</a:t>
                      </a:r>
                      <a:endParaRPr lang="en-IN" sz="2200" b="0" i="0" dirty="0">
                        <a:solidFill>
                          <a:schemeClr val="bg1"/>
                        </a:solidFill>
                      </a:endParaRPr>
                    </a:p>
                  </a:txBody>
                  <a:tcPr marL="97866" marR="97866" marT="48933" marB="48933"/>
                </a:tc>
                <a:tc>
                  <a:txBody>
                    <a:bodyPr/>
                    <a:lstStyle/>
                    <a:p>
                      <a:pPr algn="l">
                        <a:lnSpc>
                          <a:spcPct val="100000"/>
                        </a:lnSpc>
                      </a:pPr>
                      <a:r>
                        <a:rPr lang="en-US" sz="2200" dirty="0"/>
                        <a:t>08</a:t>
                      </a:r>
                    </a:p>
                  </a:txBody>
                  <a:tcPr marL="97866" marR="97866" marT="48933" marB="48933"/>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767763670"/>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1011" y="1200526"/>
            <a:ext cx="10012403" cy="978131"/>
          </a:xfrm>
        </p:spPr>
        <p:txBody>
          <a:bodyPr>
            <a:normAutofit/>
          </a:bodyPr>
          <a:lstStyle/>
          <a:p>
            <a:pPr algn="ctr"/>
            <a:r>
              <a:rPr lang="en-IN" sz="4000" b="1" dirty="0">
                <a:solidFill>
                  <a:srgbClr val="FFFF00"/>
                </a:solidFill>
              </a:rPr>
              <a:t>Chapter Objectives</a:t>
            </a:r>
          </a:p>
        </p:txBody>
      </p:sp>
      <p:sp>
        <p:nvSpPr>
          <p:cNvPr id="3" name="Content Placeholder 2"/>
          <p:cNvSpPr>
            <a:spLocks noGrp="1"/>
          </p:cNvSpPr>
          <p:nvPr>
            <p:ph idx="1"/>
          </p:nvPr>
        </p:nvSpPr>
        <p:spPr>
          <a:xfrm>
            <a:off x="994733" y="2318313"/>
            <a:ext cx="9763998" cy="1772423"/>
          </a:xfrm>
        </p:spPr>
        <p:txBody>
          <a:bodyPr>
            <a:noAutofit/>
          </a:bodyPr>
          <a:lstStyle/>
          <a:p>
            <a:pPr marL="0" indent="0" algn="just">
              <a:buNone/>
            </a:pPr>
            <a:r>
              <a:rPr lang="en-IN" sz="2400" dirty="0"/>
              <a:t>The students will be able to:</a:t>
            </a:r>
          </a:p>
          <a:p>
            <a:pPr marL="573088" indent="-341313" algn="just">
              <a:buFont typeface="Wingdings" pitchFamily="2" charset="2"/>
              <a:buChar char="q"/>
            </a:pPr>
            <a:r>
              <a:rPr lang="en-IN" sz="2400" dirty="0"/>
              <a:t>	</a:t>
            </a:r>
            <a:r>
              <a:rPr lang="en-US" sz="2400" dirty="0"/>
              <a:t>Multi-frame tool</a:t>
            </a:r>
          </a:p>
          <a:p>
            <a:pPr marL="573088" indent="-341313" algn="just">
              <a:buFont typeface="Wingdings" pitchFamily="2" charset="2"/>
              <a:buChar char="q"/>
            </a:pPr>
            <a:r>
              <a:rPr lang="en-US" sz="2400" dirty="0"/>
              <a:t>    Opacity control in timeline</a:t>
            </a:r>
            <a:endParaRPr lang="en-IN" sz="2400" dirty="0"/>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4</a:t>
            </a:fld>
            <a:endParaRPr lang="en-IN" dirty="0">
              <a:solidFill>
                <a:schemeClr val="tx1"/>
              </a:solidFill>
            </a:endParaRPr>
          </a:p>
        </p:txBody>
      </p:sp>
    </p:spTree>
    <p:extLst>
      <p:ext uri="{BB962C8B-B14F-4D97-AF65-F5344CB8AC3E}">
        <p14:creationId xmlns:p14="http://schemas.microsoft.com/office/powerpoint/2010/main" val="1820600327"/>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919" y="560034"/>
            <a:ext cx="9692640" cy="623433"/>
          </a:xfrm>
        </p:spPr>
        <p:txBody>
          <a:bodyPr>
            <a:normAutofit fontScale="90000"/>
          </a:bodyPr>
          <a:lstStyle/>
          <a:p>
            <a:r>
              <a:rPr lang="en-US" b="1" dirty="0">
                <a:solidFill>
                  <a:srgbClr val="FFFF00"/>
                </a:solidFill>
              </a:rPr>
              <a:t>Introduction</a:t>
            </a:r>
            <a:endParaRPr lang="en-IN" sz="32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5</a:t>
            </a:fld>
            <a:endParaRPr lang="en-IN" dirty="0">
              <a:solidFill>
                <a:schemeClr val="tx1"/>
              </a:solidFill>
            </a:endParaRPr>
          </a:p>
        </p:txBody>
      </p:sp>
      <p:sp>
        <p:nvSpPr>
          <p:cNvPr id="3" name="Rectangle 2"/>
          <p:cNvSpPr/>
          <p:nvPr/>
        </p:nvSpPr>
        <p:spPr>
          <a:xfrm>
            <a:off x="565361" y="1236161"/>
            <a:ext cx="10407439" cy="3046988"/>
          </a:xfrm>
          <a:prstGeom prst="rect">
            <a:avLst/>
          </a:prstGeom>
        </p:spPr>
        <p:txBody>
          <a:bodyPr wrap="square">
            <a:spAutoFit/>
          </a:bodyPr>
          <a:lstStyle/>
          <a:p>
            <a:pPr algn="just"/>
            <a:r>
              <a:rPr lang="en-US" sz="2400" dirty="0"/>
              <a:t>Rotoscoping technique allows VFX artist to correct the things in post-production. Although it is time consuming, but its result is really amazing. It is the same techniques which are used by the Fleischer and Disney studios. Here you find some amazing tools in digital rotoscoping that helps to accelerate your work. We are discussing about the finishing the rotoscoping. In this chapter, you will understand the techniques like multi-frame, extracting the tracking data from the shapes and opacity control in the timeline.</a:t>
            </a:r>
          </a:p>
        </p:txBody>
      </p:sp>
      <p:sp>
        <p:nvSpPr>
          <p:cNvPr id="4" name="Rectangle 3">
            <a:extLst>
              <a:ext uri="{FF2B5EF4-FFF2-40B4-BE49-F238E27FC236}">
                <a16:creationId xmlns:a16="http://schemas.microsoft.com/office/drawing/2014/main" id="{C09178C6-472E-4353-A470-C29C2EEB6944}"/>
              </a:ext>
            </a:extLst>
          </p:cNvPr>
          <p:cNvSpPr/>
          <p:nvPr/>
        </p:nvSpPr>
        <p:spPr>
          <a:xfrm>
            <a:off x="565361" y="4368247"/>
            <a:ext cx="5259773" cy="523220"/>
          </a:xfrm>
          <a:prstGeom prst="rect">
            <a:avLst/>
          </a:prstGeom>
        </p:spPr>
        <p:txBody>
          <a:bodyPr wrap="none">
            <a:spAutoFit/>
          </a:bodyPr>
          <a:lstStyle/>
          <a:p>
            <a:r>
              <a:rPr lang="en-IN" sz="2800" b="1" dirty="0">
                <a:solidFill>
                  <a:srgbClr val="FFC000"/>
                </a:solidFill>
                <a:latin typeface="Bookman Old Style" panose="02050604050505020204" pitchFamily="18" charset="0"/>
                <a:ea typeface="Calibri" panose="020F0502020204030204" pitchFamily="34" charset="0"/>
                <a:cs typeface="Mangal" panose="02040503050203030202" pitchFamily="18" charset="0"/>
              </a:rPr>
              <a:t>Create a shape and track it</a:t>
            </a:r>
            <a:endParaRPr lang="en-IN" sz="2800" dirty="0">
              <a:solidFill>
                <a:srgbClr val="FFC000"/>
              </a:solidFill>
            </a:endParaRPr>
          </a:p>
        </p:txBody>
      </p:sp>
      <p:sp>
        <p:nvSpPr>
          <p:cNvPr id="6" name="Rectangle 5">
            <a:extLst>
              <a:ext uri="{FF2B5EF4-FFF2-40B4-BE49-F238E27FC236}">
                <a16:creationId xmlns:a16="http://schemas.microsoft.com/office/drawing/2014/main" id="{977A10E1-13BA-4082-A03A-D5B11ECF9CA8}"/>
              </a:ext>
            </a:extLst>
          </p:cNvPr>
          <p:cNvSpPr/>
          <p:nvPr/>
        </p:nvSpPr>
        <p:spPr>
          <a:xfrm>
            <a:off x="683147" y="4891467"/>
            <a:ext cx="10289653" cy="830997"/>
          </a:xfrm>
          <a:prstGeom prst="rect">
            <a:avLst/>
          </a:prstGeom>
        </p:spPr>
        <p:txBody>
          <a:bodyPr wrap="square">
            <a:spAutoFit/>
          </a:bodyPr>
          <a:lstStyle/>
          <a:p>
            <a:pPr algn="just"/>
            <a:r>
              <a:rPr lang="en-IN" sz="2400" dirty="0"/>
              <a:t>Although you have learned it in previous chapters, it is a kind of link, which will help you to reveal a magical ‘multi-frame’ tool. </a:t>
            </a:r>
          </a:p>
        </p:txBody>
      </p:sp>
    </p:spTree>
    <p:extLst>
      <p:ext uri="{BB962C8B-B14F-4D97-AF65-F5344CB8AC3E}">
        <p14:creationId xmlns:p14="http://schemas.microsoft.com/office/powerpoint/2010/main" val="398939277"/>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65" y="309493"/>
            <a:ext cx="9692640" cy="623433"/>
          </a:xfrm>
        </p:spPr>
        <p:txBody>
          <a:bodyPr>
            <a:noAutofit/>
          </a:bodyPr>
          <a:lstStyle/>
          <a:p>
            <a:r>
              <a:rPr lang="en-US" sz="3600" b="1" dirty="0">
                <a:solidFill>
                  <a:srgbClr val="FFFF00"/>
                </a:solidFill>
              </a:rPr>
              <a:t>Multi-frame tool</a:t>
            </a:r>
            <a:endParaRPr lang="en-IN" sz="28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6</a:t>
            </a:fld>
            <a:endParaRPr lang="en-IN" dirty="0">
              <a:solidFill>
                <a:schemeClr val="tx1"/>
              </a:solidFill>
            </a:endParaRPr>
          </a:p>
        </p:txBody>
      </p:sp>
      <p:sp>
        <p:nvSpPr>
          <p:cNvPr id="6" name="Rectangle 5"/>
          <p:cNvSpPr/>
          <p:nvPr/>
        </p:nvSpPr>
        <p:spPr>
          <a:xfrm>
            <a:off x="426165" y="836674"/>
            <a:ext cx="10699035" cy="3139321"/>
          </a:xfrm>
          <a:prstGeom prst="rect">
            <a:avLst/>
          </a:prstGeom>
        </p:spPr>
        <p:txBody>
          <a:bodyPr wrap="square">
            <a:spAutoFit/>
          </a:bodyPr>
          <a:lstStyle/>
          <a:p>
            <a:pPr algn="just"/>
            <a:r>
              <a:rPr lang="en-US" sz="2200" dirty="0"/>
              <a:t>Suppose you have created shapes for an object to perform rotoscoping. You have transformed it in halfway. Suddenly you feel that you need some adjustment in basic shapes. What you will do now? To adjust the shape on every key frame will take lot of time. Here you can use Multi frame.</a:t>
            </a:r>
          </a:p>
          <a:p>
            <a:pPr algn="just"/>
            <a:r>
              <a:rPr lang="en-US" sz="2200" dirty="0"/>
              <a:t>Normally, adjusting a shape or points on a shape creates key frame only on that particular frame. When Multi Frame is activated, it modifies the Transform and Reshape tools to make adjustments across all previously set key frames or a selection of key frames. A red outline is drawn around the Viewer to know that Multi-frame is active.</a:t>
            </a:r>
          </a:p>
        </p:txBody>
      </p:sp>
      <p:sp>
        <p:nvSpPr>
          <p:cNvPr id="3" name="Rectangle 2">
            <a:extLst>
              <a:ext uri="{FF2B5EF4-FFF2-40B4-BE49-F238E27FC236}">
                <a16:creationId xmlns:a16="http://schemas.microsoft.com/office/drawing/2014/main" id="{F8FF6742-696A-48C9-A77B-21DF58618CC2}"/>
              </a:ext>
            </a:extLst>
          </p:cNvPr>
          <p:cNvSpPr/>
          <p:nvPr/>
        </p:nvSpPr>
        <p:spPr>
          <a:xfrm>
            <a:off x="6710104" y="6282978"/>
            <a:ext cx="3129383" cy="338554"/>
          </a:xfrm>
          <a:prstGeom prst="rect">
            <a:avLst/>
          </a:prstGeom>
        </p:spPr>
        <p:txBody>
          <a:bodyPr wrap="none">
            <a:spAutoFit/>
          </a:bodyPr>
          <a:lstStyle/>
          <a:p>
            <a:r>
              <a:rPr lang="en-US" sz="1600"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Multi-frame range bar </a:t>
            </a:r>
            <a:endParaRPr lang="en-IN" sz="1600" dirty="0">
              <a:solidFill>
                <a:srgbClr val="FFC000"/>
              </a:solidFill>
            </a:endParaRPr>
          </a:p>
        </p:txBody>
      </p:sp>
      <p:pic>
        <p:nvPicPr>
          <p:cNvPr id="9" name="Image395">
            <a:extLst>
              <a:ext uri="{FF2B5EF4-FFF2-40B4-BE49-F238E27FC236}">
                <a16:creationId xmlns:a16="http://schemas.microsoft.com/office/drawing/2014/main" id="{4BF4246D-C754-4DD5-A8B1-8AFF17FEFA81}"/>
              </a:ext>
            </a:extLst>
          </p:cNvPr>
          <p:cNvPicPr/>
          <p:nvPr/>
        </p:nvPicPr>
        <p:blipFill>
          <a:blip r:embed="rId2"/>
          <a:stretch>
            <a:fillRect/>
          </a:stretch>
        </p:blipFill>
        <p:spPr bwMode="auto">
          <a:xfrm>
            <a:off x="1593763" y="4120373"/>
            <a:ext cx="3238387" cy="2036028"/>
          </a:xfrm>
          <a:prstGeom prst="rect">
            <a:avLst/>
          </a:prstGeom>
        </p:spPr>
      </p:pic>
      <p:sp>
        <p:nvSpPr>
          <p:cNvPr id="7" name="Rectangle 6">
            <a:extLst>
              <a:ext uri="{FF2B5EF4-FFF2-40B4-BE49-F238E27FC236}">
                <a16:creationId xmlns:a16="http://schemas.microsoft.com/office/drawing/2014/main" id="{0C868F1E-0361-4B42-AB44-DEC53994805E}"/>
              </a:ext>
            </a:extLst>
          </p:cNvPr>
          <p:cNvSpPr/>
          <p:nvPr/>
        </p:nvSpPr>
        <p:spPr>
          <a:xfrm>
            <a:off x="1680148" y="6258079"/>
            <a:ext cx="3238387" cy="338554"/>
          </a:xfrm>
          <a:prstGeom prst="rect">
            <a:avLst/>
          </a:prstGeom>
        </p:spPr>
        <p:txBody>
          <a:bodyPr wrap="none">
            <a:spAutoFit/>
          </a:bodyPr>
          <a:lstStyle/>
          <a:p>
            <a:r>
              <a:rPr lang="en-IN" sz="1600" b="1" i="1" dirty="0">
                <a:solidFill>
                  <a:srgbClr val="FFC000"/>
                </a:solidFill>
                <a:latin typeface="Bookman Old Style" panose="02050604050505020204" pitchFamily="18" charset="0"/>
              </a:rPr>
              <a:t>Fig. 12.14 Multi-frame Tool </a:t>
            </a:r>
          </a:p>
        </p:txBody>
      </p:sp>
      <p:pic>
        <p:nvPicPr>
          <p:cNvPr id="10" name="Image396">
            <a:extLst>
              <a:ext uri="{FF2B5EF4-FFF2-40B4-BE49-F238E27FC236}">
                <a16:creationId xmlns:a16="http://schemas.microsoft.com/office/drawing/2014/main" id="{0DE0D519-B840-4536-BC34-4F3AC2FC1D58}"/>
              </a:ext>
            </a:extLst>
          </p:cNvPr>
          <p:cNvPicPr/>
          <p:nvPr/>
        </p:nvPicPr>
        <p:blipFill>
          <a:blip r:embed="rId3"/>
          <a:stretch>
            <a:fillRect/>
          </a:stretch>
        </p:blipFill>
        <p:spPr bwMode="auto">
          <a:xfrm>
            <a:off x="5710725" y="3984648"/>
            <a:ext cx="4887512" cy="2346456"/>
          </a:xfrm>
          <a:prstGeom prst="rect">
            <a:avLst/>
          </a:prstGeom>
        </p:spPr>
      </p:pic>
    </p:spTree>
    <p:extLst>
      <p:ext uri="{BB962C8B-B14F-4D97-AF65-F5344CB8AC3E}">
        <p14:creationId xmlns:p14="http://schemas.microsoft.com/office/powerpoint/2010/main" val="3526897284"/>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7</a:t>
            </a:fld>
            <a:endParaRPr lang="en-IN" dirty="0">
              <a:solidFill>
                <a:schemeClr val="tx1"/>
              </a:solidFill>
            </a:endParaRPr>
          </a:p>
        </p:txBody>
      </p:sp>
      <p:sp>
        <p:nvSpPr>
          <p:cNvPr id="4" name="Rectangle 3">
            <a:extLst>
              <a:ext uri="{FF2B5EF4-FFF2-40B4-BE49-F238E27FC236}">
                <a16:creationId xmlns:a16="http://schemas.microsoft.com/office/drawing/2014/main" id="{D5FC37E5-7E38-4DE7-B8A6-CDAD55766DCF}"/>
              </a:ext>
            </a:extLst>
          </p:cNvPr>
          <p:cNvSpPr/>
          <p:nvPr/>
        </p:nvSpPr>
        <p:spPr>
          <a:xfrm>
            <a:off x="396392" y="274093"/>
            <a:ext cx="6216749" cy="584561"/>
          </a:xfrm>
          <a:prstGeom prst="rect">
            <a:avLst/>
          </a:prstGeom>
        </p:spPr>
        <p:txBody>
          <a:bodyPr vert="horz" lIns="91440" tIns="45720" rIns="91440" bIns="45720" rtlCol="0" anchor="b">
            <a:normAutofit fontScale="97500"/>
          </a:bodyPr>
          <a:lstStyle/>
          <a:p>
            <a:pPr defTabSz="914400">
              <a:lnSpc>
                <a:spcPct val="90000"/>
              </a:lnSpc>
              <a:spcBef>
                <a:spcPct val="0"/>
              </a:spcBef>
            </a:pPr>
            <a:r>
              <a:rPr lang="en-US" sz="2800" b="1" spc="-50" dirty="0">
                <a:solidFill>
                  <a:srgbClr val="FFFF00"/>
                </a:solidFill>
                <a:latin typeface="+mj-lt"/>
                <a:ea typeface="+mj-ea"/>
                <a:cs typeface="+mj-cs"/>
              </a:rPr>
              <a:t>Opacity control in timeline</a:t>
            </a:r>
            <a:endParaRPr lang="en-IN" sz="2800" b="1" spc="-50" dirty="0">
              <a:solidFill>
                <a:srgbClr val="FFFF00"/>
              </a:solidFill>
              <a:latin typeface="+mj-lt"/>
              <a:ea typeface="+mj-ea"/>
              <a:cs typeface="+mj-cs"/>
            </a:endParaRPr>
          </a:p>
        </p:txBody>
      </p:sp>
      <p:sp>
        <p:nvSpPr>
          <p:cNvPr id="8" name="Rectangle 7">
            <a:extLst>
              <a:ext uri="{FF2B5EF4-FFF2-40B4-BE49-F238E27FC236}">
                <a16:creationId xmlns:a16="http://schemas.microsoft.com/office/drawing/2014/main" id="{7AE2922B-44E8-4A79-9B6F-00D59D8F4413}"/>
              </a:ext>
            </a:extLst>
          </p:cNvPr>
          <p:cNvSpPr/>
          <p:nvPr/>
        </p:nvSpPr>
        <p:spPr>
          <a:xfrm>
            <a:off x="564834" y="930843"/>
            <a:ext cx="10359840" cy="4154984"/>
          </a:xfrm>
          <a:prstGeom prst="rect">
            <a:avLst/>
          </a:prstGeom>
        </p:spPr>
        <p:txBody>
          <a:bodyPr wrap="square">
            <a:spAutoFit/>
          </a:bodyPr>
          <a:lstStyle/>
          <a:p>
            <a:pPr algn="just"/>
            <a:r>
              <a:rPr lang="en-US" sz="2200" dirty="0"/>
              <a:t>Opacity means transparency of the shapes. Like if a shape is opaque, it means its opacity is 0% and if a shape is fully transparent then it’s opacity is 100%.</a:t>
            </a:r>
          </a:p>
          <a:p>
            <a:pPr algn="just"/>
            <a:r>
              <a:rPr lang="en-US" sz="2200" dirty="0"/>
              <a:t>A question may arise that in rotoscoping, we need to breakdown object in different shapes and animate it according to object movement. Then why this opacity control is required. </a:t>
            </a:r>
          </a:p>
          <a:p>
            <a:pPr algn="just"/>
            <a:r>
              <a:rPr lang="en-US" sz="2200" dirty="0"/>
              <a:t>Recall the Chapter 11 of human roto, where you have dealt with many shape. You have to carry these shapes even they don’t have any use in between. It was really irritating to see these unwanted shapes in roto frame because it makes the rotoscoping complicated.</a:t>
            </a:r>
          </a:p>
          <a:p>
            <a:pPr algn="just"/>
            <a:r>
              <a:rPr lang="en-IN" sz="2200" dirty="0"/>
              <a:t>To overcome this problem, there are two possible ways.</a:t>
            </a:r>
          </a:p>
          <a:p>
            <a:pPr marL="457200" indent="-457200" algn="just">
              <a:buFont typeface="+mj-lt"/>
              <a:buAutoNum type="arabicPeriod"/>
            </a:pPr>
            <a:r>
              <a:rPr lang="en-IN" sz="2200" dirty="0"/>
              <a:t>Drag the unused shape outside the viewer/screen.</a:t>
            </a:r>
          </a:p>
          <a:p>
            <a:pPr marL="457200" indent="-457200" algn="just">
              <a:buFont typeface="+mj-lt"/>
              <a:buAutoNum type="arabicPeriod"/>
            </a:pPr>
            <a:r>
              <a:rPr lang="en-IN" sz="2200" dirty="0"/>
              <a:t>Keep the opacity at 0% till these shapes have no use.</a:t>
            </a:r>
          </a:p>
        </p:txBody>
      </p:sp>
    </p:spTree>
    <p:extLst>
      <p:ext uri="{BB962C8B-B14F-4D97-AF65-F5344CB8AC3E}">
        <p14:creationId xmlns:p14="http://schemas.microsoft.com/office/powerpoint/2010/main" val="1713045762"/>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6484" y="1602939"/>
            <a:ext cx="9829800" cy="2848016"/>
          </a:xfrm>
        </p:spPr>
        <p:txBody>
          <a:bodyPr>
            <a:normAutofit/>
          </a:bodyPr>
          <a:lstStyle/>
          <a:p>
            <a:pPr marL="60325" indent="-1588" algn="ctr">
              <a:lnSpc>
                <a:spcPct val="100000"/>
              </a:lnSpc>
              <a:buNone/>
            </a:pPr>
            <a:r>
              <a:rPr lang="en-US" sz="4000" b="1" dirty="0">
                <a:solidFill>
                  <a:srgbClr val="FFFF00"/>
                </a:solidFill>
                <a:cs typeface="Century Schoolbook"/>
              </a:rPr>
              <a:t>Summary</a:t>
            </a:r>
          </a:p>
          <a:p>
            <a:pPr marL="60325" indent="-1588" algn="just">
              <a:lnSpc>
                <a:spcPct val="100000"/>
              </a:lnSpc>
              <a:buNone/>
            </a:pPr>
            <a:r>
              <a:rPr lang="en-IN" sz="2400" dirty="0"/>
              <a:t>In this lesson you have learnt about the </a:t>
            </a:r>
            <a:r>
              <a:rPr lang="en-US" sz="2400" dirty="0"/>
              <a:t>You can make adjustment on multiple frames at once by using Multi-frame tool. You can use single tracker in multiple times in different shapes. To remove unused shape from viewer panel, either drag it out from the Viewer panel or Keep the shape's opacity to zero, until the shape is in use. </a:t>
            </a:r>
          </a:p>
          <a:p>
            <a:pPr marL="60325" indent="-1588" algn="just">
              <a:lnSpc>
                <a:spcPct val="100000"/>
              </a:lnSpc>
              <a:buNone/>
            </a:pPr>
            <a:endParaRPr lang="en-US" sz="800" dirty="0"/>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8</a:t>
            </a:fld>
            <a:endParaRPr lang="en-IN" dirty="0">
              <a:solidFill>
                <a:schemeClr val="tx1"/>
              </a:solidFill>
            </a:endParaRPr>
          </a:p>
        </p:txBody>
      </p:sp>
    </p:spTree>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r>
              <a:rPr lang="en-IN" sz="3100" dirty="0">
                <a:solidFill>
                  <a:srgbClr val="FFFF00"/>
                </a:solidFill>
              </a:rPr>
              <a:t>Project Coordinator : </a:t>
            </a:r>
            <a:r>
              <a:rPr lang="en-IN" sz="3100" dirty="0" err="1"/>
              <a:t>Dr.</a:t>
            </a:r>
            <a:r>
              <a:rPr lang="en-IN" sz="3100" dirty="0"/>
              <a:t> Deepak D. </a:t>
            </a:r>
            <a:r>
              <a:rPr lang="en-IN" sz="3100" dirty="0" err="1"/>
              <a:t>Shudhalwar</a:t>
            </a:r>
            <a:br>
              <a:rPr lang="en-IN" sz="3100" dirty="0"/>
            </a:br>
            <a:br>
              <a:rPr lang="en-IN" sz="3100" dirty="0"/>
            </a:br>
            <a:r>
              <a:rPr lang="en-IN" sz="2700" dirty="0">
                <a:solidFill>
                  <a:srgbClr val="FFFF00"/>
                </a:solidFill>
              </a:rPr>
              <a:t>Assistance</a:t>
            </a:r>
            <a:br>
              <a:rPr lang="en-IN" sz="2700" dirty="0"/>
            </a:br>
            <a:r>
              <a:rPr lang="en-IN" sz="2700" dirty="0"/>
              <a:t>Mr. </a:t>
            </a:r>
            <a:r>
              <a:rPr lang="en-IN" sz="2700" dirty="0" err="1"/>
              <a:t>Abhinaw</a:t>
            </a:r>
            <a:r>
              <a:rPr lang="en-IN" sz="2700" dirty="0"/>
              <a:t> Kumar Dwivedi</a:t>
            </a:r>
            <a:br>
              <a:rPr lang="en-IN" sz="2700" dirty="0"/>
            </a:br>
            <a:r>
              <a:rPr lang="en-IN" sz="2700" dirty="0"/>
              <a:t>Mr. Rajesh Kahar</a:t>
            </a:r>
            <a:br>
              <a:rPr lang="en-IN" sz="2700" dirty="0"/>
            </a:br>
            <a:br>
              <a:rPr lang="en-IN" sz="4900" dirty="0"/>
            </a:br>
            <a:endParaRPr lang="en-IN" dirty="0"/>
          </a:p>
        </p:txBody>
      </p:sp>
      <p:sp>
        <p:nvSpPr>
          <p:cNvPr id="6" name="Subtitle 4"/>
          <p:cNvSpPr txBox="1">
            <a:spLocks/>
          </p:cNvSpPr>
          <p:nvPr/>
        </p:nvSpPr>
        <p:spPr>
          <a:xfrm>
            <a:off x="504968" y="4549096"/>
            <a:ext cx="10495128" cy="2062683"/>
          </a:xfrm>
          <a:prstGeom prst="rect">
            <a:avLst/>
          </a:prstGeom>
        </p:spPr>
        <p:txBody>
          <a:bodyPr vert="horz" lIns="91440" tIns="45720" rIns="91440" bIns="45720" rtlCol="0">
            <a:normAutofit fontScale="250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a:p>
            <a:pPr algn="ctr">
              <a:lnSpc>
                <a:spcPct val="120000"/>
              </a:lnSpc>
              <a:spcBef>
                <a:spcPts val="0"/>
              </a:spcBef>
              <a:spcAft>
                <a:spcPts val="0"/>
              </a:spcAft>
            </a:pPr>
            <a:r>
              <a:rPr lang="en-IN" sz="5600" b="1" dirty="0">
                <a:solidFill>
                  <a:schemeClr val="tx1"/>
                </a:solidFill>
              </a:rPr>
              <a:t>Joint Director</a:t>
            </a:r>
          </a:p>
          <a:p>
            <a:pPr algn="ctr">
              <a:lnSpc>
                <a:spcPct val="120000"/>
              </a:lnSpc>
              <a:spcBef>
                <a:spcPts val="0"/>
              </a:spcBef>
              <a:spcAft>
                <a:spcPts val="0"/>
              </a:spcAft>
            </a:pPr>
            <a:r>
              <a:rPr lang="en-IN" sz="6400" dirty="0">
                <a:solidFill>
                  <a:schemeClr val="tx1"/>
                </a:solidFill>
              </a:rPr>
              <a:t>PSS Central Institute of Vocational Education</a:t>
            </a:r>
          </a:p>
          <a:p>
            <a:pPr algn="ctr">
              <a:lnSpc>
                <a:spcPct val="120000"/>
              </a:lnSpc>
              <a:spcBef>
                <a:spcPts val="0"/>
              </a:spcBef>
              <a:spcAft>
                <a:spcPts val="0"/>
              </a:spcAft>
            </a:pPr>
            <a:r>
              <a:rPr lang="en-IN" sz="6400" dirty="0">
                <a:solidFill>
                  <a:schemeClr val="tx1"/>
                </a:solidFill>
              </a:rPr>
              <a:t>Shyamla Hills, Bhopal – 462013 , Madhya Pradesh, India</a:t>
            </a:r>
            <a:br>
              <a:rPr lang="en-IN" sz="6400" dirty="0">
                <a:solidFill>
                  <a:schemeClr val="tx1"/>
                </a:solidFill>
              </a:rPr>
            </a:br>
            <a:r>
              <a:rPr lang="en-IN" sz="6400" b="1" dirty="0">
                <a:solidFill>
                  <a:schemeClr val="tx1"/>
                </a:solidFill>
              </a:rPr>
              <a:t>__________________________________________________________________________</a:t>
            </a:r>
            <a:endParaRPr lang="en-IN" sz="6400" dirty="0">
              <a:solidFill>
                <a:schemeClr val="tx1"/>
              </a:solidFill>
            </a:endParaRPr>
          </a:p>
          <a:p>
            <a:pPr algn="ctr">
              <a:lnSpc>
                <a:spcPct val="120000"/>
              </a:lnSpc>
              <a:spcBef>
                <a:spcPts val="0"/>
              </a:spcBef>
              <a:spcAft>
                <a:spcPts val="0"/>
              </a:spcAft>
            </a:pPr>
            <a:r>
              <a:rPr lang="en-IN" sz="4800" b="1" dirty="0">
                <a:solidFill>
                  <a:schemeClr val="tx1"/>
                </a:solidFill>
              </a:rPr>
              <a:t>E-mail: </a:t>
            </a:r>
            <a:r>
              <a:rPr lang="en-IN" sz="4800" b="1" dirty="0" err="1">
                <a:solidFill>
                  <a:schemeClr val="tx1"/>
                </a:solidFill>
              </a:rPr>
              <a:t>jdpsscive@gmail.com</a:t>
            </a:r>
            <a:br>
              <a:rPr lang="en-IN" sz="4800" b="1" dirty="0">
                <a:solidFill>
                  <a:schemeClr val="tx1"/>
                </a:solidFill>
              </a:rPr>
            </a:br>
            <a:r>
              <a:rPr lang="en-IN" sz="4800" b="1" dirty="0">
                <a:solidFill>
                  <a:schemeClr val="tx1"/>
                </a:solidFill>
              </a:rPr>
              <a:t>Tel. +91 755 2660691, 2704100, 2660391, 2660564</a:t>
            </a:r>
            <a:br>
              <a:rPr lang="en-IN" sz="4800" b="1" dirty="0">
                <a:solidFill>
                  <a:schemeClr val="tx1"/>
                </a:solidFill>
              </a:rPr>
            </a:br>
            <a:r>
              <a:rPr lang="en-IN" sz="4800" b="1" dirty="0">
                <a:solidFill>
                  <a:schemeClr val="tx1"/>
                </a:solidFill>
              </a:rPr>
              <a:t>Fax +91 755 2660481</a:t>
            </a:r>
            <a:br>
              <a:rPr lang="en-IN" sz="4800" b="1" dirty="0">
                <a:solidFill>
                  <a:schemeClr val="tx1"/>
                </a:solidFill>
              </a:rPr>
            </a:br>
            <a:r>
              <a:rPr lang="en-IN" sz="4800" b="1" dirty="0">
                <a:solidFill>
                  <a:schemeClr val="tx1"/>
                </a:solidFill>
              </a:rPr>
              <a:t>Website: </a:t>
            </a:r>
            <a:r>
              <a:rPr lang="en-IN" sz="4800" b="1" dirty="0" err="1">
                <a:solidFill>
                  <a:schemeClr val="tx1"/>
                </a:solidFill>
              </a:rPr>
              <a:t>www.psscive.ac.in</a:t>
            </a:r>
            <a:endParaRPr lang="en-IN" sz="4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9</a:t>
            </a:fld>
            <a:endParaRPr lang="en-IN" dirty="0">
              <a:solidFill>
                <a:schemeClr val="tx1"/>
              </a:solidFill>
            </a:endParaRPr>
          </a:p>
        </p:txBody>
      </p:sp>
      <p:sp>
        <p:nvSpPr>
          <p:cNvPr id="8" name="Rectangle 7"/>
          <p:cNvSpPr/>
          <p:nvPr/>
        </p:nvSpPr>
        <p:spPr>
          <a:xfrm>
            <a:off x="7325714" y="6611779"/>
            <a:ext cx="6096000" cy="246221"/>
          </a:xfrm>
          <a:prstGeom prst="rect">
            <a:avLst/>
          </a:prstGeom>
        </p:spPr>
        <p:txBody>
          <a:bodyPr>
            <a:spAutoFit/>
          </a:bodyPr>
          <a:lstStyle/>
          <a:p>
            <a:r>
              <a:rPr lang="en-IN" sz="1000" dirty="0"/>
              <a:t>© PSS Central Institute of Vocational Education, Bhopal 2019</a:t>
            </a:r>
          </a:p>
        </p:txBody>
      </p:sp>
      <p:pic>
        <p:nvPicPr>
          <p:cNvPr id="10" name="Picture 2" descr="Image result for ncert logo transparent whi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21478" y="3561162"/>
            <a:ext cx="678381" cy="98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174416"/>
      </p:ext>
    </p:extLst>
  </p:cSld>
  <p:clrMapOvr>
    <a:masterClrMapping/>
  </p:clrMapOvr>
  <p:transition advClick="0"/>
</p:sld>
</file>

<file path=ppt/theme/theme1.xml><?xml version="1.0" encoding="utf-8"?>
<a:theme xmlns:a="http://schemas.openxmlformats.org/drawingml/2006/main" name="View">
  <a:themeElements>
    <a:clrScheme name="View">
      <a:dk1>
        <a:sysClr val="windowText" lastClr="000000"/>
      </a:dk1>
      <a:lt1>
        <a:sysClr val="window" lastClr="FFFFFF"/>
      </a:lt1>
      <a:dk2>
        <a:srgbClr val="564B3C"/>
      </a:dk2>
      <a:lt2>
        <a:srgbClr val="ECEDD1"/>
      </a:lt2>
      <a:accent1>
        <a:srgbClr val="93A299"/>
      </a:accent1>
      <a:accent2>
        <a:srgbClr val="CB4B30"/>
      </a:accent2>
      <a:accent3>
        <a:srgbClr val="B5AE53"/>
      </a:accent3>
      <a:accent4>
        <a:srgbClr val="6F6A7A"/>
      </a:accent4>
      <a:accent5>
        <a:srgbClr val="E8B54D"/>
      </a:accent5>
      <a:accent6>
        <a:srgbClr val="8A7952"/>
      </a:accent6>
      <a:hlink>
        <a:srgbClr val="9F9F0B"/>
      </a:hlink>
      <a:folHlink>
        <a:srgbClr val="B2B2B2"/>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3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866257B-E5CE-4C43-9210-F2DE76BE10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View</Template>
  <TotalTime>7267845</TotalTime>
  <Words>758</Words>
  <Application>Microsoft Office PowerPoint</Application>
  <PresentationFormat>Widescreen</PresentationFormat>
  <Paragraphs>58</Paragraphs>
  <Slides>10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Bookman Old Style</vt:lpstr>
      <vt:lpstr>Calibri</vt:lpstr>
      <vt:lpstr>Century Schoolbook</vt:lpstr>
      <vt:lpstr>Mangal</vt:lpstr>
      <vt:lpstr>Wingdings</vt:lpstr>
      <vt:lpstr>Wingdings 2</vt:lpstr>
      <vt:lpstr>View</vt:lpstr>
      <vt:lpstr>JOB ROLE –  ROTO ARTIST Sector – Media and Entertainment Sector          (Qualification Pack Code:  MES/Q3504)  ( Class-XII )</vt:lpstr>
      <vt:lpstr>PowerPoint Presentation</vt:lpstr>
      <vt:lpstr>Content </vt:lpstr>
      <vt:lpstr>Chapter Objectives</vt:lpstr>
      <vt:lpstr>Introduction</vt:lpstr>
      <vt:lpstr>Multi-frame tool</vt:lpstr>
      <vt:lpstr>PowerPoint Presentation</vt:lpstr>
      <vt:lpstr>PowerPoint Presentation</vt:lpstr>
      <vt:lpstr>                                       Project Coordinator : Dr. Deepak D. Shudhalwar  Assistance Mr. Abhinaw Kumar Dwivedi Mr. Rajesh Kahar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Sector:xxxxxxxxxx Job Role:xxxxxxx Class:xxxx Unit:xxxxxxx</dc:title>
  <dc:creator>Rajesh Khambayat</dc:creator>
  <cp:lastModifiedBy>Rajesh</cp:lastModifiedBy>
  <cp:revision>826</cp:revision>
  <dcterms:created xsi:type="dcterms:W3CDTF">2019-09-09T07:12:13Z</dcterms:created>
  <dcterms:modified xsi:type="dcterms:W3CDTF">2023-03-10T05:36:54Z</dcterms:modified>
</cp:coreProperties>
</file>