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handoutMasterIdLst>
    <p:handoutMasterId r:id="rId21"/>
  </p:handoutMasterIdLst>
  <p:sldIdLst>
    <p:sldId id="256" r:id="rId2"/>
    <p:sldId id="379" r:id="rId3"/>
    <p:sldId id="257" r:id="rId4"/>
    <p:sldId id="298" r:id="rId5"/>
    <p:sldId id="259" r:id="rId6"/>
    <p:sldId id="418" r:id="rId7"/>
    <p:sldId id="488" r:id="rId8"/>
    <p:sldId id="419" r:id="rId9"/>
    <p:sldId id="489" r:id="rId10"/>
    <p:sldId id="490" r:id="rId11"/>
    <p:sldId id="491" r:id="rId12"/>
    <p:sldId id="492" r:id="rId13"/>
    <p:sldId id="493" r:id="rId14"/>
    <p:sldId id="494" r:id="rId15"/>
    <p:sldId id="495" r:id="rId16"/>
    <p:sldId id="417" r:id="rId17"/>
    <p:sldId id="263" r:id="rId18"/>
    <p:sldId id="487"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8EFF"/>
    <a:srgbClr val="E07AE0"/>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50" autoAdjust="0"/>
    <p:restoredTop sz="94660" autoAdjust="0"/>
  </p:normalViewPr>
  <p:slideViewPr>
    <p:cSldViewPr snapToGrid="0" showGuides="1">
      <p:cViewPr varScale="1">
        <p:scale>
          <a:sx n="40" d="100"/>
          <a:sy n="40" d="100"/>
        </p:scale>
        <p:origin x="72" y="624"/>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3/10/2023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10-03-2023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10-03-2023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10-03-2023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10-03-2023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10-03-2023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10-03-2023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10-03-2023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10-03-2023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0375" y="907014"/>
            <a:ext cx="10820769" cy="3218412"/>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8" y="465423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14433" y="4406379"/>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422" y="208888"/>
            <a:ext cx="9692640" cy="623433"/>
          </a:xfrm>
        </p:spPr>
        <p:txBody>
          <a:bodyPr>
            <a:noAutofit/>
          </a:bodyPr>
          <a:lstStyle/>
          <a:p>
            <a:r>
              <a:rPr lang="en-US" sz="3600" b="1" dirty="0">
                <a:solidFill>
                  <a:srgbClr val="FFFF00"/>
                </a:solidFill>
              </a:rPr>
              <a:t>Viewing Stereo</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3" name="Rectangle 2"/>
          <p:cNvSpPr/>
          <p:nvPr/>
        </p:nvSpPr>
        <p:spPr>
          <a:xfrm>
            <a:off x="328612" y="866036"/>
            <a:ext cx="10668251" cy="3046988"/>
          </a:xfrm>
          <a:prstGeom prst="rect">
            <a:avLst/>
          </a:prstGeom>
        </p:spPr>
        <p:txBody>
          <a:bodyPr wrap="square">
            <a:spAutoFit/>
          </a:bodyPr>
          <a:lstStyle/>
          <a:p>
            <a:pPr algn="just"/>
            <a:r>
              <a:rPr lang="en-US" sz="2400" dirty="0"/>
              <a:t>Once you have the left and right eye views, the next challenge is to project the correct view to each eye in such a way that the other eye does not see it. One of the oldest, cheapest, and poorest-quality methods is “anaglyph”—the old red and blue (cyan, really) glasses. If you have a pair of anaglyph glasses, it would be a good time to get them out and try them on the stereo image. Anaglyph suffers from a number of deficiencies. Color purity and brightness are reduced, and with high contrast images there will be “ghosting” where one eye’s view “leaks” into the other eye.</a:t>
            </a:r>
          </a:p>
        </p:txBody>
      </p:sp>
      <p:sp>
        <p:nvSpPr>
          <p:cNvPr id="4" name="Rectangle 3">
            <a:extLst>
              <a:ext uri="{FF2B5EF4-FFF2-40B4-BE49-F238E27FC236}">
                <a16:creationId xmlns:a16="http://schemas.microsoft.com/office/drawing/2014/main" id="{04E00045-E2C7-4097-A678-A9B8F2080354}"/>
              </a:ext>
            </a:extLst>
          </p:cNvPr>
          <p:cNvSpPr/>
          <p:nvPr/>
        </p:nvSpPr>
        <p:spPr>
          <a:xfrm>
            <a:off x="4453545" y="6283849"/>
            <a:ext cx="2899900" cy="390813"/>
          </a:xfrm>
          <a:prstGeom prst="rect">
            <a:avLst/>
          </a:prstGeom>
        </p:spPr>
        <p:txBody>
          <a:bodyPr wrap="square">
            <a:spAutoFit/>
          </a:bodyPr>
          <a:lstStyle/>
          <a:p>
            <a:pPr algn="just" hangingPunct="0">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Anaglyph glasses</a:t>
            </a:r>
            <a:endParaRPr lang="en-IN" sz="24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pic>
        <p:nvPicPr>
          <p:cNvPr id="9" name="Image327">
            <a:extLst>
              <a:ext uri="{FF2B5EF4-FFF2-40B4-BE49-F238E27FC236}">
                <a16:creationId xmlns:a16="http://schemas.microsoft.com/office/drawing/2014/main" id="{B2045528-8955-4012-AE23-93405041F2D5}"/>
              </a:ext>
            </a:extLst>
          </p:cNvPr>
          <p:cNvPicPr/>
          <p:nvPr/>
        </p:nvPicPr>
        <p:blipFill>
          <a:blip r:embed="rId2"/>
          <a:srcRect l="3145" t="-30" r="-30" b="22186"/>
          <a:stretch>
            <a:fillRect/>
          </a:stretch>
        </p:blipFill>
        <p:spPr bwMode="auto">
          <a:xfrm>
            <a:off x="2925259" y="4000220"/>
            <a:ext cx="5474956" cy="2305814"/>
          </a:xfrm>
          <a:prstGeom prst="rect">
            <a:avLst/>
          </a:prstGeom>
        </p:spPr>
      </p:pic>
    </p:spTree>
    <p:extLst>
      <p:ext uri="{BB962C8B-B14F-4D97-AF65-F5344CB8AC3E}">
        <p14:creationId xmlns:p14="http://schemas.microsoft.com/office/powerpoint/2010/main" val="1535717247"/>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1" y="112636"/>
            <a:ext cx="9692640" cy="623433"/>
          </a:xfrm>
        </p:spPr>
        <p:txBody>
          <a:bodyPr>
            <a:noAutofit/>
          </a:bodyPr>
          <a:lstStyle/>
          <a:p>
            <a:r>
              <a:rPr lang="en-US" sz="3600" b="1" dirty="0">
                <a:solidFill>
                  <a:srgbClr val="FFFF00"/>
                </a:solidFill>
              </a:rPr>
              <a:t>Viewing Stereo</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4" name="Rectangle 3">
            <a:extLst>
              <a:ext uri="{FF2B5EF4-FFF2-40B4-BE49-F238E27FC236}">
                <a16:creationId xmlns:a16="http://schemas.microsoft.com/office/drawing/2014/main" id="{04E00045-E2C7-4097-A678-A9B8F2080354}"/>
              </a:ext>
            </a:extLst>
          </p:cNvPr>
          <p:cNvSpPr/>
          <p:nvPr/>
        </p:nvSpPr>
        <p:spPr>
          <a:xfrm>
            <a:off x="3701469" y="6230176"/>
            <a:ext cx="5242762" cy="390813"/>
          </a:xfrm>
          <a:prstGeom prst="rect">
            <a:avLst/>
          </a:prstGeom>
        </p:spPr>
        <p:txBody>
          <a:bodyPr wrap="square">
            <a:spAutoFit/>
          </a:bodyPr>
          <a:lstStyle/>
          <a:p>
            <a:pPr algn="just" hangingPunct="0">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a) &amp; (b) Active and passive 3D glass</a:t>
            </a:r>
            <a:endParaRPr lang="en-IN" sz="24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
        <p:nvSpPr>
          <p:cNvPr id="8" name="Rectangle 7">
            <a:extLst>
              <a:ext uri="{FF2B5EF4-FFF2-40B4-BE49-F238E27FC236}">
                <a16:creationId xmlns:a16="http://schemas.microsoft.com/office/drawing/2014/main" id="{6BEF1FA0-D73D-4C63-8D12-1E285B925C4A}"/>
              </a:ext>
            </a:extLst>
          </p:cNvPr>
          <p:cNvSpPr/>
          <p:nvPr/>
        </p:nvSpPr>
        <p:spPr>
          <a:xfrm>
            <a:off x="328611" y="772847"/>
            <a:ext cx="10792327" cy="2623795"/>
          </a:xfrm>
          <a:prstGeom prst="rect">
            <a:avLst/>
          </a:prstGeom>
        </p:spPr>
        <p:txBody>
          <a:bodyPr wrap="square">
            <a:spAutoFit/>
          </a:bodyPr>
          <a:lstStyle/>
          <a:p>
            <a:pPr algn="just"/>
            <a:r>
              <a:rPr lang="en-US" sz="2350" dirty="0"/>
              <a:t>When you watch a 3D movie in theater, the technology is polarized light and glasses, Which is known as “passive “glasses, since they are not required any electronics. It is inexpensive, but the quality is much better than anaglyph glasses. These glasses also have drawback of reduce brightness, due to polarize filter. For a workstation, “active” glasses are used. These glasses have LCD shutters synced to the monitor. Since active glasses are electronic accessories, they are expensive, costing well over 100$ per pair. </a:t>
            </a:r>
            <a:endParaRPr lang="en-IN" sz="2350" dirty="0"/>
          </a:p>
        </p:txBody>
      </p:sp>
      <p:pic>
        <p:nvPicPr>
          <p:cNvPr id="10" name="Image328">
            <a:extLst>
              <a:ext uri="{FF2B5EF4-FFF2-40B4-BE49-F238E27FC236}">
                <a16:creationId xmlns:a16="http://schemas.microsoft.com/office/drawing/2014/main" id="{3716B079-849B-4AB8-8ED6-D3FF8BA1335F}"/>
              </a:ext>
            </a:extLst>
          </p:cNvPr>
          <p:cNvPicPr/>
          <p:nvPr/>
        </p:nvPicPr>
        <p:blipFill>
          <a:blip r:embed="rId2"/>
          <a:srcRect l="-37" t="-56" r="-37" b="-56"/>
          <a:stretch>
            <a:fillRect/>
          </a:stretch>
        </p:blipFill>
        <p:spPr bwMode="auto">
          <a:xfrm>
            <a:off x="1261915" y="3464408"/>
            <a:ext cx="4462859" cy="2744755"/>
          </a:xfrm>
          <a:prstGeom prst="rect">
            <a:avLst/>
          </a:prstGeom>
        </p:spPr>
      </p:pic>
      <p:pic>
        <p:nvPicPr>
          <p:cNvPr id="11" name="Image329">
            <a:extLst>
              <a:ext uri="{FF2B5EF4-FFF2-40B4-BE49-F238E27FC236}">
                <a16:creationId xmlns:a16="http://schemas.microsoft.com/office/drawing/2014/main" id="{07BEC6B1-018D-4A30-93A3-DA64FFCF29A1}"/>
              </a:ext>
            </a:extLst>
          </p:cNvPr>
          <p:cNvPicPr/>
          <p:nvPr/>
        </p:nvPicPr>
        <p:blipFill>
          <a:blip r:embed="rId3"/>
          <a:srcRect l="-39" t="-63" r="-39" b="-63"/>
          <a:stretch>
            <a:fillRect/>
          </a:stretch>
        </p:blipFill>
        <p:spPr bwMode="auto">
          <a:xfrm>
            <a:off x="6000083" y="3461358"/>
            <a:ext cx="4462859" cy="2744755"/>
          </a:xfrm>
          <a:prstGeom prst="rect">
            <a:avLst/>
          </a:prstGeom>
        </p:spPr>
      </p:pic>
    </p:spTree>
    <p:extLst>
      <p:ext uri="{BB962C8B-B14F-4D97-AF65-F5344CB8AC3E}">
        <p14:creationId xmlns:p14="http://schemas.microsoft.com/office/powerpoint/2010/main" val="859540687"/>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1" y="112636"/>
            <a:ext cx="9692640" cy="623433"/>
          </a:xfrm>
        </p:spPr>
        <p:txBody>
          <a:bodyPr>
            <a:noAutofit/>
          </a:bodyPr>
          <a:lstStyle/>
          <a:p>
            <a:r>
              <a:rPr lang="en-US" sz="3600" b="1" dirty="0">
                <a:solidFill>
                  <a:srgbClr val="FFFF00"/>
                </a:solidFill>
              </a:rPr>
              <a:t>Stereo Conversion</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8" name="Rectangle 7">
            <a:extLst>
              <a:ext uri="{FF2B5EF4-FFF2-40B4-BE49-F238E27FC236}">
                <a16:creationId xmlns:a16="http://schemas.microsoft.com/office/drawing/2014/main" id="{6BEF1FA0-D73D-4C63-8D12-1E285B925C4A}"/>
              </a:ext>
            </a:extLst>
          </p:cNvPr>
          <p:cNvSpPr/>
          <p:nvPr/>
        </p:nvSpPr>
        <p:spPr>
          <a:xfrm>
            <a:off x="400800" y="839686"/>
            <a:ext cx="10523873" cy="4793620"/>
          </a:xfrm>
          <a:prstGeom prst="rect">
            <a:avLst/>
          </a:prstGeom>
        </p:spPr>
        <p:txBody>
          <a:bodyPr wrap="square">
            <a:spAutoFit/>
          </a:bodyPr>
          <a:lstStyle/>
          <a:p>
            <a:pPr algn="just"/>
            <a:r>
              <a:rPr lang="en-US" sz="2350" dirty="0"/>
              <a:t>In this process, we convert 2D movie in stereo 3D film by using difficult post-production workflow. In stereo conversion, massive amount of roto work required. For this reason, most stereo conversion is being done largely in India. Even if the stereo conversion is performed in the USA, its roto work is done mostly out of the country.   </a:t>
            </a:r>
          </a:p>
          <a:p>
            <a:pPr algn="just"/>
            <a:r>
              <a:rPr lang="en-US" sz="2350" dirty="0"/>
              <a:t>Many stereo 3D movies are actually produced using the “checkerboard” method where some scenes are shot in stereo and others are converted to stereo in post-production. Each approach, shooting in stereo and converting to stereo, has its advantages and drawbacks. So the decision is made scene by scene as to which method to use and they are inter-cut in the final movie. The big advantage of stereo conversion is that, it is possible to set the stereo depth and convergence of each shot for best artistic results since its stereo is being constructed from scratch.</a:t>
            </a:r>
          </a:p>
        </p:txBody>
      </p:sp>
    </p:spTree>
    <p:extLst>
      <p:ext uri="{BB962C8B-B14F-4D97-AF65-F5344CB8AC3E}">
        <p14:creationId xmlns:p14="http://schemas.microsoft.com/office/powerpoint/2010/main" val="4256641507"/>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1" y="112636"/>
            <a:ext cx="9692640" cy="623433"/>
          </a:xfrm>
        </p:spPr>
        <p:txBody>
          <a:bodyPr>
            <a:noAutofit/>
          </a:bodyPr>
          <a:lstStyle/>
          <a:p>
            <a:r>
              <a:rPr lang="en-US" sz="3600" b="1">
                <a:solidFill>
                  <a:srgbClr val="FFFF00"/>
                </a:solidFill>
              </a:rPr>
              <a:t>Stereo Conversion</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8" name="Rectangle 7">
            <a:extLst>
              <a:ext uri="{FF2B5EF4-FFF2-40B4-BE49-F238E27FC236}">
                <a16:creationId xmlns:a16="http://schemas.microsoft.com/office/drawing/2014/main" id="{6BEF1FA0-D73D-4C63-8D12-1E285B925C4A}"/>
              </a:ext>
            </a:extLst>
          </p:cNvPr>
          <p:cNvSpPr/>
          <p:nvPr/>
        </p:nvSpPr>
        <p:spPr>
          <a:xfrm>
            <a:off x="328612" y="676595"/>
            <a:ext cx="5510462" cy="2985433"/>
          </a:xfrm>
          <a:prstGeom prst="rect">
            <a:avLst/>
          </a:prstGeom>
        </p:spPr>
        <p:txBody>
          <a:bodyPr wrap="square">
            <a:spAutoFit/>
          </a:bodyPr>
          <a:lstStyle/>
          <a:p>
            <a:pPr algn="just"/>
            <a:r>
              <a:rPr lang="en-US" sz="2350" dirty="0"/>
              <a:t>Doing a stereo conversion on a feature film is a non-trivial project, and not just from the labor standpoint. There are definite technical issues to address as well as a variety of artistic issues to get right. In this section we will take a close look at the entire stereo conversion process. </a:t>
            </a:r>
          </a:p>
        </p:txBody>
      </p:sp>
      <p:pic>
        <p:nvPicPr>
          <p:cNvPr id="6" name="Image330">
            <a:extLst>
              <a:ext uri="{FF2B5EF4-FFF2-40B4-BE49-F238E27FC236}">
                <a16:creationId xmlns:a16="http://schemas.microsoft.com/office/drawing/2014/main" id="{CEC2B1A3-CCE1-481D-BE95-83154E57F347}"/>
              </a:ext>
            </a:extLst>
          </p:cNvPr>
          <p:cNvPicPr/>
          <p:nvPr/>
        </p:nvPicPr>
        <p:blipFill>
          <a:blip r:embed="rId2"/>
          <a:srcRect l="-7" t="-14" r="-7" b="-14"/>
          <a:stretch>
            <a:fillRect/>
          </a:stretch>
        </p:blipFill>
        <p:spPr bwMode="auto">
          <a:xfrm>
            <a:off x="6103767" y="797084"/>
            <a:ext cx="4989347" cy="2985433"/>
          </a:xfrm>
          <a:prstGeom prst="rect">
            <a:avLst/>
          </a:prstGeom>
        </p:spPr>
      </p:pic>
      <p:sp>
        <p:nvSpPr>
          <p:cNvPr id="3" name="Rectangle 2">
            <a:extLst>
              <a:ext uri="{FF2B5EF4-FFF2-40B4-BE49-F238E27FC236}">
                <a16:creationId xmlns:a16="http://schemas.microsoft.com/office/drawing/2014/main" id="{7CA61F06-C8A4-4620-B6D5-1AD1195DA066}"/>
              </a:ext>
            </a:extLst>
          </p:cNvPr>
          <p:cNvSpPr/>
          <p:nvPr/>
        </p:nvSpPr>
        <p:spPr>
          <a:xfrm>
            <a:off x="457200" y="4096543"/>
            <a:ext cx="10635913" cy="2623795"/>
          </a:xfrm>
          <a:prstGeom prst="rect">
            <a:avLst/>
          </a:prstGeom>
        </p:spPr>
        <p:txBody>
          <a:bodyPr wrap="square">
            <a:spAutoFit/>
          </a:bodyPr>
          <a:lstStyle/>
          <a:p>
            <a:pPr algn="just"/>
            <a:r>
              <a:rPr lang="en-US" sz="2350" dirty="0"/>
              <a:t>In the workflow, you can observe that stereo conversion process can be divided in three major steps.</a:t>
            </a:r>
            <a:endParaRPr lang="en-IN" sz="2350" dirty="0"/>
          </a:p>
          <a:p>
            <a:pPr algn="just"/>
            <a:r>
              <a:rPr lang="en-US" sz="2350" dirty="0"/>
              <a:t>Stereo roto – where we separate the foreground and background.</a:t>
            </a:r>
            <a:endParaRPr lang="en-IN" sz="2350" dirty="0"/>
          </a:p>
          <a:p>
            <a:pPr algn="just"/>
            <a:r>
              <a:rPr lang="en-US" sz="2350" dirty="0"/>
              <a:t>Depth map creation – In this steps, we create displacement map, by using roto shapes.</a:t>
            </a:r>
            <a:endParaRPr lang="en-IN" sz="2350" dirty="0"/>
          </a:p>
          <a:p>
            <a:pPr algn="just"/>
            <a:r>
              <a:rPr lang="en-US" sz="2350" dirty="0"/>
              <a:t>Stereo conversion – Here, we convert 2D object in 3D by using displacement map.</a:t>
            </a:r>
            <a:endParaRPr lang="en-IN" sz="2350" dirty="0"/>
          </a:p>
        </p:txBody>
      </p:sp>
      <p:sp>
        <p:nvSpPr>
          <p:cNvPr id="4" name="Rectangle 3">
            <a:extLst>
              <a:ext uri="{FF2B5EF4-FFF2-40B4-BE49-F238E27FC236}">
                <a16:creationId xmlns:a16="http://schemas.microsoft.com/office/drawing/2014/main" id="{B909FF87-CD8C-43F5-92C8-7E92EAB91CA9}"/>
              </a:ext>
            </a:extLst>
          </p:cNvPr>
          <p:cNvSpPr/>
          <p:nvPr/>
        </p:nvSpPr>
        <p:spPr>
          <a:xfrm>
            <a:off x="7537580" y="3775337"/>
            <a:ext cx="2871299" cy="369332"/>
          </a:xfrm>
          <a:prstGeom prst="rect">
            <a:avLst/>
          </a:prstGeom>
        </p:spPr>
        <p:txBody>
          <a:bodyPr wrap="none">
            <a:spAutoFit/>
          </a:bodyPr>
          <a:lstStyle/>
          <a:p>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Stereo workflow </a:t>
            </a:r>
            <a:endParaRPr lang="en-IN" dirty="0">
              <a:solidFill>
                <a:srgbClr val="FFC000"/>
              </a:solidFill>
            </a:endParaRPr>
          </a:p>
        </p:txBody>
      </p:sp>
    </p:spTree>
    <p:extLst>
      <p:ext uri="{BB962C8B-B14F-4D97-AF65-F5344CB8AC3E}">
        <p14:creationId xmlns:p14="http://schemas.microsoft.com/office/powerpoint/2010/main" val="1930088444"/>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1" y="112636"/>
            <a:ext cx="9692640" cy="623433"/>
          </a:xfrm>
        </p:spPr>
        <p:txBody>
          <a:bodyPr>
            <a:noAutofit/>
          </a:bodyPr>
          <a:lstStyle/>
          <a:p>
            <a:r>
              <a:rPr lang="en-US" sz="3600" b="1" dirty="0">
                <a:solidFill>
                  <a:srgbClr val="FFFF00"/>
                </a:solidFill>
              </a:rPr>
              <a:t>Stereo Roto</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8" name="Rectangle 7">
            <a:extLst>
              <a:ext uri="{FF2B5EF4-FFF2-40B4-BE49-F238E27FC236}">
                <a16:creationId xmlns:a16="http://schemas.microsoft.com/office/drawing/2014/main" id="{6BEF1FA0-D73D-4C63-8D12-1E285B925C4A}"/>
              </a:ext>
            </a:extLst>
          </p:cNvPr>
          <p:cNvSpPr/>
          <p:nvPr/>
        </p:nvSpPr>
        <p:spPr>
          <a:xfrm>
            <a:off x="328611" y="676595"/>
            <a:ext cx="10547935" cy="2262158"/>
          </a:xfrm>
          <a:prstGeom prst="rect">
            <a:avLst/>
          </a:prstGeom>
        </p:spPr>
        <p:txBody>
          <a:bodyPr wrap="square">
            <a:spAutoFit/>
          </a:bodyPr>
          <a:lstStyle/>
          <a:p>
            <a:pPr algn="just"/>
            <a:r>
              <a:rPr lang="en-US" sz="2350" dirty="0"/>
              <a:t>Basically it is the rotoscoping technique. However here you require rotoscoping in detail for instance. If you are rotoscoping any human face then during rotoscoping, your focus will be on outside edges of the face like ears, chin, neck. But in case of stereo roto, you need to isolate each part of the face separately like eyes, eyebrows, lips, ears, chins, hairs, neck and many more.</a:t>
            </a:r>
          </a:p>
        </p:txBody>
      </p:sp>
      <p:sp>
        <p:nvSpPr>
          <p:cNvPr id="4" name="Rectangle 3">
            <a:extLst>
              <a:ext uri="{FF2B5EF4-FFF2-40B4-BE49-F238E27FC236}">
                <a16:creationId xmlns:a16="http://schemas.microsoft.com/office/drawing/2014/main" id="{B909FF87-CD8C-43F5-92C8-7E92EAB91CA9}"/>
              </a:ext>
            </a:extLst>
          </p:cNvPr>
          <p:cNvSpPr/>
          <p:nvPr/>
        </p:nvSpPr>
        <p:spPr>
          <a:xfrm>
            <a:off x="7503263" y="6232358"/>
            <a:ext cx="3581430" cy="369332"/>
          </a:xfrm>
          <a:prstGeom prst="rect">
            <a:avLst/>
          </a:prstGeom>
        </p:spPr>
        <p:txBody>
          <a:bodyPr wrap="none">
            <a:spAutoFit/>
          </a:bodyPr>
          <a:lstStyle/>
          <a:p>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Stereo Roto of the face </a:t>
            </a:r>
            <a:endParaRPr lang="en-IN" dirty="0">
              <a:solidFill>
                <a:srgbClr val="FFC000"/>
              </a:solidFill>
            </a:endParaRPr>
          </a:p>
        </p:txBody>
      </p:sp>
      <p:pic>
        <p:nvPicPr>
          <p:cNvPr id="9" name="Image352">
            <a:extLst>
              <a:ext uri="{FF2B5EF4-FFF2-40B4-BE49-F238E27FC236}">
                <a16:creationId xmlns:a16="http://schemas.microsoft.com/office/drawing/2014/main" id="{C0D35DAD-3BCF-4218-AA3F-40AFE9D45A0B}"/>
              </a:ext>
            </a:extLst>
          </p:cNvPr>
          <p:cNvPicPr/>
          <p:nvPr/>
        </p:nvPicPr>
        <p:blipFill>
          <a:blip r:embed="rId2"/>
          <a:srcRect l="-23" t="-28" r="-23" b="-28"/>
          <a:stretch>
            <a:fillRect/>
          </a:stretch>
        </p:blipFill>
        <p:spPr bwMode="auto">
          <a:xfrm>
            <a:off x="7265656" y="3056580"/>
            <a:ext cx="3610890" cy="3115620"/>
          </a:xfrm>
          <a:prstGeom prst="rect">
            <a:avLst/>
          </a:prstGeom>
        </p:spPr>
      </p:pic>
      <p:sp>
        <p:nvSpPr>
          <p:cNvPr id="10" name="Rectangle 9">
            <a:extLst>
              <a:ext uri="{FF2B5EF4-FFF2-40B4-BE49-F238E27FC236}">
                <a16:creationId xmlns:a16="http://schemas.microsoft.com/office/drawing/2014/main" id="{953E9654-725A-4CA0-ABA9-333592B74788}"/>
              </a:ext>
            </a:extLst>
          </p:cNvPr>
          <p:cNvSpPr/>
          <p:nvPr/>
        </p:nvSpPr>
        <p:spPr>
          <a:xfrm>
            <a:off x="328611" y="3103820"/>
            <a:ext cx="6673768" cy="2262158"/>
          </a:xfrm>
          <a:prstGeom prst="rect">
            <a:avLst/>
          </a:prstGeom>
        </p:spPr>
        <p:txBody>
          <a:bodyPr wrap="square">
            <a:spAutoFit/>
          </a:bodyPr>
          <a:lstStyle/>
          <a:p>
            <a:pPr algn="just"/>
            <a:r>
              <a:rPr lang="en-US" sz="2350" dirty="0"/>
              <a:t>A depth isolation of different part is required to send these shape to stereo conversion department, who create z-depth or we can say displacement map from this stereo roto. and later displacement map is used in stereo conversion.</a:t>
            </a:r>
          </a:p>
        </p:txBody>
      </p:sp>
    </p:spTree>
    <p:extLst>
      <p:ext uri="{BB962C8B-B14F-4D97-AF65-F5344CB8AC3E}">
        <p14:creationId xmlns:p14="http://schemas.microsoft.com/office/powerpoint/2010/main" val="2983505925"/>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1" y="252692"/>
            <a:ext cx="9692640" cy="623433"/>
          </a:xfrm>
        </p:spPr>
        <p:txBody>
          <a:bodyPr>
            <a:noAutofit/>
          </a:bodyPr>
          <a:lstStyle/>
          <a:p>
            <a:r>
              <a:rPr lang="en-US" sz="3600" b="1" dirty="0">
                <a:solidFill>
                  <a:srgbClr val="FFFF00"/>
                </a:solidFill>
              </a:rPr>
              <a:t>Key to good stereo conversion</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
        <p:nvSpPr>
          <p:cNvPr id="8" name="Rectangle 7">
            <a:extLst>
              <a:ext uri="{FF2B5EF4-FFF2-40B4-BE49-F238E27FC236}">
                <a16:creationId xmlns:a16="http://schemas.microsoft.com/office/drawing/2014/main" id="{6BEF1FA0-D73D-4C63-8D12-1E285B925C4A}"/>
              </a:ext>
            </a:extLst>
          </p:cNvPr>
          <p:cNvSpPr/>
          <p:nvPr/>
        </p:nvSpPr>
        <p:spPr>
          <a:xfrm>
            <a:off x="328611" y="972378"/>
            <a:ext cx="10756082" cy="4393708"/>
          </a:xfrm>
          <a:prstGeom prst="rect">
            <a:avLst/>
          </a:prstGeom>
        </p:spPr>
        <p:txBody>
          <a:bodyPr wrap="square">
            <a:spAutoFit/>
          </a:bodyPr>
          <a:lstStyle/>
          <a:p>
            <a:pPr marL="342900" indent="-342900" algn="just">
              <a:buFont typeface="Arial" panose="020B0604020202020204" pitchFamily="34" charset="0"/>
              <a:buChar char="•"/>
            </a:pPr>
            <a:r>
              <a:rPr lang="en-US" sz="2350" dirty="0"/>
              <a:t>A strong working relationship with the overall supervisors.</a:t>
            </a:r>
          </a:p>
          <a:p>
            <a:pPr marL="342900" indent="-342900" algn="just">
              <a:buFont typeface="Arial" panose="020B0604020202020204" pitchFamily="34" charset="0"/>
              <a:buChar char="•"/>
            </a:pPr>
            <a:r>
              <a:rPr lang="en-US" sz="2350" dirty="0"/>
              <a:t>A strong relationship with the vendors, so that relevant files such as keys and mattes can be </a:t>
            </a:r>
            <a:r>
              <a:rPr lang="en-US" sz="2350" dirty="0" err="1"/>
              <a:t>provided.Pre</a:t>
            </a:r>
            <a:r>
              <a:rPr lang="en-US" sz="2350" dirty="0"/>
              <a:t>-production planning is much important in visual effects work. So it is better to involve stereo conversion company during this phase. </a:t>
            </a:r>
          </a:p>
          <a:p>
            <a:pPr marL="342900" indent="-342900" algn="just">
              <a:buFont typeface="Arial" panose="020B0604020202020204" pitchFamily="34" charset="0"/>
              <a:buChar char="•"/>
            </a:pPr>
            <a:r>
              <a:rPr lang="en-US" sz="2350" dirty="0"/>
              <a:t>Time is another factor with stereo conversion because here is huge volume of work, ensuring the schedule allows time for roto.</a:t>
            </a:r>
          </a:p>
          <a:p>
            <a:pPr marL="342900" indent="-342900" algn="just">
              <a:buFont typeface="Arial" panose="020B0604020202020204" pitchFamily="34" charset="0"/>
              <a:buChar char="•"/>
            </a:pPr>
            <a:r>
              <a:rPr lang="en-US" sz="2350" dirty="0"/>
              <a:t>Some other aspects of film making also affect conversion such as speed of camera movement, framing and staging. If you can identify the main stereo moments in the script and shoot in this way that, how they will be converted in stereo, then you can create impact on final conversion.</a:t>
            </a:r>
          </a:p>
          <a:p>
            <a:pPr marL="342900" indent="-342900" algn="just">
              <a:buFont typeface="Arial" panose="020B0604020202020204" pitchFamily="34" charset="0"/>
              <a:buChar char="•"/>
            </a:pPr>
            <a:r>
              <a:rPr lang="en-US" sz="2350" dirty="0"/>
              <a:t>Finally, try to make a good film in stereo not a good stereo film.</a:t>
            </a:r>
          </a:p>
        </p:txBody>
      </p:sp>
    </p:spTree>
    <p:extLst>
      <p:ext uri="{BB962C8B-B14F-4D97-AF65-F5344CB8AC3E}">
        <p14:creationId xmlns:p14="http://schemas.microsoft.com/office/powerpoint/2010/main" val="2432971350"/>
      </p:ext>
    </p:extLst>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3978" y="1306795"/>
            <a:ext cx="10098506" cy="4244409"/>
          </a:xfrm>
        </p:spPr>
        <p:txBody>
          <a:bodyPr>
            <a:normAutofit fontScale="32500" lnSpcReduction="20000"/>
          </a:bodyPr>
          <a:lstStyle/>
          <a:p>
            <a:pPr marL="60325" indent="-1588" algn="ctr">
              <a:lnSpc>
                <a:spcPct val="100000"/>
              </a:lnSpc>
              <a:buNone/>
            </a:pPr>
            <a:r>
              <a:rPr lang="en-US" sz="11200" b="1" dirty="0">
                <a:solidFill>
                  <a:srgbClr val="FFFF00"/>
                </a:solidFill>
                <a:cs typeface="Century Schoolbook"/>
              </a:rPr>
              <a:t>Summary</a:t>
            </a:r>
          </a:p>
          <a:p>
            <a:pPr marL="60325" indent="-1588" algn="just">
              <a:lnSpc>
                <a:spcPct val="100000"/>
              </a:lnSpc>
              <a:buNone/>
            </a:pPr>
            <a:r>
              <a:rPr lang="en-IN" sz="7400" dirty="0"/>
              <a:t>In this lesson you have learnt about </a:t>
            </a:r>
            <a:r>
              <a:rPr lang="en-US" sz="7400" dirty="0"/>
              <a:t>Stereography is a technique of creating and projecting 3D movie. Convergence and focus works together to provide your eyes the feel of 3D object in the real world. In the positive parallax, the depth of the object will be behind, while in negative parallax depth will be in front of the screen and you will not see any depth in zero parallax. Three types of glasses are used for 3D viewing, Anaglyph glasses, passive glasses and active glasses. In Stereo conversion, 2D movies are converted into 3D movies in postproduction. Stereo Roto is a rotoscoping technique, where you need to roto each part of human figure separately such as eyes, eyebrows, lips, ears etc.</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Tree>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err="1"/>
              <a:t>Dr.</a:t>
            </a:r>
            <a:r>
              <a:rPr lang="en-IN" sz="3100" dirty="0"/>
              <a:t> Deepak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C3AC67-ABDB-4ABF-8037-A777A91C8B8C}"/>
              </a:ext>
            </a:extLst>
          </p:cNvPr>
          <p:cNvSpPr>
            <a:spLocks noGrp="1"/>
          </p:cNvSpPr>
          <p:nvPr>
            <p:ph type="ctrTitle"/>
          </p:nvPr>
        </p:nvSpPr>
        <p:spPr>
          <a:xfrm>
            <a:off x="1042988" y="495300"/>
            <a:ext cx="9418637" cy="4054475"/>
          </a:xfrm>
        </p:spPr>
        <p:txBody>
          <a:bodyPr>
            <a:normAutofit fontScale="90000"/>
          </a:bodyPr>
          <a:lstStyle/>
          <a:p>
            <a:pPr algn="ctr">
              <a:lnSpc>
                <a:spcPct val="100000"/>
              </a:lnSpc>
              <a:defRPr/>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a:extLst>
              <a:ext uri="{FF2B5EF4-FFF2-40B4-BE49-F238E27FC236}">
                <a16:creationId xmlns:a16="http://schemas.microsoft.com/office/drawing/2014/main" id="{2AC219DF-565D-4168-9C0F-749161FE631D}"/>
              </a:ext>
            </a:extLst>
          </p:cNvPr>
          <p:cNvSpPr txBox="1">
            <a:spLocks/>
          </p:cNvSpPr>
          <p:nvPr/>
        </p:nvSpPr>
        <p:spPr>
          <a:xfrm>
            <a:off x="917575" y="1903413"/>
            <a:ext cx="10494963" cy="2062162"/>
          </a:xfrm>
          <a:prstGeom prst="rect">
            <a:avLst/>
          </a:prstGeom>
        </p:spPr>
        <p:txBody>
          <a:bodyPr>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defRPr/>
            </a:pPr>
            <a:endParaRPr lang="en-IN" sz="2800" b="1" dirty="0">
              <a:solidFill>
                <a:schemeClr val="tx1"/>
              </a:solidFill>
            </a:endParaRPr>
          </a:p>
        </p:txBody>
      </p:sp>
      <p:sp>
        <p:nvSpPr>
          <p:cNvPr id="9" name="Slide Number Placeholder 8">
            <a:extLst>
              <a:ext uri="{FF2B5EF4-FFF2-40B4-BE49-F238E27FC236}">
                <a16:creationId xmlns:a16="http://schemas.microsoft.com/office/drawing/2014/main" id="{8D160869-E2A7-4A92-9D65-FA95739171FE}"/>
              </a:ext>
            </a:extLst>
          </p:cNvPr>
          <p:cNvSpPr>
            <a:spLocks noGrp="1"/>
          </p:cNvSpPr>
          <p:nvPr>
            <p:ph type="sldNum" sz="quarter" idx="12"/>
          </p:nvPr>
        </p:nvSpPr>
        <p:spPr/>
        <p:txBody>
          <a:bodyPr>
            <a:normAutofit lnSpcReduction="10000"/>
          </a:bodyPr>
          <a:lstStyle/>
          <a:p>
            <a:pPr>
              <a:defRPr/>
            </a:pPr>
            <a:fld id="{CC4F686C-96FD-4ED9-953C-10EA4819021B}" type="slidenum">
              <a:rPr lang="en-IN" smtClean="0">
                <a:solidFill>
                  <a:schemeClr val="tx1"/>
                </a:solidFill>
              </a:rPr>
              <a:pPr>
                <a:defRPr/>
              </a:pPr>
              <a:t>18</a:t>
            </a:fld>
            <a:endParaRPr lang="en-IN" dirty="0">
              <a:solidFill>
                <a:schemeClr val="tx1"/>
              </a:solidFill>
            </a:endParaRPr>
          </a:p>
        </p:txBody>
      </p:sp>
      <p:pic>
        <p:nvPicPr>
          <p:cNvPr id="45061" name="Picture 2">
            <a:extLst>
              <a:ext uri="{FF2B5EF4-FFF2-40B4-BE49-F238E27FC236}">
                <a16:creationId xmlns:a16="http://schemas.microsoft.com/office/drawing/2014/main" id="{73E6C5D6-0EC5-461D-93FE-7664514FC3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0250" y="1819275"/>
            <a:ext cx="81915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842209" y="2719136"/>
            <a:ext cx="9938085" cy="1034717"/>
          </a:xfrm>
        </p:spPr>
        <p:txBody>
          <a:bodyPr>
            <a:normAutofit/>
          </a:bodyPr>
          <a:lstStyle/>
          <a:p>
            <a:pPr marL="0" indent="0" algn="ctr">
              <a:lnSpc>
                <a:spcPct val="150000"/>
              </a:lnSpc>
              <a:buNone/>
            </a:pPr>
            <a:r>
              <a:rPr lang="en-IN" sz="3000" b="1" dirty="0">
                <a:solidFill>
                  <a:srgbClr val="FFFF00"/>
                </a:solidFill>
                <a:latin typeface="+mj-lt"/>
              </a:rPr>
              <a:t>CHAPTER </a:t>
            </a:r>
            <a:r>
              <a:rPr lang="en-IN" sz="3000" b="1" dirty="0">
                <a:solidFill>
                  <a:srgbClr val="FFFF00"/>
                </a:solidFill>
                <a:latin typeface="+mj-lt"/>
                <a:ea typeface="Adobe Heiti Std R" pitchFamily="34" charset="-128"/>
              </a:rPr>
              <a:t>11</a:t>
            </a:r>
            <a:r>
              <a:rPr lang="en-IN" sz="3000" b="1" dirty="0">
                <a:solidFill>
                  <a:srgbClr val="FFFF00"/>
                </a:solidFill>
                <a:latin typeface="+mj-lt"/>
              </a:rPr>
              <a:t>: </a:t>
            </a:r>
            <a:r>
              <a:rPr lang="en-US" sz="3000" b="1" dirty="0">
                <a:solidFill>
                  <a:srgbClr val="FFFF00"/>
                </a:solidFill>
                <a:latin typeface="+mj-lt"/>
              </a:rPr>
              <a:t>STEREO ROTO </a:t>
            </a: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3" y="631717"/>
            <a:ext cx="11291777"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480386984"/>
              </p:ext>
            </p:extLst>
          </p:nvPr>
        </p:nvGraphicFramePr>
        <p:xfrm>
          <a:off x="1448004" y="1406506"/>
          <a:ext cx="8826964" cy="4394490"/>
        </p:xfrm>
        <a:graphic>
          <a:graphicData uri="http://schemas.openxmlformats.org/drawingml/2006/table">
            <a:tbl>
              <a:tblPr firstRow="1" bandRow="1">
                <a:tableStyleId>{7DF18680-E054-41AD-8BC1-D1AEF772440D}</a:tableStyleId>
              </a:tblPr>
              <a:tblGrid>
                <a:gridCol w="6435922">
                  <a:extLst>
                    <a:ext uri="{9D8B030D-6E8A-4147-A177-3AD203B41FA5}">
                      <a16:colId xmlns:a16="http://schemas.microsoft.com/office/drawing/2014/main" val="466885541"/>
                    </a:ext>
                  </a:extLst>
                </a:gridCol>
                <a:gridCol w="2391042">
                  <a:extLst>
                    <a:ext uri="{9D8B030D-6E8A-4147-A177-3AD203B41FA5}">
                      <a16:colId xmlns:a16="http://schemas.microsoft.com/office/drawing/2014/main" val="1759081340"/>
                    </a:ext>
                  </a:extLst>
                </a:gridCol>
              </a:tblGrid>
              <a:tr h="481349">
                <a:tc>
                  <a:txBody>
                    <a:bodyPr/>
                    <a:lstStyle/>
                    <a:p>
                      <a:pPr algn="l">
                        <a:lnSpc>
                          <a:spcPct val="100000"/>
                        </a:lnSpc>
                      </a:pPr>
                      <a:r>
                        <a:rPr lang="en-US" sz="2600" dirty="0"/>
                        <a:t>Title</a:t>
                      </a:r>
                    </a:p>
                  </a:txBody>
                  <a:tcPr marL="97866" marR="97866" marT="48933" marB="48933"/>
                </a:tc>
                <a:tc>
                  <a:txBody>
                    <a:bodyPr/>
                    <a:lstStyle/>
                    <a:p>
                      <a:pPr algn="l">
                        <a:lnSpc>
                          <a:spcPct val="100000"/>
                        </a:lnSpc>
                      </a:pPr>
                      <a:r>
                        <a:rPr lang="en-US" sz="2600" dirty="0"/>
                        <a:t>Slide</a:t>
                      </a:r>
                      <a:r>
                        <a:rPr lang="en-US" sz="2600" baseline="0" dirty="0"/>
                        <a:t> No.</a:t>
                      </a:r>
                      <a:endParaRPr lang="en-US" sz="2600" dirty="0"/>
                    </a:p>
                  </a:txBody>
                  <a:tcPr marL="97866" marR="97866" marT="48933" marB="48933"/>
                </a:tc>
                <a:extLst>
                  <a:ext uri="{0D108BD9-81ED-4DB2-BD59-A6C34878D82A}">
                    <a16:rowId xmlns:a16="http://schemas.microsoft.com/office/drawing/2014/main" val="3294882017"/>
                  </a:ext>
                </a:extLst>
              </a:tr>
              <a:tr h="429256">
                <a:tc>
                  <a:txBody>
                    <a:bodyPr/>
                    <a:lstStyle/>
                    <a:p>
                      <a:pPr algn="l">
                        <a:lnSpc>
                          <a:spcPct val="100000"/>
                        </a:lnSpc>
                      </a:pPr>
                      <a:r>
                        <a:rPr lang="en-US" sz="2200" dirty="0"/>
                        <a:t>Chapter Objective</a:t>
                      </a:r>
                      <a:endParaRPr lang="en-US" sz="2200" b="0" i="0" dirty="0">
                        <a:solidFill>
                          <a:schemeClr val="bg1"/>
                        </a:solidFill>
                      </a:endParaRPr>
                    </a:p>
                  </a:txBody>
                  <a:tcPr marL="97866" marR="97866" marT="48933" marB="48933"/>
                </a:tc>
                <a:tc>
                  <a:txBody>
                    <a:bodyPr/>
                    <a:lstStyle/>
                    <a:p>
                      <a:pPr algn="l">
                        <a:lnSpc>
                          <a:spcPct val="100000"/>
                        </a:lnSpc>
                      </a:pPr>
                      <a:r>
                        <a:rPr lang="en-US" sz="2200" dirty="0"/>
                        <a:t>04</a:t>
                      </a:r>
                    </a:p>
                  </a:txBody>
                  <a:tcPr marL="97866" marR="97866" marT="48933" marB="48933"/>
                </a:tc>
                <a:extLst>
                  <a:ext uri="{0D108BD9-81ED-4DB2-BD59-A6C34878D82A}">
                    <a16:rowId xmlns:a16="http://schemas.microsoft.com/office/drawing/2014/main" val="10001"/>
                  </a:ext>
                </a:extLst>
              </a:tr>
              <a:tr h="4352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Introduction	</a:t>
                      </a:r>
                      <a:endParaRPr lang="en-IN" sz="2200" b="0" i="0" dirty="0">
                        <a:solidFill>
                          <a:schemeClr val="bg1"/>
                        </a:solidFill>
                      </a:endParaRPr>
                    </a:p>
                  </a:txBody>
                  <a:tcPr marL="97866" marR="97866" marT="48933" marB="48933"/>
                </a:tc>
                <a:tc>
                  <a:txBody>
                    <a:bodyPr/>
                    <a:lstStyle/>
                    <a:p>
                      <a:pPr algn="l">
                        <a:lnSpc>
                          <a:spcPct val="100000"/>
                        </a:lnSpc>
                      </a:pPr>
                      <a:r>
                        <a:rPr lang="en-US" sz="2200" dirty="0"/>
                        <a:t>05</a:t>
                      </a:r>
                      <a:endParaRPr lang="en-US" sz="2200" b="0" dirty="0"/>
                    </a:p>
                  </a:txBody>
                  <a:tcPr marL="97866" marR="97866" marT="48933" marB="48933"/>
                </a:tc>
                <a:extLst>
                  <a:ext uri="{0D108BD9-81ED-4DB2-BD59-A6C34878D82A}">
                    <a16:rowId xmlns:a16="http://schemas.microsoft.com/office/drawing/2014/main" val="1977436750"/>
                  </a:ext>
                </a:extLst>
              </a:tr>
              <a:tr h="4292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Stereography</a:t>
                      </a:r>
                      <a:endParaRPr lang="en-US" sz="2200" b="0" i="0" kern="1200" dirty="0">
                        <a:solidFill>
                          <a:schemeClr val="dk1"/>
                        </a:solidFill>
                        <a:effectLst/>
                        <a:latin typeface="+mn-lt"/>
                        <a:ea typeface="+mn-ea"/>
                        <a:cs typeface="+mn-cs"/>
                      </a:endParaRPr>
                    </a:p>
                  </a:txBody>
                  <a:tcPr marL="97866" marR="97866" marT="48933" marB="48933"/>
                </a:tc>
                <a:tc>
                  <a:txBody>
                    <a:bodyPr/>
                    <a:lstStyle/>
                    <a:p>
                      <a:pPr algn="l">
                        <a:lnSpc>
                          <a:spcPct val="100000"/>
                        </a:lnSpc>
                      </a:pPr>
                      <a:r>
                        <a:rPr lang="en-US" sz="2200" dirty="0"/>
                        <a:t>06-07</a:t>
                      </a:r>
                      <a:endParaRPr lang="en-US" sz="2200" b="0" dirty="0"/>
                    </a:p>
                  </a:txBody>
                  <a:tcPr marL="97866" marR="97866" marT="48933" marB="48933"/>
                </a:tc>
                <a:extLst>
                  <a:ext uri="{0D108BD9-81ED-4DB2-BD59-A6C34878D82A}">
                    <a16:rowId xmlns:a16="http://schemas.microsoft.com/office/drawing/2014/main" val="2644528309"/>
                  </a:ext>
                </a:extLst>
              </a:tr>
              <a:tr h="4292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Convergence</a:t>
                      </a:r>
                    </a:p>
                  </a:txBody>
                  <a:tcPr marL="97866" marR="97866" marT="48933" marB="48933"/>
                </a:tc>
                <a:tc>
                  <a:txBody>
                    <a:bodyPr/>
                    <a:lstStyle/>
                    <a:p>
                      <a:pPr algn="l">
                        <a:lnSpc>
                          <a:spcPct val="100000"/>
                        </a:lnSpc>
                      </a:pPr>
                      <a:r>
                        <a:rPr lang="en-US" sz="2200" dirty="0"/>
                        <a:t>08-09</a:t>
                      </a:r>
                      <a:endParaRPr lang="en-US" sz="2200" b="0" dirty="0"/>
                    </a:p>
                  </a:txBody>
                  <a:tcPr marL="97866" marR="97866" marT="48933" marB="48933"/>
                </a:tc>
                <a:extLst>
                  <a:ext uri="{0D108BD9-81ED-4DB2-BD59-A6C34878D82A}">
                    <a16:rowId xmlns:a16="http://schemas.microsoft.com/office/drawing/2014/main" val="10005"/>
                  </a:ext>
                </a:extLst>
              </a:tr>
              <a:tr h="4292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2200" dirty="0"/>
                        <a:t>Viewing Stereo</a:t>
                      </a:r>
                      <a:endParaRPr lang="en-IN" sz="2200" b="0" i="0" dirty="0">
                        <a:solidFill>
                          <a:schemeClr val="bg1"/>
                        </a:solidFill>
                      </a:endParaRPr>
                    </a:p>
                  </a:txBody>
                  <a:tcPr marL="97866" marR="97866" marT="48933" marB="48933"/>
                </a:tc>
                <a:tc>
                  <a:txBody>
                    <a:bodyPr/>
                    <a:lstStyle/>
                    <a:p>
                      <a:pPr algn="l">
                        <a:lnSpc>
                          <a:spcPct val="100000"/>
                        </a:lnSpc>
                      </a:pPr>
                      <a:r>
                        <a:rPr lang="en-US" sz="2200" b="0" dirty="0"/>
                        <a:t>10-11</a:t>
                      </a:r>
                    </a:p>
                  </a:txBody>
                  <a:tcPr marL="97866" marR="97866" marT="48933" marB="48933"/>
                </a:tc>
                <a:extLst>
                  <a:ext uri="{0D108BD9-81ED-4DB2-BD59-A6C34878D82A}">
                    <a16:rowId xmlns:a16="http://schemas.microsoft.com/office/drawing/2014/main" val="1233223066"/>
                  </a:ext>
                </a:extLst>
              </a:tr>
              <a:tr h="4292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b="0" i="0" dirty="0">
                          <a:solidFill>
                            <a:schemeClr val="bg1"/>
                          </a:solidFill>
                        </a:rPr>
                        <a:t>Stereo Conversion</a:t>
                      </a:r>
                    </a:p>
                  </a:txBody>
                  <a:tcPr marL="97866" marR="97866" marT="48933" marB="48933"/>
                </a:tc>
                <a:tc>
                  <a:txBody>
                    <a:bodyPr/>
                    <a:lstStyle/>
                    <a:p>
                      <a:pPr algn="l">
                        <a:lnSpc>
                          <a:spcPct val="100000"/>
                        </a:lnSpc>
                      </a:pPr>
                      <a:r>
                        <a:rPr lang="en-US" sz="2200" b="0" dirty="0"/>
                        <a:t>12-13</a:t>
                      </a:r>
                    </a:p>
                  </a:txBody>
                  <a:tcPr marL="97866" marR="97866" marT="48933" marB="48933"/>
                </a:tc>
                <a:extLst>
                  <a:ext uri="{0D108BD9-81ED-4DB2-BD59-A6C34878D82A}">
                    <a16:rowId xmlns:a16="http://schemas.microsoft.com/office/drawing/2014/main" val="4026029986"/>
                  </a:ext>
                </a:extLst>
              </a:tr>
              <a:tr h="4292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b="0" i="0" dirty="0">
                          <a:solidFill>
                            <a:schemeClr val="bg1"/>
                          </a:solidFill>
                        </a:rPr>
                        <a:t>Stereo Roto</a:t>
                      </a:r>
                    </a:p>
                  </a:txBody>
                  <a:tcPr marL="97866" marR="97866" marT="48933" marB="48933"/>
                </a:tc>
                <a:tc>
                  <a:txBody>
                    <a:bodyPr/>
                    <a:lstStyle/>
                    <a:p>
                      <a:pPr algn="l">
                        <a:lnSpc>
                          <a:spcPct val="100000"/>
                        </a:lnSpc>
                      </a:pPr>
                      <a:r>
                        <a:rPr lang="en-US" sz="2200" dirty="0"/>
                        <a:t>14</a:t>
                      </a:r>
                      <a:endParaRPr lang="en-US" sz="2200" b="0" dirty="0"/>
                    </a:p>
                  </a:txBody>
                  <a:tcPr marL="97866" marR="97866" marT="48933" marB="48933"/>
                </a:tc>
                <a:extLst>
                  <a:ext uri="{0D108BD9-81ED-4DB2-BD59-A6C34878D82A}">
                    <a16:rowId xmlns:a16="http://schemas.microsoft.com/office/drawing/2014/main" val="848441429"/>
                  </a:ext>
                </a:extLst>
              </a:tr>
              <a:tr h="4292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0" i="0" dirty="0">
                          <a:solidFill>
                            <a:schemeClr val="bg1"/>
                          </a:solidFill>
                        </a:rPr>
                        <a:t>Key to good stereo conversion</a:t>
                      </a:r>
                      <a:endParaRPr lang="en-IN" sz="2200" b="0" i="0" dirty="0">
                        <a:solidFill>
                          <a:schemeClr val="bg1"/>
                        </a:solidFill>
                      </a:endParaRPr>
                    </a:p>
                  </a:txBody>
                  <a:tcPr marL="97866" marR="97866" marT="48933" marB="48933"/>
                </a:tc>
                <a:tc>
                  <a:txBody>
                    <a:bodyPr/>
                    <a:lstStyle/>
                    <a:p>
                      <a:pPr algn="l">
                        <a:lnSpc>
                          <a:spcPct val="100000"/>
                        </a:lnSpc>
                      </a:pPr>
                      <a:r>
                        <a:rPr lang="en-US" sz="2200" dirty="0"/>
                        <a:t>15</a:t>
                      </a:r>
                    </a:p>
                  </a:txBody>
                  <a:tcPr marL="97866" marR="97866" marT="48933" marB="48933"/>
                </a:tc>
                <a:extLst>
                  <a:ext uri="{0D108BD9-81ED-4DB2-BD59-A6C34878D82A}">
                    <a16:rowId xmlns:a16="http://schemas.microsoft.com/office/drawing/2014/main" val="2498853562"/>
                  </a:ext>
                </a:extLst>
              </a:tr>
              <a:tr h="4292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200" dirty="0"/>
                        <a:t>Summary</a:t>
                      </a:r>
                      <a:endParaRPr lang="en-IN" sz="2200" b="0" i="0" dirty="0">
                        <a:solidFill>
                          <a:schemeClr val="bg1"/>
                        </a:solidFill>
                      </a:endParaRPr>
                    </a:p>
                  </a:txBody>
                  <a:tcPr marL="97866" marR="97866" marT="48933" marB="48933"/>
                </a:tc>
                <a:tc>
                  <a:txBody>
                    <a:bodyPr/>
                    <a:lstStyle/>
                    <a:p>
                      <a:pPr algn="l">
                        <a:lnSpc>
                          <a:spcPct val="100000"/>
                        </a:lnSpc>
                      </a:pPr>
                      <a:r>
                        <a:rPr lang="en-US" sz="2200" dirty="0"/>
                        <a:t>16</a:t>
                      </a:r>
                    </a:p>
                  </a:txBody>
                  <a:tcPr marL="97866" marR="97866" marT="48933" marB="48933"/>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5074" y="334253"/>
            <a:ext cx="10012403" cy="978131"/>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018796" y="1452040"/>
            <a:ext cx="9763998" cy="3841856"/>
          </a:xfrm>
        </p:spPr>
        <p:txBody>
          <a:bodyPr>
            <a:noAutofit/>
          </a:bodyPr>
          <a:lstStyle/>
          <a:p>
            <a:pPr marL="0" indent="0" algn="just">
              <a:buNone/>
            </a:pPr>
            <a:r>
              <a:rPr lang="en-IN" sz="2400" dirty="0"/>
              <a:t>The students will be able to:</a:t>
            </a:r>
          </a:p>
          <a:p>
            <a:pPr marL="573088" indent="-341313" algn="just">
              <a:buFont typeface="Wingdings" pitchFamily="2" charset="2"/>
              <a:buChar char="q"/>
            </a:pPr>
            <a:r>
              <a:rPr lang="en-IN" sz="2400" dirty="0"/>
              <a:t>	Stereography</a:t>
            </a:r>
          </a:p>
          <a:p>
            <a:pPr marL="573088" indent="-341313" algn="just">
              <a:buFont typeface="Wingdings" pitchFamily="2" charset="2"/>
              <a:buChar char="q"/>
            </a:pPr>
            <a:r>
              <a:rPr lang="en-IN" sz="2400" dirty="0"/>
              <a:t>    Convergence</a:t>
            </a:r>
          </a:p>
          <a:p>
            <a:pPr marL="573088" indent="-341313" algn="just">
              <a:buFont typeface="Wingdings" pitchFamily="2" charset="2"/>
              <a:buChar char="q"/>
            </a:pPr>
            <a:r>
              <a:rPr lang="en-US" sz="2400" dirty="0"/>
              <a:t>    </a:t>
            </a:r>
            <a:r>
              <a:rPr lang="en-IN" sz="2400" dirty="0"/>
              <a:t>Viewing Stereo</a:t>
            </a:r>
          </a:p>
          <a:p>
            <a:pPr marL="573088" indent="-341313" algn="just">
              <a:buFont typeface="Wingdings" pitchFamily="2" charset="2"/>
              <a:buChar char="q"/>
            </a:pPr>
            <a:r>
              <a:rPr lang="en-US" sz="2400" dirty="0">
                <a:solidFill>
                  <a:schemeClr val="bg1"/>
                </a:solidFill>
              </a:rPr>
              <a:t>    </a:t>
            </a:r>
            <a:r>
              <a:rPr lang="en-US" sz="2400" dirty="0"/>
              <a:t>Stereo Conversion</a:t>
            </a:r>
          </a:p>
          <a:p>
            <a:pPr marL="573088" indent="-341313" algn="just">
              <a:buFont typeface="Wingdings" pitchFamily="2" charset="2"/>
              <a:buChar char="q"/>
            </a:pPr>
            <a:r>
              <a:rPr lang="en-US" sz="2400" dirty="0"/>
              <a:t>    Stereo Roto </a:t>
            </a:r>
          </a:p>
          <a:p>
            <a:pPr marL="573088" indent="-341313" algn="just">
              <a:buFont typeface="Wingdings" pitchFamily="2" charset="2"/>
              <a:buChar char="q"/>
            </a:pPr>
            <a:r>
              <a:rPr lang="en-US" sz="2400" dirty="0"/>
              <a:t>    Key to good stereo conversion</a:t>
            </a:r>
            <a:endParaRPr lang="en-IN" sz="24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772" y="175023"/>
            <a:ext cx="9692640" cy="623433"/>
          </a:xfrm>
        </p:spPr>
        <p:txBody>
          <a:bodyPr>
            <a:normAutofit fontScale="90000"/>
          </a:bodyPr>
          <a:lstStyle/>
          <a:p>
            <a:r>
              <a:rPr lang="en-US" b="1" dirty="0">
                <a:solidFill>
                  <a:srgbClr val="FFFF00"/>
                </a:solidFill>
              </a:rPr>
              <a:t>Introduction</a:t>
            </a:r>
            <a:endParaRPr lang="en-IN" sz="32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3" name="Rectangle 2"/>
          <p:cNvSpPr/>
          <p:nvPr/>
        </p:nvSpPr>
        <p:spPr>
          <a:xfrm>
            <a:off x="225238" y="842608"/>
            <a:ext cx="6983418" cy="2031325"/>
          </a:xfrm>
          <a:prstGeom prst="rect">
            <a:avLst/>
          </a:prstGeom>
        </p:spPr>
        <p:txBody>
          <a:bodyPr wrap="square">
            <a:spAutoFit/>
          </a:bodyPr>
          <a:lstStyle/>
          <a:p>
            <a:pPr algn="just"/>
            <a:r>
              <a:rPr lang="en-US" sz="2100" dirty="0"/>
              <a:t>Stereo is the same terminology commonly used as 3D with little difference. Film and video production team such as cinematographers, Visual effects artist, editors and colorist often use the term stereo, while if it is displayed in cinema theaters, television, then it is known as “3D”.</a:t>
            </a:r>
          </a:p>
        </p:txBody>
      </p:sp>
      <p:pic>
        <p:nvPicPr>
          <p:cNvPr id="6" name="Image323">
            <a:extLst>
              <a:ext uri="{FF2B5EF4-FFF2-40B4-BE49-F238E27FC236}">
                <a16:creationId xmlns:a16="http://schemas.microsoft.com/office/drawing/2014/main" id="{B6BB8F11-673A-466D-BAAD-936FD4384A4F}"/>
              </a:ext>
            </a:extLst>
          </p:cNvPr>
          <p:cNvPicPr/>
          <p:nvPr/>
        </p:nvPicPr>
        <p:blipFill>
          <a:blip r:embed="rId2"/>
          <a:srcRect l="13282" t="2627" r="10406" b="-19"/>
          <a:stretch>
            <a:fillRect/>
          </a:stretch>
        </p:blipFill>
        <p:spPr bwMode="auto">
          <a:xfrm>
            <a:off x="7351217" y="689639"/>
            <a:ext cx="3669710" cy="1938992"/>
          </a:xfrm>
          <a:prstGeom prst="rect">
            <a:avLst/>
          </a:prstGeom>
        </p:spPr>
      </p:pic>
      <p:sp>
        <p:nvSpPr>
          <p:cNvPr id="7" name="Rectangle 6">
            <a:extLst>
              <a:ext uri="{FF2B5EF4-FFF2-40B4-BE49-F238E27FC236}">
                <a16:creationId xmlns:a16="http://schemas.microsoft.com/office/drawing/2014/main" id="{F970A0CC-4C6D-498B-AD98-5B1C0B02EFEA}"/>
              </a:ext>
            </a:extLst>
          </p:cNvPr>
          <p:cNvSpPr/>
          <p:nvPr/>
        </p:nvSpPr>
        <p:spPr>
          <a:xfrm>
            <a:off x="244520" y="2893484"/>
            <a:ext cx="10952068" cy="3731791"/>
          </a:xfrm>
          <a:prstGeom prst="rect">
            <a:avLst/>
          </a:prstGeom>
        </p:spPr>
        <p:txBody>
          <a:bodyPr wrap="square">
            <a:spAutoFit/>
          </a:bodyPr>
          <a:lstStyle/>
          <a:p>
            <a:pPr algn="just"/>
            <a:r>
              <a:rPr lang="en-US" sz="2150" dirty="0"/>
              <a:t>Today, entire movie process has been digitized, that made stereo production much easier and higher quality. No matter in which format you have filmed movie, you need to digitize it for further post production workflow. Because now editing, visual effects and even projection is also converted in digital platform. A digital production pipeline results in a much higher-quality movie than all-film process could ever be.</a:t>
            </a:r>
          </a:p>
          <a:p>
            <a:pPr algn="just"/>
            <a:r>
              <a:rPr lang="en-US" sz="2150" dirty="0"/>
              <a:t>Even digitization of theatrical projection system is responsible for stereo movies production. The same projector that displays stereo can also display regular movies. No extra equipment to purchase. No dual prints to purchase for projection. Along with this goes much higher-quality stereo projection technology using polarized light and glasses instead of the old red and blue anaglyph glasses. In short, the digital process has made stereo movies practical, high quality, and reasonably economical.</a:t>
            </a:r>
          </a:p>
        </p:txBody>
      </p:sp>
      <p:sp>
        <p:nvSpPr>
          <p:cNvPr id="4" name="Rectangle 3">
            <a:extLst>
              <a:ext uri="{FF2B5EF4-FFF2-40B4-BE49-F238E27FC236}">
                <a16:creationId xmlns:a16="http://schemas.microsoft.com/office/drawing/2014/main" id="{83C86C1E-8392-4A97-9229-5C1CBC0CFF99}"/>
              </a:ext>
            </a:extLst>
          </p:cNvPr>
          <p:cNvSpPr/>
          <p:nvPr/>
        </p:nvSpPr>
        <p:spPr>
          <a:xfrm>
            <a:off x="7651891" y="2559822"/>
            <a:ext cx="2925801" cy="390813"/>
          </a:xfrm>
          <a:prstGeom prst="rect">
            <a:avLst/>
          </a:prstGeom>
        </p:spPr>
        <p:txBody>
          <a:bodyPr wrap="none">
            <a:spAutoFit/>
          </a:bodyPr>
          <a:lstStyle/>
          <a:p>
            <a:pPr algn="just" hangingPunct="0">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3D television view</a:t>
            </a:r>
            <a:endParaRPr lang="en-IN" sz="24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6165" y="309493"/>
            <a:ext cx="9692640" cy="623433"/>
          </a:xfrm>
        </p:spPr>
        <p:txBody>
          <a:bodyPr>
            <a:noAutofit/>
          </a:bodyPr>
          <a:lstStyle/>
          <a:p>
            <a:r>
              <a:rPr lang="en-US" sz="3600" b="1" dirty="0">
                <a:solidFill>
                  <a:srgbClr val="FFFF00"/>
                </a:solidFill>
              </a:rPr>
              <a:t>Stereography</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6" name="Rectangle 5"/>
          <p:cNvSpPr/>
          <p:nvPr/>
        </p:nvSpPr>
        <p:spPr>
          <a:xfrm>
            <a:off x="426165" y="959764"/>
            <a:ext cx="10187169" cy="2800767"/>
          </a:xfrm>
          <a:prstGeom prst="rect">
            <a:avLst/>
          </a:prstGeom>
        </p:spPr>
        <p:txBody>
          <a:bodyPr wrap="square">
            <a:spAutoFit/>
          </a:bodyPr>
          <a:lstStyle/>
          <a:p>
            <a:pPr algn="just"/>
            <a:r>
              <a:rPr lang="en-US" sz="2200" dirty="0"/>
              <a:t>Let us understand this term. It is a technique of creating and projecting stereo movie. It is based on human visual system. In reality, the human capacity to perceive the depth of a scene in the real world is made up of many distinct visual signals, but the only reference used for a stereo film is "stereopsis," where a human watch a scene from two slightly different point of view. View the "inter-pupillary" distance from two eyes. The distance between the pupils, spaced approximately 2.5 inches from each other, as shown in Figure.</a:t>
            </a:r>
          </a:p>
        </p:txBody>
      </p:sp>
      <p:sp>
        <p:nvSpPr>
          <p:cNvPr id="3" name="Rectangle 2">
            <a:extLst>
              <a:ext uri="{FF2B5EF4-FFF2-40B4-BE49-F238E27FC236}">
                <a16:creationId xmlns:a16="http://schemas.microsoft.com/office/drawing/2014/main" id="{F8FF6742-696A-48C9-A77B-21DF58618CC2}"/>
              </a:ext>
            </a:extLst>
          </p:cNvPr>
          <p:cNvSpPr/>
          <p:nvPr/>
        </p:nvSpPr>
        <p:spPr>
          <a:xfrm>
            <a:off x="4294492" y="6379690"/>
            <a:ext cx="2308645" cy="338554"/>
          </a:xfrm>
          <a:prstGeom prst="rect">
            <a:avLst/>
          </a:prstGeom>
        </p:spPr>
        <p:txBody>
          <a:bodyPr wrap="none">
            <a:spAutoFit/>
          </a:bodyPr>
          <a:lstStyle/>
          <a:p>
            <a:r>
              <a:rPr lang="en-US" sz="1600"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Two eyes views</a:t>
            </a:r>
            <a:endParaRPr lang="en-IN" sz="1600" dirty="0">
              <a:solidFill>
                <a:srgbClr val="FFC000"/>
              </a:solidFill>
            </a:endParaRPr>
          </a:p>
        </p:txBody>
      </p:sp>
      <p:pic>
        <p:nvPicPr>
          <p:cNvPr id="8" name="Image324">
            <a:extLst>
              <a:ext uri="{FF2B5EF4-FFF2-40B4-BE49-F238E27FC236}">
                <a16:creationId xmlns:a16="http://schemas.microsoft.com/office/drawing/2014/main" id="{2BF64421-3F60-40FC-83D5-877F4C74AC83}"/>
              </a:ext>
            </a:extLst>
          </p:cNvPr>
          <p:cNvPicPr/>
          <p:nvPr/>
        </p:nvPicPr>
        <p:blipFill>
          <a:blip r:embed="rId2"/>
          <a:srcRect l="-23" t="-47" r="-23" b="-47"/>
          <a:stretch>
            <a:fillRect/>
          </a:stretch>
        </p:blipFill>
        <p:spPr bwMode="auto">
          <a:xfrm>
            <a:off x="3176336" y="3717942"/>
            <a:ext cx="5366083" cy="2661748"/>
          </a:xfrm>
          <a:prstGeom prst="rect">
            <a:avLst/>
          </a:prstGeom>
        </p:spPr>
      </p:pic>
    </p:spTree>
    <p:extLst>
      <p:ext uri="{BB962C8B-B14F-4D97-AF65-F5344CB8AC3E}">
        <p14:creationId xmlns:p14="http://schemas.microsoft.com/office/powerpoint/2010/main" val="3526897284"/>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8" name="Rectangle 7">
            <a:extLst>
              <a:ext uri="{FF2B5EF4-FFF2-40B4-BE49-F238E27FC236}">
                <a16:creationId xmlns:a16="http://schemas.microsoft.com/office/drawing/2014/main" id="{7AE2922B-44E8-4A79-9B6F-00D59D8F4413}"/>
              </a:ext>
            </a:extLst>
          </p:cNvPr>
          <p:cNvSpPr/>
          <p:nvPr/>
        </p:nvSpPr>
        <p:spPr>
          <a:xfrm>
            <a:off x="385012" y="241062"/>
            <a:ext cx="10635914" cy="6524863"/>
          </a:xfrm>
          <a:prstGeom prst="rect">
            <a:avLst/>
          </a:prstGeom>
        </p:spPr>
        <p:txBody>
          <a:bodyPr wrap="square">
            <a:spAutoFit/>
          </a:bodyPr>
          <a:lstStyle/>
          <a:p>
            <a:pPr algn="just"/>
            <a:r>
              <a:rPr lang="en-US" sz="2200" dirty="0"/>
              <a:t>Do you know, that both eyes produce two slightly different views of any scene, later brain “fuses” those images by matching the feature between them. Basically this fusion creates stereo vision.</a:t>
            </a:r>
          </a:p>
          <a:p>
            <a:pPr algn="just"/>
            <a:r>
              <a:rPr lang="en-US" sz="2200" dirty="0"/>
              <a:t>If the features don’t match, there will be no fusion. The offset or slightly difference between matched features is the depth cue to the brain. It uses these offsets to sort the various surfaces in the scene into their relative depth positions so that you can get a stereo image.</a:t>
            </a:r>
          </a:p>
          <a:p>
            <a:pPr algn="just"/>
            <a:r>
              <a:rPr lang="en-US" sz="2200" dirty="0"/>
              <a:t>Convergence of the eyes is also another perception in stereo viewing. It is the angle between the eyes line of sight as they lock onto a target. But the human eyes do more than converge on a target. They also focus on that same target. So the eyes create two separate responses to a 3D scene—convergence and focus, which work together when we look at a 3D object in the real world.</a:t>
            </a:r>
          </a:p>
          <a:p>
            <a:pPr algn="just"/>
            <a:r>
              <a:rPr lang="en-US" sz="2200" dirty="0"/>
              <a:t>The 3D movie projector is always focused on the screen. As object change, depth in the scene the convergence shifts in and out of the screen, but the focus is locked at the screen plane. As a result, a 3D movie is an unnatural act to the brain because the convergence and focus are not locked together like in the real world. This is difficult for some people to do. So they get headaches or eyestrain. In fact, about 15% of the general population cannot do this trick at all so they cannot see the 3D in a 3D movie.</a:t>
            </a:r>
          </a:p>
        </p:txBody>
      </p:sp>
    </p:spTree>
    <p:extLst>
      <p:ext uri="{BB962C8B-B14F-4D97-AF65-F5344CB8AC3E}">
        <p14:creationId xmlns:p14="http://schemas.microsoft.com/office/powerpoint/2010/main" val="1713045762"/>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565" y="26910"/>
            <a:ext cx="9692640" cy="623433"/>
          </a:xfrm>
        </p:spPr>
        <p:txBody>
          <a:bodyPr>
            <a:noAutofit/>
          </a:bodyPr>
          <a:lstStyle/>
          <a:p>
            <a:r>
              <a:rPr lang="en-US" sz="3600" b="1" dirty="0">
                <a:solidFill>
                  <a:srgbClr val="FFFF00"/>
                </a:solidFill>
              </a:rPr>
              <a:t>Convergence</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3" name="Rectangle 2"/>
          <p:cNvSpPr/>
          <p:nvPr/>
        </p:nvSpPr>
        <p:spPr>
          <a:xfrm>
            <a:off x="336884" y="661006"/>
            <a:ext cx="10708105" cy="3046988"/>
          </a:xfrm>
          <a:prstGeom prst="rect">
            <a:avLst/>
          </a:prstGeom>
        </p:spPr>
        <p:txBody>
          <a:bodyPr wrap="square">
            <a:spAutoFit/>
          </a:bodyPr>
          <a:lstStyle/>
          <a:p>
            <a:pPr algn="just"/>
            <a:r>
              <a:rPr lang="en-US" sz="2400" dirty="0"/>
              <a:t>When working with the stereo, you will hear many times about convergence. Convergence is the point in Z axis, where the eyes converge to meet at the same point, or intersect. The demonstrates how the point of convergence determines the parallax by drawing the red and blue lines of the left and right lines of sight. In the positive parallax positions, the depth of the object will be behind the screen, while in negative parallax, the depth will be in front of the screen, while there is no depth in zero parallax position. </a:t>
            </a:r>
          </a:p>
        </p:txBody>
      </p:sp>
      <p:pic>
        <p:nvPicPr>
          <p:cNvPr id="6" name="Image325">
            <a:extLst>
              <a:ext uri="{FF2B5EF4-FFF2-40B4-BE49-F238E27FC236}">
                <a16:creationId xmlns:a16="http://schemas.microsoft.com/office/drawing/2014/main" id="{77C22B19-F1B8-4AE0-9A22-14CCCA19DC96}"/>
              </a:ext>
            </a:extLst>
          </p:cNvPr>
          <p:cNvPicPr/>
          <p:nvPr/>
        </p:nvPicPr>
        <p:blipFill>
          <a:blip r:embed="rId2"/>
          <a:srcRect l="-16" t="-29" r="-16" b="-29"/>
          <a:stretch>
            <a:fillRect/>
          </a:stretch>
        </p:blipFill>
        <p:spPr bwMode="auto">
          <a:xfrm>
            <a:off x="3747980" y="3429000"/>
            <a:ext cx="5197643" cy="2957595"/>
          </a:xfrm>
          <a:prstGeom prst="rect">
            <a:avLst/>
          </a:prstGeom>
        </p:spPr>
      </p:pic>
      <p:sp>
        <p:nvSpPr>
          <p:cNvPr id="4" name="Rectangle 3">
            <a:extLst>
              <a:ext uri="{FF2B5EF4-FFF2-40B4-BE49-F238E27FC236}">
                <a16:creationId xmlns:a16="http://schemas.microsoft.com/office/drawing/2014/main" id="{04E00045-E2C7-4097-A678-A9B8F2080354}"/>
              </a:ext>
            </a:extLst>
          </p:cNvPr>
          <p:cNvSpPr/>
          <p:nvPr/>
        </p:nvSpPr>
        <p:spPr>
          <a:xfrm>
            <a:off x="4512131" y="6362532"/>
            <a:ext cx="4006225" cy="390813"/>
          </a:xfrm>
          <a:prstGeom prst="rect">
            <a:avLst/>
          </a:prstGeom>
        </p:spPr>
        <p:txBody>
          <a:bodyPr wrap="none">
            <a:spAutoFit/>
          </a:bodyPr>
          <a:lstStyle/>
          <a:p>
            <a:pPr algn="just" hangingPunct="0">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Convergence and parallax</a:t>
            </a:r>
            <a:endParaRPr lang="en-IN" sz="24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679441461"/>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611" y="219478"/>
            <a:ext cx="9692640" cy="623433"/>
          </a:xfrm>
        </p:spPr>
        <p:txBody>
          <a:bodyPr>
            <a:noAutofit/>
          </a:bodyPr>
          <a:lstStyle/>
          <a:p>
            <a:r>
              <a:rPr lang="en-US" sz="3600" b="1" dirty="0">
                <a:solidFill>
                  <a:srgbClr val="FFFF00"/>
                </a:solidFill>
              </a:rPr>
              <a:t>Convergence</a:t>
            </a:r>
            <a:endParaRPr lang="en-IN" sz="2800" b="1"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3" name="Rectangle 2"/>
          <p:cNvSpPr/>
          <p:nvPr/>
        </p:nvSpPr>
        <p:spPr>
          <a:xfrm>
            <a:off x="328611" y="971076"/>
            <a:ext cx="6553452" cy="1938992"/>
          </a:xfrm>
          <a:prstGeom prst="rect">
            <a:avLst/>
          </a:prstGeom>
        </p:spPr>
        <p:txBody>
          <a:bodyPr wrap="square">
            <a:spAutoFit/>
          </a:bodyPr>
          <a:lstStyle/>
          <a:p>
            <a:pPr algn="just"/>
            <a:r>
              <a:rPr lang="en-US" sz="2400" dirty="0"/>
              <a:t>The zero parallax is very important because it defines the screen plane. When looking at an anaglyph image any objects that have no red/blue ghost outline are at zero parallax and are on the screen plane. </a:t>
            </a:r>
          </a:p>
        </p:txBody>
      </p:sp>
      <p:sp>
        <p:nvSpPr>
          <p:cNvPr id="4" name="Rectangle 3">
            <a:extLst>
              <a:ext uri="{FF2B5EF4-FFF2-40B4-BE49-F238E27FC236}">
                <a16:creationId xmlns:a16="http://schemas.microsoft.com/office/drawing/2014/main" id="{04E00045-E2C7-4097-A678-A9B8F2080354}"/>
              </a:ext>
            </a:extLst>
          </p:cNvPr>
          <p:cNvSpPr/>
          <p:nvPr/>
        </p:nvSpPr>
        <p:spPr>
          <a:xfrm>
            <a:off x="7114713" y="3148629"/>
            <a:ext cx="4006225" cy="390813"/>
          </a:xfrm>
          <a:prstGeom prst="rect">
            <a:avLst/>
          </a:prstGeom>
        </p:spPr>
        <p:txBody>
          <a:bodyPr wrap="none">
            <a:spAutoFit/>
          </a:bodyPr>
          <a:lstStyle/>
          <a:p>
            <a:pPr algn="just" hangingPunct="0">
              <a:lnSpc>
                <a:spcPct val="115000"/>
              </a:lnSpc>
              <a:spcBef>
                <a:spcPts val="285"/>
              </a:spcBef>
              <a:spcAft>
                <a:spcPts val="285"/>
              </a:spcAft>
            </a:pPr>
            <a:r>
              <a:rPr lang="en-US" b="1" i="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Fig. Anaglyph view of 3D object</a:t>
            </a:r>
            <a:endParaRPr lang="en-IN" sz="24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pic>
        <p:nvPicPr>
          <p:cNvPr id="7" name="Image326">
            <a:extLst>
              <a:ext uri="{FF2B5EF4-FFF2-40B4-BE49-F238E27FC236}">
                <a16:creationId xmlns:a16="http://schemas.microsoft.com/office/drawing/2014/main" id="{6B397AD7-D18A-4D98-AAD5-CD447C4BD32D}"/>
              </a:ext>
            </a:extLst>
          </p:cNvPr>
          <p:cNvPicPr/>
          <p:nvPr/>
        </p:nvPicPr>
        <p:blipFill>
          <a:blip r:embed="rId2"/>
          <a:srcRect l="9887" t="21882" r="-29" b="-34"/>
          <a:stretch>
            <a:fillRect/>
          </a:stretch>
        </p:blipFill>
        <p:spPr bwMode="auto">
          <a:xfrm>
            <a:off x="7114713" y="1110627"/>
            <a:ext cx="3785898" cy="1965693"/>
          </a:xfrm>
          <a:prstGeom prst="rect">
            <a:avLst/>
          </a:prstGeom>
        </p:spPr>
      </p:pic>
      <p:sp>
        <p:nvSpPr>
          <p:cNvPr id="8" name="Rectangle 7">
            <a:extLst>
              <a:ext uri="{FF2B5EF4-FFF2-40B4-BE49-F238E27FC236}">
                <a16:creationId xmlns:a16="http://schemas.microsoft.com/office/drawing/2014/main" id="{6BEF1FA0-D73D-4C63-8D12-1E285B925C4A}"/>
              </a:ext>
            </a:extLst>
          </p:cNvPr>
          <p:cNvSpPr/>
          <p:nvPr/>
        </p:nvSpPr>
        <p:spPr>
          <a:xfrm>
            <a:off x="328611" y="3786758"/>
            <a:ext cx="10792327" cy="2677656"/>
          </a:xfrm>
          <a:prstGeom prst="rect">
            <a:avLst/>
          </a:prstGeom>
        </p:spPr>
        <p:txBody>
          <a:bodyPr wrap="square">
            <a:spAutoFit/>
          </a:bodyPr>
          <a:lstStyle/>
          <a:p>
            <a:pPr algn="just"/>
            <a:r>
              <a:rPr lang="en-US" sz="2400" dirty="0"/>
              <a:t>Shifting the parallax of an object will move that object in and out of the screen. This becomes very important for stereo compositing and stereo conversion as we often need to adjust the parallax of the various objects in the frame to create a good stereo experience for the audience. You must have heard the terms “setting the convergence” or making an object “the point of convergence.” This really means to set the object on the screen plane with zero parallax.</a:t>
            </a:r>
            <a:endParaRPr lang="en-IN" sz="2400" dirty="0"/>
          </a:p>
        </p:txBody>
      </p:sp>
    </p:spTree>
    <p:extLst>
      <p:ext uri="{BB962C8B-B14F-4D97-AF65-F5344CB8AC3E}">
        <p14:creationId xmlns:p14="http://schemas.microsoft.com/office/powerpoint/2010/main" val="3000825902"/>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7267843</TotalTime>
  <Words>2127</Words>
  <Application>Microsoft Office PowerPoint</Application>
  <PresentationFormat>Widescreen</PresentationFormat>
  <Paragraphs>107</Paragraphs>
  <Slides>18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Adobe Heiti Std R</vt:lpstr>
      <vt:lpstr>Arial</vt:lpstr>
      <vt:lpstr>Bookman Old Style</vt:lpstr>
      <vt:lpstr>Calibri</vt:lpstr>
      <vt:lpstr>Century Schoolbook</vt:lpstr>
      <vt:lpstr>Mangal</vt:lpstr>
      <vt:lpstr>Wingdings</vt:lpstr>
      <vt:lpstr>Wingdings 2</vt:lpstr>
      <vt:lpstr>View</vt:lpstr>
      <vt:lpstr>JOB ROLE –  ROTO ARTIST Sector – Media and Entertainment Sector          (Qualification Pack Code:  MES/Q3504)  ( Class-XII )</vt:lpstr>
      <vt:lpstr>PowerPoint Presentation</vt:lpstr>
      <vt:lpstr>Content </vt:lpstr>
      <vt:lpstr>Chapter Objectives</vt:lpstr>
      <vt:lpstr>Introduction</vt:lpstr>
      <vt:lpstr>Stereography</vt:lpstr>
      <vt:lpstr>PowerPoint Presentation</vt:lpstr>
      <vt:lpstr>Convergence</vt:lpstr>
      <vt:lpstr>Convergence</vt:lpstr>
      <vt:lpstr>Viewing Stereo</vt:lpstr>
      <vt:lpstr>Viewing Stereo</vt:lpstr>
      <vt:lpstr>Stereo Conversion</vt:lpstr>
      <vt:lpstr>Stereo Conversion</vt:lpstr>
      <vt:lpstr>Stereo Roto</vt:lpstr>
      <vt:lpstr>Key to good stereo conversion</vt:lpstr>
      <vt:lpstr>PowerPoint Presentation</vt:lpstr>
      <vt:lpstr>                                       Project Coordinator : Dr. Deepak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825</cp:revision>
  <dcterms:created xsi:type="dcterms:W3CDTF">2019-09-09T07:12:13Z</dcterms:created>
  <dcterms:modified xsi:type="dcterms:W3CDTF">2023-03-10T05:15:18Z</dcterms:modified>
</cp:coreProperties>
</file>